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301" r:id="rId3"/>
    <p:sldId id="277" r:id="rId4"/>
    <p:sldId id="274" r:id="rId5"/>
    <p:sldId id="311" r:id="rId6"/>
    <p:sldId id="331" r:id="rId7"/>
    <p:sldId id="349" r:id="rId8"/>
    <p:sldId id="548" r:id="rId9"/>
    <p:sldId id="551" r:id="rId10"/>
    <p:sldId id="328" r:id="rId11"/>
    <p:sldId id="329" r:id="rId12"/>
    <p:sldId id="553" r:id="rId13"/>
    <p:sldId id="556" r:id="rId14"/>
    <p:sldId id="287" r:id="rId15"/>
    <p:sldId id="554" r:id="rId16"/>
    <p:sldId id="522" r:id="rId17"/>
    <p:sldId id="523" r:id="rId18"/>
    <p:sldId id="525" r:id="rId19"/>
    <p:sldId id="527" r:id="rId20"/>
    <p:sldId id="529" r:id="rId21"/>
    <p:sldId id="509" r:id="rId22"/>
    <p:sldId id="610" r:id="rId23"/>
    <p:sldId id="559" r:id="rId24"/>
    <p:sldId id="562" r:id="rId25"/>
    <p:sldId id="609" r:id="rId26"/>
    <p:sldId id="570" r:id="rId27"/>
    <p:sldId id="567" r:id="rId28"/>
    <p:sldId id="574" r:id="rId29"/>
    <p:sldId id="575" r:id="rId30"/>
    <p:sldId id="290" r:id="rId31"/>
    <p:sldId id="291" r:id="rId32"/>
    <p:sldId id="386" r:id="rId33"/>
    <p:sldId id="297" r:id="rId34"/>
    <p:sldId id="389" r:id="rId35"/>
    <p:sldId id="391" r:id="rId36"/>
    <p:sldId id="397" r:id="rId37"/>
    <p:sldId id="536" r:id="rId38"/>
    <p:sldId id="538" r:id="rId39"/>
    <p:sldId id="539" r:id="rId40"/>
    <p:sldId id="541" r:id="rId41"/>
    <p:sldId id="532" r:id="rId42"/>
    <p:sldId id="356" r:id="rId43"/>
    <p:sldId id="357" r:id="rId44"/>
    <p:sldId id="542" r:id="rId45"/>
    <p:sldId id="555" r:id="rId46"/>
    <p:sldId id="1839" r:id="rId47"/>
    <p:sldId id="259" r:id="rId48"/>
    <p:sldId id="1840" r:id="rId49"/>
    <p:sldId id="270" r:id="rId50"/>
    <p:sldId id="272" r:id="rId51"/>
    <p:sldId id="1841" r:id="rId52"/>
    <p:sldId id="314" r:id="rId53"/>
    <p:sldId id="288" r:id="rId54"/>
    <p:sldId id="289" r:id="rId55"/>
    <p:sldId id="1843" r:id="rId56"/>
    <p:sldId id="333" r:id="rId57"/>
    <p:sldId id="315" r:id="rId58"/>
    <p:sldId id="335" r:id="rId59"/>
    <p:sldId id="336" r:id="rId60"/>
    <p:sldId id="346" r:id="rId61"/>
    <p:sldId id="347" r:id="rId62"/>
    <p:sldId id="341" r:id="rId63"/>
    <p:sldId id="343" r:id="rId64"/>
    <p:sldId id="1844" r:id="rId65"/>
    <p:sldId id="313" r:id="rId66"/>
    <p:sldId id="461" r:id="rId67"/>
    <p:sldId id="1772" r:id="rId68"/>
    <p:sldId id="485" r:id="rId69"/>
    <p:sldId id="487" r:id="rId70"/>
    <p:sldId id="388" r:id="rId71"/>
    <p:sldId id="749" r:id="rId72"/>
    <p:sldId id="1854" r:id="rId73"/>
    <p:sldId id="1855" r:id="rId74"/>
    <p:sldId id="672" r:id="rId75"/>
    <p:sldId id="392" r:id="rId76"/>
    <p:sldId id="700" r:id="rId77"/>
    <p:sldId id="394" r:id="rId78"/>
    <p:sldId id="1856" r:id="rId79"/>
    <p:sldId id="750" r:id="rId80"/>
    <p:sldId id="1773" r:id="rId81"/>
    <p:sldId id="1774" r:id="rId82"/>
    <p:sldId id="1857"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85E1B0-9B7B-4DCE-B35F-2C9284DC3534}" v="45" dt="2022-04-04T04:10:18.8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3T21:36:45.947"/>
    </inkml:context>
    <inkml:brush xml:id="br0">
      <inkml:brushProperty name="width" value="0.05" units="cm"/>
      <inkml:brushProperty name="height" value="0.05" units="cm"/>
    </inkml:brush>
  </inkml:definitions>
  <inkml:trace contextRef="#ctx0" brushRef="#br0">1 238 24575,'1012'0'0,"-965"2"0,54 10 0,13 0 0,394-7 0,-287-7 0,1238 2 0,-1471-8 0,0 1 0,-24-11 0,0 5 0,-1 0 0,-63-31 0,79 32 0,-1 2 0,0 0 0,0 1 0,-1 1 0,0 2 0,-1 0 0,-29-3 0,3 2 0,-115-10 0,142 15 0,0-2 0,1 0 0,-1-2 0,1 0 0,-24-11 0,19 8 0,-51-13 0,152 39 0,73 27 0,-134-39 0,287 113 0,-147-53 0,-137-60 0,1 0 0,-1-2 0,28 4 0,-31-6 0,-1 0 0,0 2 0,1-1 0,-1 1 0,0 1 0,21 10 0,-31-14 0,-1 1 0,1 0 0,-1 0 0,0 0 0,1 0 0,-1 0 0,0 1 0,0-1 0,0 0 0,0 0 0,0 1 0,0-1 0,0 1 0,0-1 0,0 1 0,-1-1 0,1 1 0,0-1 0,-1 1 0,1 2 0,-1-1 0,0 0 0,0-1 0,-1 1 0,1 0 0,-1-1 0,1 1 0,-1 0 0,0-1 0,0 1 0,0-1 0,-2 5 0,-4 4 0,-1-1 0,0 1 0,0-1 0,-12 10 0,18-18 0,-19 18 0,-1-1 0,-25 15 0,-18 16 0,34-26 112,-1-1 0,-60 32 0,54-34-963,-57 42 1,74-46-5976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01776-EE62-4F4F-84FE-C913F56E0A0E}" type="datetimeFigureOut">
              <a:rPr lang="en-US" smtClean="0"/>
              <a:t>12/17/2022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80370-12C4-43B4-9F28-4503B349B70F}" type="slidenum">
              <a:rPr lang="en-US" smtClean="0"/>
              <a:t>‹#›</a:t>
            </a:fld>
            <a:endParaRPr lang="en-US"/>
          </a:p>
        </p:txBody>
      </p:sp>
    </p:spTree>
    <p:extLst>
      <p:ext uri="{BB962C8B-B14F-4D97-AF65-F5344CB8AC3E}">
        <p14:creationId xmlns:p14="http://schemas.microsoft.com/office/powerpoint/2010/main" val="3683293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1738973-F33D-4210-8B1D-358433E144F6}"/>
              </a:ext>
            </a:extLst>
          </p:cNvPr>
          <p:cNvSpPr>
            <a:spLocks noGrp="1" noChangeArrowheads="1"/>
          </p:cNvSpPr>
          <p:nvPr>
            <p:ph type="sldNum" sz="quarter" idx="5"/>
          </p:nvPr>
        </p:nvSpPr>
        <p:spPr>
          <a:ln/>
        </p:spPr>
        <p:txBody>
          <a:bodyPr/>
          <a:lstStyle/>
          <a:p>
            <a:fld id="{4AA4AF5D-138E-47CA-8386-D3F9D7F65350}" type="slidenum">
              <a:rPr lang="en-US" altLang="en-US"/>
              <a:pPr/>
              <a:t>5</a:t>
            </a:fld>
            <a:endParaRPr lang="en-US" altLang="en-US"/>
          </a:p>
        </p:txBody>
      </p:sp>
      <p:sp>
        <p:nvSpPr>
          <p:cNvPr id="124930" name="Rectangle 2">
            <a:extLst>
              <a:ext uri="{FF2B5EF4-FFF2-40B4-BE49-F238E27FC236}">
                <a16:creationId xmlns:a16="http://schemas.microsoft.com/office/drawing/2014/main" id="{FBD61C7A-F2EC-4A55-818B-1ABF6DC5009A}"/>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7FA53E77-BED2-4975-9D47-913BEBC052AE}"/>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41CBA0D2-C5F3-477A-8581-7BD42B633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009900"/>
                </a:solidFill>
                <a:latin typeface="Tahoma" panose="020B0604030504040204" pitchFamily="34" charset="0"/>
                <a:ea typeface="ＭＳ Ｐゴシック" panose="020B0600070205080204" pitchFamily="34" charset="-128"/>
              </a:defRPr>
            </a:lvl1pPr>
            <a:lvl2pPr marL="37931725" indent="-37474525" eaLnBrk="0" hangingPunct="0">
              <a:defRPr sz="1600">
                <a:solidFill>
                  <a:srgbClr val="009900"/>
                </a:solidFill>
                <a:latin typeface="Tahoma" panose="020B0604030504040204" pitchFamily="34" charset="0"/>
                <a:ea typeface="ＭＳ Ｐゴシック" panose="020B0600070205080204" pitchFamily="34" charset="-128"/>
              </a:defRPr>
            </a:lvl2pPr>
            <a:lvl3pPr eaLnBrk="0" hangingPunct="0">
              <a:defRPr sz="1600">
                <a:solidFill>
                  <a:srgbClr val="009900"/>
                </a:solidFill>
                <a:latin typeface="Tahoma" panose="020B0604030504040204" pitchFamily="34" charset="0"/>
                <a:ea typeface="ＭＳ Ｐゴシック" panose="020B0600070205080204" pitchFamily="34" charset="-128"/>
              </a:defRPr>
            </a:lvl3pPr>
            <a:lvl4pPr eaLnBrk="0" hangingPunct="0">
              <a:defRPr sz="1600">
                <a:solidFill>
                  <a:srgbClr val="009900"/>
                </a:solidFill>
                <a:latin typeface="Tahoma" panose="020B0604030504040204" pitchFamily="34" charset="0"/>
                <a:ea typeface="ＭＳ Ｐゴシック" panose="020B0600070205080204" pitchFamily="34" charset="-128"/>
              </a:defRPr>
            </a:lvl4pPr>
            <a:lvl5pPr eaLnBrk="0" hangingPunct="0">
              <a:defRPr sz="1600">
                <a:solidFill>
                  <a:srgbClr val="009900"/>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9pPr>
          </a:lstStyle>
          <a:p>
            <a:pPr eaLnBrk="1" hangingPunct="1"/>
            <a:fld id="{9463F9F2-9F1B-471A-84F1-1AF9AE896F19}" type="slidenum">
              <a:rPr lang="en-US" altLang="en-US" sz="1200">
                <a:solidFill>
                  <a:schemeClr val="tx1"/>
                </a:solidFill>
                <a:latin typeface="Times New Roman" panose="02020603050405020304" pitchFamily="18" charset="0"/>
              </a:rPr>
              <a:pPr eaLnBrk="1" hangingPunct="1"/>
              <a:t>37</a:t>
            </a:fld>
            <a:endParaRPr lang="en-US" altLang="en-US" sz="1200">
              <a:solidFill>
                <a:schemeClr val="tx1"/>
              </a:solidFill>
              <a:latin typeface="Times New Roman" panose="02020603050405020304" pitchFamily="18" charset="0"/>
            </a:endParaRPr>
          </a:p>
        </p:txBody>
      </p:sp>
      <p:sp>
        <p:nvSpPr>
          <p:cNvPr id="73731" name="Rectangle 2">
            <a:extLst>
              <a:ext uri="{FF2B5EF4-FFF2-40B4-BE49-F238E27FC236}">
                <a16:creationId xmlns:a16="http://schemas.microsoft.com/office/drawing/2014/main" id="{835F8BCA-464F-477F-AED1-0932FFCB9C85}"/>
              </a:ext>
            </a:extLst>
          </p:cNvPr>
          <p:cNvSpPr>
            <a:spLocks noGrp="1" noRot="1" noChangeAspect="1" noChangeArrowheads="1"/>
          </p:cNvSpPr>
          <p:nvPr>
            <p:ph type="sldImg"/>
          </p:nvPr>
        </p:nvSpPr>
        <p:spPr>
          <a:solidFill>
            <a:srgbClr val="FFFFFF"/>
          </a:solidFill>
          <a:ln/>
        </p:spPr>
      </p:sp>
      <p:sp>
        <p:nvSpPr>
          <p:cNvPr id="73732" name="Rectangle 3">
            <a:extLst>
              <a:ext uri="{FF2B5EF4-FFF2-40B4-BE49-F238E27FC236}">
                <a16:creationId xmlns:a16="http://schemas.microsoft.com/office/drawing/2014/main" id="{AAD2262F-C672-4F54-9C76-1A5C0D106E48}"/>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CFA1CBD-4613-4B9C-8E6F-C43C3CD853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009900"/>
                </a:solidFill>
                <a:latin typeface="Tahoma" panose="020B0604030504040204" pitchFamily="34" charset="0"/>
                <a:ea typeface="ＭＳ Ｐゴシック" panose="020B0600070205080204" pitchFamily="34" charset="-128"/>
              </a:defRPr>
            </a:lvl1pPr>
            <a:lvl2pPr marL="37931725" indent="-37474525" eaLnBrk="0" hangingPunct="0">
              <a:defRPr sz="1600">
                <a:solidFill>
                  <a:srgbClr val="009900"/>
                </a:solidFill>
                <a:latin typeface="Tahoma" panose="020B0604030504040204" pitchFamily="34" charset="0"/>
                <a:ea typeface="ＭＳ Ｐゴシック" panose="020B0600070205080204" pitchFamily="34" charset="-128"/>
              </a:defRPr>
            </a:lvl2pPr>
            <a:lvl3pPr eaLnBrk="0" hangingPunct="0">
              <a:defRPr sz="1600">
                <a:solidFill>
                  <a:srgbClr val="009900"/>
                </a:solidFill>
                <a:latin typeface="Tahoma" panose="020B0604030504040204" pitchFamily="34" charset="0"/>
                <a:ea typeface="ＭＳ Ｐゴシック" panose="020B0600070205080204" pitchFamily="34" charset="-128"/>
              </a:defRPr>
            </a:lvl3pPr>
            <a:lvl4pPr eaLnBrk="0" hangingPunct="0">
              <a:defRPr sz="1600">
                <a:solidFill>
                  <a:srgbClr val="009900"/>
                </a:solidFill>
                <a:latin typeface="Tahoma" panose="020B0604030504040204" pitchFamily="34" charset="0"/>
                <a:ea typeface="ＭＳ Ｐゴシック" panose="020B0600070205080204" pitchFamily="34" charset="-128"/>
              </a:defRPr>
            </a:lvl4pPr>
            <a:lvl5pPr eaLnBrk="0" hangingPunct="0">
              <a:defRPr sz="1600">
                <a:solidFill>
                  <a:srgbClr val="009900"/>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9pPr>
          </a:lstStyle>
          <a:p>
            <a:pPr eaLnBrk="1" hangingPunct="1"/>
            <a:fld id="{0B73B530-0686-4878-808E-DDE3D6253F30}" type="slidenum">
              <a:rPr lang="en-US" altLang="en-US" sz="1200">
                <a:solidFill>
                  <a:schemeClr val="tx1"/>
                </a:solidFill>
                <a:latin typeface="Times New Roman" panose="02020603050405020304" pitchFamily="18" charset="0"/>
              </a:rPr>
              <a:pPr eaLnBrk="1" hangingPunct="1"/>
              <a:t>38</a:t>
            </a:fld>
            <a:endParaRPr lang="en-US" altLang="en-US" sz="1200">
              <a:solidFill>
                <a:schemeClr val="tx1"/>
              </a:solidFill>
              <a:latin typeface="Times New Roman" panose="02020603050405020304" pitchFamily="18" charset="0"/>
            </a:endParaRPr>
          </a:p>
        </p:txBody>
      </p:sp>
      <p:sp>
        <p:nvSpPr>
          <p:cNvPr id="71683" name="Rectangle 2">
            <a:extLst>
              <a:ext uri="{FF2B5EF4-FFF2-40B4-BE49-F238E27FC236}">
                <a16:creationId xmlns:a16="http://schemas.microsoft.com/office/drawing/2014/main" id="{5F6B2DC6-19A9-42D4-A7CD-304714C7202C}"/>
              </a:ext>
            </a:extLst>
          </p:cNvPr>
          <p:cNvSpPr>
            <a:spLocks noGrp="1" noRot="1" noChangeAspect="1" noChangeArrowheads="1"/>
          </p:cNvSpPr>
          <p:nvPr>
            <p:ph type="sldImg"/>
          </p:nvPr>
        </p:nvSpPr>
        <p:spPr>
          <a:solidFill>
            <a:srgbClr val="FFFFFF"/>
          </a:solidFill>
          <a:ln/>
        </p:spPr>
      </p:sp>
      <p:sp>
        <p:nvSpPr>
          <p:cNvPr id="71684" name="Rectangle 3">
            <a:extLst>
              <a:ext uri="{FF2B5EF4-FFF2-40B4-BE49-F238E27FC236}">
                <a16:creationId xmlns:a16="http://schemas.microsoft.com/office/drawing/2014/main" id="{2EDD7C72-F857-4C7F-BD1B-E85235FD0D33}"/>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C6A06822-AEFC-4E1D-85A5-3483A38F54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009900"/>
                </a:solidFill>
                <a:latin typeface="Tahoma" panose="020B0604030504040204" pitchFamily="34" charset="0"/>
                <a:ea typeface="ＭＳ Ｐゴシック" panose="020B0600070205080204" pitchFamily="34" charset="-128"/>
              </a:defRPr>
            </a:lvl1pPr>
            <a:lvl2pPr marL="37931725" indent="-37474525" eaLnBrk="0" hangingPunct="0">
              <a:defRPr sz="1600">
                <a:solidFill>
                  <a:srgbClr val="009900"/>
                </a:solidFill>
                <a:latin typeface="Tahoma" panose="020B0604030504040204" pitchFamily="34" charset="0"/>
                <a:ea typeface="ＭＳ Ｐゴシック" panose="020B0600070205080204" pitchFamily="34" charset="-128"/>
              </a:defRPr>
            </a:lvl2pPr>
            <a:lvl3pPr eaLnBrk="0" hangingPunct="0">
              <a:defRPr sz="1600">
                <a:solidFill>
                  <a:srgbClr val="009900"/>
                </a:solidFill>
                <a:latin typeface="Tahoma" panose="020B0604030504040204" pitchFamily="34" charset="0"/>
                <a:ea typeface="ＭＳ Ｐゴシック" panose="020B0600070205080204" pitchFamily="34" charset="-128"/>
              </a:defRPr>
            </a:lvl3pPr>
            <a:lvl4pPr eaLnBrk="0" hangingPunct="0">
              <a:defRPr sz="1600">
                <a:solidFill>
                  <a:srgbClr val="009900"/>
                </a:solidFill>
                <a:latin typeface="Tahoma" panose="020B0604030504040204" pitchFamily="34" charset="0"/>
                <a:ea typeface="ＭＳ Ｐゴシック" panose="020B0600070205080204" pitchFamily="34" charset="-128"/>
              </a:defRPr>
            </a:lvl4pPr>
            <a:lvl5pPr eaLnBrk="0" hangingPunct="0">
              <a:defRPr sz="1600">
                <a:solidFill>
                  <a:srgbClr val="009900"/>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9pPr>
          </a:lstStyle>
          <a:p>
            <a:pPr eaLnBrk="1" hangingPunct="1"/>
            <a:fld id="{E23AEADE-1101-47D2-B012-F04E219180FA}" type="slidenum">
              <a:rPr lang="en-US" altLang="en-US" sz="1200">
                <a:solidFill>
                  <a:schemeClr val="tx1"/>
                </a:solidFill>
                <a:latin typeface="Times New Roman" panose="02020603050405020304" pitchFamily="18" charset="0"/>
              </a:rPr>
              <a:pPr eaLnBrk="1" hangingPunct="1"/>
              <a:t>42</a:t>
            </a:fld>
            <a:endParaRPr lang="en-US" altLang="en-US" sz="1200">
              <a:solidFill>
                <a:schemeClr val="tx1"/>
              </a:solidFill>
              <a:latin typeface="Times New Roman" panose="02020603050405020304" pitchFamily="18" charset="0"/>
            </a:endParaRPr>
          </a:p>
        </p:txBody>
      </p:sp>
      <p:sp>
        <p:nvSpPr>
          <p:cNvPr id="104451" name="Rectangle 2">
            <a:extLst>
              <a:ext uri="{FF2B5EF4-FFF2-40B4-BE49-F238E27FC236}">
                <a16:creationId xmlns:a16="http://schemas.microsoft.com/office/drawing/2014/main" id="{B742DA53-D2CA-48EC-B886-2AA590C79476}"/>
              </a:ext>
            </a:extLst>
          </p:cNvPr>
          <p:cNvSpPr>
            <a:spLocks noGrp="1" noRot="1" noChangeAspect="1" noChangeArrowheads="1"/>
          </p:cNvSpPr>
          <p:nvPr>
            <p:ph type="sldImg"/>
          </p:nvPr>
        </p:nvSpPr>
        <p:spPr>
          <a:solidFill>
            <a:srgbClr val="FFFFFF"/>
          </a:solidFill>
          <a:ln/>
        </p:spPr>
      </p:sp>
      <p:sp>
        <p:nvSpPr>
          <p:cNvPr id="104452" name="Rectangle 3">
            <a:extLst>
              <a:ext uri="{FF2B5EF4-FFF2-40B4-BE49-F238E27FC236}">
                <a16:creationId xmlns:a16="http://schemas.microsoft.com/office/drawing/2014/main" id="{EA18DB67-D176-4414-854B-2BB05B700207}"/>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4D549EE7-6266-4EF2-8356-4CFDA347C2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009900"/>
                </a:solidFill>
                <a:latin typeface="Tahoma" panose="020B0604030504040204" pitchFamily="34" charset="0"/>
                <a:ea typeface="ＭＳ Ｐゴシック" panose="020B0600070205080204" pitchFamily="34" charset="-128"/>
              </a:defRPr>
            </a:lvl1pPr>
            <a:lvl2pPr marL="37931725" indent="-37474525" eaLnBrk="0" hangingPunct="0">
              <a:defRPr sz="1600">
                <a:solidFill>
                  <a:srgbClr val="009900"/>
                </a:solidFill>
                <a:latin typeface="Tahoma" panose="020B0604030504040204" pitchFamily="34" charset="0"/>
                <a:ea typeface="ＭＳ Ｐゴシック" panose="020B0600070205080204" pitchFamily="34" charset="-128"/>
              </a:defRPr>
            </a:lvl2pPr>
            <a:lvl3pPr eaLnBrk="0" hangingPunct="0">
              <a:defRPr sz="1600">
                <a:solidFill>
                  <a:srgbClr val="009900"/>
                </a:solidFill>
                <a:latin typeface="Tahoma" panose="020B0604030504040204" pitchFamily="34" charset="0"/>
                <a:ea typeface="ＭＳ Ｐゴシック" panose="020B0600070205080204" pitchFamily="34" charset="-128"/>
              </a:defRPr>
            </a:lvl3pPr>
            <a:lvl4pPr eaLnBrk="0" hangingPunct="0">
              <a:defRPr sz="1600">
                <a:solidFill>
                  <a:srgbClr val="009900"/>
                </a:solidFill>
                <a:latin typeface="Tahoma" panose="020B0604030504040204" pitchFamily="34" charset="0"/>
                <a:ea typeface="ＭＳ Ｐゴシック" panose="020B0600070205080204" pitchFamily="34" charset="-128"/>
              </a:defRPr>
            </a:lvl4pPr>
            <a:lvl5pPr eaLnBrk="0" hangingPunct="0">
              <a:defRPr sz="1600">
                <a:solidFill>
                  <a:srgbClr val="009900"/>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9pPr>
          </a:lstStyle>
          <a:p>
            <a:pPr eaLnBrk="1" hangingPunct="1"/>
            <a:fld id="{5793A38B-B9A2-446D-88A4-66DAFB6E92FA}" type="slidenum">
              <a:rPr lang="en-US" altLang="en-US" sz="1200">
                <a:solidFill>
                  <a:schemeClr val="tx1"/>
                </a:solidFill>
                <a:latin typeface="Times New Roman" panose="02020603050405020304" pitchFamily="18" charset="0"/>
              </a:rPr>
              <a:pPr eaLnBrk="1" hangingPunct="1"/>
              <a:t>43</a:t>
            </a:fld>
            <a:endParaRPr lang="en-US" altLang="en-US" sz="1200">
              <a:solidFill>
                <a:schemeClr val="tx1"/>
              </a:solidFill>
              <a:latin typeface="Times New Roman" panose="02020603050405020304" pitchFamily="18" charset="0"/>
            </a:endParaRPr>
          </a:p>
        </p:txBody>
      </p:sp>
      <p:sp>
        <p:nvSpPr>
          <p:cNvPr id="106499" name="Rectangle 2">
            <a:extLst>
              <a:ext uri="{FF2B5EF4-FFF2-40B4-BE49-F238E27FC236}">
                <a16:creationId xmlns:a16="http://schemas.microsoft.com/office/drawing/2014/main" id="{A1F34624-36CD-469E-8C95-A648E7AFDDAE}"/>
              </a:ext>
            </a:extLst>
          </p:cNvPr>
          <p:cNvSpPr>
            <a:spLocks noGrp="1" noRot="1" noChangeAspect="1" noChangeArrowheads="1"/>
          </p:cNvSpPr>
          <p:nvPr>
            <p:ph type="sldImg"/>
          </p:nvPr>
        </p:nvSpPr>
        <p:spPr>
          <a:solidFill>
            <a:srgbClr val="FFFFFF"/>
          </a:solidFill>
          <a:ln/>
        </p:spPr>
      </p:sp>
      <p:sp>
        <p:nvSpPr>
          <p:cNvPr id="106500" name="Rectangle 3">
            <a:extLst>
              <a:ext uri="{FF2B5EF4-FFF2-40B4-BE49-F238E27FC236}">
                <a16:creationId xmlns:a16="http://schemas.microsoft.com/office/drawing/2014/main" id="{3D9B118F-AAB2-4220-A66D-426E085F7969}"/>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Imagine we have a collection of documents, such as all the works of Shakespeare. We can represent documents in such a collection by a </a:t>
            </a:r>
            <a:r>
              <a:rPr lang="en-US" sz="1200" b="0" kern="1200" dirty="0">
                <a:solidFill>
                  <a:schemeClr val="tx1"/>
                </a:solidFill>
                <a:effectLst/>
                <a:latin typeface="+mn-lt"/>
                <a:ea typeface="+mn-ea"/>
                <a:cs typeface="+mn-cs"/>
              </a:rPr>
              <a:t>term-document matrix</a:t>
            </a:r>
            <a:r>
              <a:rPr lang="en-US" sz="1200" kern="1200" dirty="0">
                <a:solidFill>
                  <a:schemeClr val="tx1"/>
                </a:solidFill>
                <a:effectLst/>
                <a:latin typeface="+mn-lt"/>
                <a:ea typeface="+mn-ea"/>
                <a:cs typeface="+mn-cs"/>
              </a:rPr>
              <a:t>, in which each row represents a word in the vocabulary and each column represents a document from the collection. Here's a small selection from a term-document matrix showing the occurrence of four words in four plays by Shakespeare. Each cell in this matrix represents the number of times a particular word (defined by the row) occurs in a particular document (defined by the column). Thus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appeared 58 times in </a:t>
            </a:r>
            <a:r>
              <a:rPr lang="en-US" sz="1200" i="1" kern="1200" dirty="0">
                <a:solidFill>
                  <a:schemeClr val="tx1"/>
                </a:solidFill>
                <a:effectLst/>
                <a:latin typeface="+mn-lt"/>
                <a:ea typeface="+mn-ea"/>
                <a:cs typeface="+mn-cs"/>
              </a:rPr>
              <a:t>Twelfth Night</a:t>
            </a:r>
            <a:r>
              <a:rPr lang="en-US" sz="1200" kern="1200" dirty="0">
                <a:solidFill>
                  <a:schemeClr val="tx1"/>
                </a:solidFill>
                <a:effectLst/>
                <a:latin typeface="+mn-lt"/>
                <a:ea typeface="+mn-ea"/>
                <a:cs typeface="+mn-cs"/>
              </a:rPr>
              <a:t>. We can think of each column as a vector representing for a document as a point 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|-dimensional space; thus the documents in here are points in 4-dimensional space.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1640386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alternative to using the term-document matrix to represent words as vectors of document counts, is to use the </a:t>
            </a:r>
            <a:r>
              <a:rPr lang="en-US" sz="1200" b="0" kern="1200" dirty="0">
                <a:solidFill>
                  <a:schemeClr val="tx1"/>
                </a:solidFill>
                <a:effectLst/>
                <a:latin typeface="+mn-lt"/>
                <a:ea typeface="+mn-ea"/>
                <a:cs typeface="+mn-cs"/>
              </a:rPr>
              <a:t>term-term matrix</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word-word matrix </a:t>
            </a:r>
            <a:r>
              <a:rPr lang="en-US" sz="1200" kern="1200" dirty="0">
                <a:solidFill>
                  <a:schemeClr val="tx1"/>
                </a:solidFill>
                <a:effectLst/>
                <a:latin typeface="+mn-lt"/>
                <a:ea typeface="+mn-ea"/>
                <a:cs typeface="+mn-cs"/>
              </a:rPr>
              <a:t>or the </a:t>
            </a:r>
            <a:r>
              <a:rPr lang="en-US" sz="1200" b="0" kern="1200" dirty="0">
                <a:solidFill>
                  <a:schemeClr val="tx1"/>
                </a:solidFill>
                <a:effectLst/>
                <a:latin typeface="+mn-lt"/>
                <a:ea typeface="+mn-ea"/>
                <a:cs typeface="+mn-cs"/>
              </a:rPr>
              <a:t>term-context matrix</a:t>
            </a:r>
            <a:r>
              <a:rPr lang="en-US" sz="1200" kern="1200" dirty="0">
                <a:solidFill>
                  <a:schemeClr val="tx1"/>
                </a:solidFill>
                <a:effectLst/>
                <a:latin typeface="+mn-lt"/>
                <a:ea typeface="+mn-ea"/>
                <a:cs typeface="+mn-cs"/>
              </a:rPr>
              <a:t>, in which the columns are labeled by words rather than documents. This matrix is thus of dimensionality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cell records the number of times the row (target) word and the column (context) word co-occur in some context in some training corpus.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context could be the document, in which case the cell represents the number of times the two words appear in the same document. It is most common, however, to use smaller contexts, generally a window around the word, for example of 4 words to the left and 4 words to the right, in which case the cell represents the number of times (in some training corpus) the column word occurs in such a ±4 word window around the row word. For example here is one example each of some words in their windows with counts from a Wikipedia corpus. Note that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are more similar to each other than, say, to </a:t>
            </a:r>
            <a:r>
              <a:rPr lang="en-US" sz="1200" i="1" kern="1200" dirty="0">
                <a:solidFill>
                  <a:schemeClr val="tx1"/>
                </a:solidFill>
                <a:effectLst/>
                <a:latin typeface="+mn-lt"/>
                <a:ea typeface="+mn-ea"/>
                <a:cs typeface="+mn-cs"/>
              </a:rPr>
              <a:t>strawberry</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4090017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common solutions to this problem: 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algorithm, usually used when the dimensions are documents, and algorithms based on pointwise mutual information, or PMI (usually used when the dimensions are words).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makes use of a special weight call the "inverse document frequency or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words like "the" or "it".  PMI is a statistical measure that compares the probabilities we see with what we would have expected by change.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806035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emphasize discriminative words like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via the </a:t>
            </a:r>
            <a:r>
              <a:rPr lang="en-US" sz="1200" b="0" kern="1200" dirty="0">
                <a:solidFill>
                  <a:schemeClr val="tx1"/>
                </a:solidFill>
                <a:effectLst/>
                <a:latin typeface="+mn-lt"/>
                <a:ea typeface="+mn-ea"/>
                <a:cs typeface="+mn-cs"/>
              </a:rPr>
              <a:t>inverse document </a:t>
            </a:r>
            <a:r>
              <a:rPr lang="en-US" sz="1200" b="0" kern="1200" dirty="0" err="1">
                <a:solidFill>
                  <a:schemeClr val="tx1"/>
                </a:solidFill>
                <a:effectLst/>
                <a:latin typeface="+mn-lt"/>
                <a:ea typeface="+mn-ea"/>
                <a:cs typeface="+mn-cs"/>
              </a:rPr>
              <a:t>fre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quency</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err="1">
                <a:solidFill>
                  <a:schemeClr val="tx1"/>
                </a:solidFill>
                <a:effectLst/>
                <a:latin typeface="+mn-lt"/>
                <a:ea typeface="+mn-ea"/>
                <a:cs typeface="+mn-cs"/>
              </a:rPr>
              <a:t>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term weight (</a:t>
            </a:r>
            <a:r>
              <a:rPr lang="en-US" sz="1200" kern="1200" dirty="0" err="1">
                <a:solidFill>
                  <a:schemeClr val="tx1"/>
                </a:solidFill>
                <a:effectLst/>
                <a:latin typeface="+mn-lt"/>
                <a:ea typeface="+mn-ea"/>
                <a:cs typeface="+mn-cs"/>
              </a:rPr>
              <a:t>Sparck</a:t>
            </a:r>
            <a:r>
              <a:rPr lang="en-US" sz="1200" kern="1200" dirty="0">
                <a:solidFill>
                  <a:schemeClr val="tx1"/>
                </a:solidFill>
                <a:effectLst/>
                <a:latin typeface="+mn-lt"/>
                <a:ea typeface="+mn-ea"/>
                <a:cs typeface="+mn-cs"/>
              </a:rPr>
              <a:t> Jones, 1972). The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defined using the frac-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is the total number of documents in the collection, and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number of documents in which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occurs. The fewer documents in which a term occurs, the higher this weight. The lowest weight of 1 is assigned to terms that occur in all the documents. Because of the large number of documents in many collections, this measure too is usually squashed with a log function. The resulting definition for inverse document frequency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are some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values for some words in the Shakespeare corpus, ranging from  extremely informative words which occur in only one play like </a:t>
            </a:r>
            <a:r>
              <a:rPr lang="en-US" sz="1200" i="1" kern="1200" dirty="0">
                <a:solidFill>
                  <a:schemeClr val="tx1"/>
                </a:solidFill>
                <a:effectLst/>
                <a:latin typeface="+mn-lt"/>
                <a:ea typeface="+mn-ea"/>
                <a:cs typeface="+mn-cs"/>
              </a:rPr>
              <a:t>Romeo</a:t>
            </a:r>
            <a:r>
              <a:rPr lang="en-US" sz="1200" kern="1200" dirty="0">
                <a:solidFill>
                  <a:schemeClr val="tx1"/>
                </a:solidFill>
                <a:effectLst/>
                <a:latin typeface="+mn-lt"/>
                <a:ea typeface="+mn-ea"/>
                <a:cs typeface="+mn-cs"/>
              </a:rPr>
              <a:t>, to those that  occur in a few like </a:t>
            </a:r>
            <a:r>
              <a:rPr lang="en-US" sz="1200" i="1" kern="1200" dirty="0">
                <a:solidFill>
                  <a:schemeClr val="tx1"/>
                </a:solidFill>
                <a:effectLst/>
                <a:latin typeface="+mn-lt"/>
                <a:ea typeface="+mn-ea"/>
                <a:cs typeface="+mn-cs"/>
              </a:rPr>
              <a:t>salad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Falstaff</a:t>
            </a:r>
            <a:r>
              <a:rPr lang="en-US" sz="1200" kern="1200" dirty="0">
                <a:solidFill>
                  <a:schemeClr val="tx1"/>
                </a:solidFill>
                <a:effectLst/>
                <a:latin typeface="+mn-lt"/>
                <a:ea typeface="+mn-ea"/>
                <a:cs typeface="+mn-cs"/>
              </a:rPr>
              <a:t>, to those which are very common like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or so common as to be completely non-discriminative since they occur in all 37 plays like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sweet</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1014723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weighted value </a:t>
            </a:r>
            <a:r>
              <a:rPr lang="en-US" sz="1200" i="1" kern="1200" dirty="0" err="1">
                <a:solidFill>
                  <a:schemeClr val="tx1"/>
                </a:solidFill>
                <a:effectLst/>
                <a:latin typeface="+mn-lt"/>
                <a:ea typeface="+mn-ea"/>
                <a:cs typeface="+mn-cs"/>
              </a:rPr>
              <a:t>wt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document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thus combines term </a:t>
            </a:r>
            <a:endParaRPr lang="en-US" dirty="0"/>
          </a:p>
          <a:p>
            <a:r>
              <a:rPr lang="en-US" sz="1200" kern="1200" dirty="0">
                <a:solidFill>
                  <a:schemeClr val="tx1"/>
                </a:solidFill>
                <a:effectLst/>
                <a:latin typeface="+mn-lt"/>
                <a:ea typeface="+mn-ea"/>
                <a:cs typeface="+mn-cs"/>
              </a:rPr>
              <a:t>frequency </a:t>
            </a:r>
            <a:r>
              <a:rPr lang="en-US" sz="1200" kern="1200" dirty="0" err="1">
                <a:solidFill>
                  <a:schemeClr val="tx1"/>
                </a:solidFill>
                <a:effectLst/>
                <a:latin typeface="+mn-lt"/>
                <a:ea typeface="+mn-ea"/>
                <a:cs typeface="+mn-cs"/>
              </a:rPr>
              <a:t>tf</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raw counts in the Shakespeare term-document matrix, and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weighted version of the same matrix.. Note that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values for the dimension corresponding to the word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have now all become 0; since this word appears in every document,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algorithm leads it to be ignored. Similarly, the word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which appears in 36 out of the 37 plays, has a much lower weight.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1224615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74</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633622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06E948A-0250-4C81-BDC3-EBAD22F0A238}"/>
              </a:ext>
            </a:extLst>
          </p:cNvPr>
          <p:cNvSpPr>
            <a:spLocks noGrp="1" noChangeArrowheads="1"/>
          </p:cNvSpPr>
          <p:nvPr>
            <p:ph type="sldNum" sz="quarter" idx="5"/>
          </p:nvPr>
        </p:nvSpPr>
        <p:spPr>
          <a:ln/>
        </p:spPr>
        <p:txBody>
          <a:bodyPr/>
          <a:lstStyle/>
          <a:p>
            <a:fld id="{30E2DC09-1932-4675-A177-D65DF5F23FAD}" type="slidenum">
              <a:rPr lang="en-US" altLang="en-US"/>
              <a:pPr/>
              <a:t>6</a:t>
            </a:fld>
            <a:endParaRPr lang="en-US" altLang="en-US"/>
          </a:p>
        </p:txBody>
      </p:sp>
      <p:sp>
        <p:nvSpPr>
          <p:cNvPr id="166914" name="Rectangle 2">
            <a:extLst>
              <a:ext uri="{FF2B5EF4-FFF2-40B4-BE49-F238E27FC236}">
                <a16:creationId xmlns:a16="http://schemas.microsoft.com/office/drawing/2014/main" id="{24326A07-32FB-4F5B-93B9-F6F0B23A4B06}"/>
              </a:ext>
            </a:extLst>
          </p:cNvPr>
          <p:cNvSpPr>
            <a:spLocks noGrp="1" noRot="1" noChangeAspect="1" noChangeArrowheads="1" noTextEdit="1"/>
          </p:cNvSpPr>
          <p:nvPr>
            <p:ph type="sldImg"/>
          </p:nvPr>
        </p:nvSpPr>
        <p:spPr>
          <a:ln/>
        </p:spPr>
      </p:sp>
      <p:sp>
        <p:nvSpPr>
          <p:cNvPr id="166915" name="Rectangle 3">
            <a:extLst>
              <a:ext uri="{FF2B5EF4-FFF2-40B4-BE49-F238E27FC236}">
                <a16:creationId xmlns:a16="http://schemas.microsoft.com/office/drawing/2014/main" id="{A85AF570-3EAB-4960-A7C6-E9CC42EEB44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how the cosine computes which of the words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is closer in meaning to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just using raw counts from the following shortened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model decides that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way closer to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than it is to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  result that seems sensible.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868435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previous lectures we saw how to represent a word as a sparse, long vector with dimensions corresponding to words in the vocabulary or documents in a collection. We now introduce a more powerful word representation: </a:t>
            </a:r>
            <a:r>
              <a:rPr lang="en-US" sz="1200" b="0" kern="1200" dirty="0">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short dense vectors. Unlike the vectors we’ve seen so far, embeddings are </a:t>
            </a:r>
            <a:r>
              <a:rPr lang="en-US" sz="1200" b="0" kern="1200" dirty="0">
                <a:solidFill>
                  <a:schemeClr val="tx1"/>
                </a:solidFill>
                <a:effectLst/>
                <a:latin typeface="+mn-lt"/>
                <a:ea typeface="+mn-ea"/>
                <a:cs typeface="+mn-cs"/>
              </a:rPr>
              <a:t>short</a:t>
            </a:r>
            <a:r>
              <a:rPr lang="en-US" sz="1200" kern="1200" dirty="0">
                <a:solidFill>
                  <a:schemeClr val="tx1"/>
                </a:solidFill>
                <a:effectLst/>
                <a:latin typeface="+mn-lt"/>
                <a:ea typeface="+mn-ea"/>
                <a:cs typeface="+mn-cs"/>
              </a:rPr>
              <a:t>, with number of dimensions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ranging from 50-1000, rather than the much larger vocabulary size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or number of documents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we’ve seen. These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dimensions don’t have a clear interpretation. And the vectors are </a:t>
            </a:r>
            <a:r>
              <a:rPr lang="en-US" sz="1200" b="0" kern="1200" dirty="0">
                <a:solidFill>
                  <a:schemeClr val="tx1"/>
                </a:solidFill>
                <a:effectLst/>
                <a:latin typeface="+mn-lt"/>
                <a:ea typeface="+mn-ea"/>
                <a:cs typeface="+mn-cs"/>
              </a:rPr>
              <a:t>dense</a:t>
            </a:r>
            <a:r>
              <a:rPr lang="en-US" sz="1200" kern="1200" dirty="0">
                <a:solidFill>
                  <a:schemeClr val="tx1"/>
                </a:solidFill>
                <a:effectLst/>
                <a:latin typeface="+mn-lt"/>
                <a:ea typeface="+mn-ea"/>
                <a:cs typeface="+mn-cs"/>
              </a:rPr>
              <a:t>: instead of vector entries being sparse, mostly-zero counts or functions of counts, the values will be real-valued numbers that can be negative.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1240400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dense vectors work better in every NLP task than sparse vectors. While we don’t completely understand all the reasons for this, we have some </a:t>
            </a:r>
            <a:r>
              <a:rPr lang="en-US" sz="1200" kern="1200" dirty="0" err="1">
                <a:solidFill>
                  <a:schemeClr val="tx1"/>
                </a:solidFill>
                <a:effectLst/>
                <a:latin typeface="+mn-lt"/>
                <a:ea typeface="+mn-ea"/>
                <a:cs typeface="+mn-cs"/>
              </a:rPr>
              <a:t>intu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itions</a:t>
            </a:r>
            <a:r>
              <a:rPr lang="en-US" sz="1200" kern="1200" dirty="0">
                <a:solidFill>
                  <a:schemeClr val="tx1"/>
                </a:solidFill>
                <a:effectLst/>
                <a:latin typeface="+mn-lt"/>
                <a:ea typeface="+mn-ea"/>
                <a:cs typeface="+mn-cs"/>
              </a:rPr>
              <a:t>. Representing words as 700-dimensional dense vectors requires our classifiers to learn far fewer weights than if we represented words as 50,000-dimensional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the smaller parameter space possibly helps with generalization and avoid-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overfitting. Dense vectors may also do a better job of capturing synonymy. For example, in a sparse vector representation, dimensions for synonyms like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dimension are distinct and unrelated; sparse vectors may thus fail to capture the similarity between a word with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as a neighbor and a word with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as a </a:t>
            </a:r>
            <a:r>
              <a:rPr lang="en-US" sz="1200" kern="1200" dirty="0" err="1">
                <a:solidFill>
                  <a:schemeClr val="tx1"/>
                </a:solidFill>
                <a:effectLst/>
                <a:latin typeface="+mn-lt"/>
                <a:ea typeface="+mn-ea"/>
                <a:cs typeface="+mn-cs"/>
              </a:rPr>
              <a:t>neighbo</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382656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Skip-gram learns embeddings by starting with random embedding vectors and then iteratively shifting the embedding of each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be more like the embeddings of words that occur nearby in texts, and less like the embeddings of words that don’t occur nearby. Let’s start by considering a single piece of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example has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(apricot), and 4 context words in the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±2 window, resulting in 4 positive training instances (on the left below):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2959513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binary classifier we also need negative examples. In fact skip- gram with negative sampling (SGNS) uses more negative examples than positive examples (with the ratio between them set by a parameter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So for each of these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training instances we’ll create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samples, each consisting of the target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a ‘noise word’ </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A noise word is a random word from the lexicon, constrained not to be the target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3521280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setting where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 2, so we’ll have 2 negative examples in the negative training set − for each positive example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The noise words are chosen according to their weighted unigram frequency.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2183818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BDAD56F-7ACE-45CA-9811-0566926FD6DF}"/>
              </a:ext>
            </a:extLst>
          </p:cNvPr>
          <p:cNvSpPr>
            <a:spLocks noGrp="1" noChangeArrowheads="1"/>
          </p:cNvSpPr>
          <p:nvPr>
            <p:ph type="sldNum" sz="quarter" idx="5"/>
          </p:nvPr>
        </p:nvSpPr>
        <p:spPr>
          <a:ln/>
        </p:spPr>
        <p:txBody>
          <a:bodyPr/>
          <a:lstStyle/>
          <a:p>
            <a:fld id="{529A8A35-D63C-492D-AC11-EA3520997047}" type="slidenum">
              <a:rPr lang="en-US" altLang="en-US"/>
              <a:pPr/>
              <a:t>7</a:t>
            </a:fld>
            <a:endParaRPr lang="en-US" altLang="en-US"/>
          </a:p>
        </p:txBody>
      </p:sp>
      <p:sp>
        <p:nvSpPr>
          <p:cNvPr id="222210" name="Rectangle 2">
            <a:extLst>
              <a:ext uri="{FF2B5EF4-FFF2-40B4-BE49-F238E27FC236}">
                <a16:creationId xmlns:a16="http://schemas.microsoft.com/office/drawing/2014/main" id="{28CF0CE2-D07D-4816-9D78-B6CC580A3CD0}"/>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22211" name="Rectangle 3">
            <a:extLst>
              <a:ext uri="{FF2B5EF4-FFF2-40B4-BE49-F238E27FC236}">
                <a16:creationId xmlns:a16="http://schemas.microsoft.com/office/drawing/2014/main" id="{039F1736-B9BA-4255-80CE-75DEBE90447A}"/>
              </a:ext>
            </a:extLst>
          </p:cNvPr>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Nouns </a:t>
            </a:r>
            <a:r>
              <a:rPr lang="en-US" sz="1200" kern="1200" dirty="0">
                <a:solidFill>
                  <a:schemeClr val="tx1"/>
                </a:solidFill>
                <a:effectLst/>
                <a:latin typeface="+mn-lt"/>
                <a:ea typeface="+mn-ea"/>
                <a:cs typeface="+mn-cs"/>
              </a:rPr>
              <a:t>are words for people, places, or things, but include others as well. </a:t>
            </a:r>
            <a:r>
              <a:rPr lang="en-US" sz="1200" b="0" kern="1200" dirty="0">
                <a:solidFill>
                  <a:schemeClr val="tx1"/>
                </a:solidFill>
                <a:effectLst/>
                <a:latin typeface="+mn-lt"/>
                <a:ea typeface="+mn-ea"/>
                <a:cs typeface="+mn-cs"/>
              </a:rPr>
              <a:t>Common nouns </a:t>
            </a:r>
            <a:r>
              <a:rPr lang="en-US" sz="1200" kern="1200" dirty="0">
                <a:solidFill>
                  <a:schemeClr val="tx1"/>
                </a:solidFill>
                <a:effectLst/>
                <a:latin typeface="+mn-lt"/>
                <a:ea typeface="+mn-ea"/>
                <a:cs typeface="+mn-cs"/>
              </a:rPr>
              <a:t>include concrete terms like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mango</a:t>
            </a:r>
            <a:r>
              <a:rPr lang="en-US" sz="1200" kern="1200" dirty="0">
                <a:solidFill>
                  <a:schemeClr val="tx1"/>
                </a:solidFill>
                <a:effectLst/>
                <a:latin typeface="+mn-lt"/>
                <a:ea typeface="+mn-ea"/>
                <a:cs typeface="+mn-cs"/>
              </a:rPr>
              <a:t>, abstractions like </a:t>
            </a:r>
            <a:r>
              <a:rPr lang="en-US" sz="1200" i="1" kern="1200" dirty="0">
                <a:solidFill>
                  <a:schemeClr val="tx1"/>
                </a:solidFill>
                <a:effectLst/>
                <a:latin typeface="+mn-lt"/>
                <a:ea typeface="+mn-ea"/>
                <a:cs typeface="+mn-cs"/>
              </a:rPr>
              <a:t>algorithm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beauty</a:t>
            </a:r>
            <a:r>
              <a:rPr lang="en-US" sz="1200" kern="1200" dirty="0">
                <a:solidFill>
                  <a:schemeClr val="tx1"/>
                </a:solidFill>
                <a:effectLst/>
                <a:latin typeface="+mn-lt"/>
                <a:ea typeface="+mn-ea"/>
                <a:cs typeface="+mn-cs"/>
              </a:rPr>
              <a:t>, and verb-like terms like </a:t>
            </a:r>
            <a:r>
              <a:rPr lang="en-US" sz="1200" i="1" kern="1200" dirty="0">
                <a:solidFill>
                  <a:schemeClr val="tx1"/>
                </a:solidFill>
                <a:effectLst/>
                <a:latin typeface="+mn-lt"/>
                <a:ea typeface="+mn-ea"/>
                <a:cs typeface="+mn-cs"/>
              </a:rPr>
              <a:t>pacing </a:t>
            </a:r>
            <a:r>
              <a:rPr lang="en-US" sz="1200" kern="1200" dirty="0">
                <a:solidFill>
                  <a:schemeClr val="tx1"/>
                </a:solidFill>
                <a:effectLst/>
                <a:latin typeface="+mn-lt"/>
                <a:ea typeface="+mn-ea"/>
                <a:cs typeface="+mn-cs"/>
              </a:rPr>
              <a:t>as in </a:t>
            </a:r>
            <a:r>
              <a:rPr lang="en-US" sz="1200" i="1" kern="1200" dirty="0">
                <a:solidFill>
                  <a:schemeClr val="tx1"/>
                </a:solidFill>
                <a:effectLst/>
                <a:latin typeface="+mn-lt"/>
                <a:ea typeface="+mn-ea"/>
                <a:cs typeface="+mn-cs"/>
              </a:rPr>
              <a:t>His pacing to and </a:t>
            </a:r>
            <a:r>
              <a:rPr lang="en-US" sz="1200" i="1" kern="1200" dirty="0" err="1">
                <a:solidFill>
                  <a:schemeClr val="tx1"/>
                </a:solidFill>
                <a:effectLst/>
                <a:latin typeface="+mn-lt"/>
                <a:ea typeface="+mn-ea"/>
                <a:cs typeface="+mn-cs"/>
              </a:rPr>
              <a:t>fro</a:t>
            </a:r>
            <a:r>
              <a:rPr lang="en-US" sz="1200" i="1" kern="1200" dirty="0">
                <a:solidFill>
                  <a:schemeClr val="tx1"/>
                </a:solidFill>
                <a:effectLst/>
                <a:latin typeface="+mn-lt"/>
                <a:ea typeface="+mn-ea"/>
                <a:cs typeface="+mn-cs"/>
              </a:rPr>
              <a:t> became quite annoying</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Verbs </a:t>
            </a:r>
            <a:r>
              <a:rPr lang="en-US" sz="1200" kern="1200" dirty="0">
                <a:solidFill>
                  <a:schemeClr val="tx1"/>
                </a:solidFill>
                <a:effectLst/>
                <a:latin typeface="+mn-lt"/>
                <a:ea typeface="+mn-ea"/>
                <a:cs typeface="+mn-cs"/>
              </a:rPr>
              <a:t>refer to actions and processes, including open-class main verbs like </a:t>
            </a:r>
            <a:r>
              <a:rPr lang="en-US" sz="1200" i="1" kern="1200" dirty="0">
                <a:solidFill>
                  <a:schemeClr val="tx1"/>
                </a:solidFill>
                <a:effectLst/>
                <a:latin typeface="+mn-lt"/>
                <a:ea typeface="+mn-ea"/>
                <a:cs typeface="+mn-cs"/>
              </a:rPr>
              <a:t>draw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provide</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go</a:t>
            </a:r>
            <a:r>
              <a:rPr lang="en-US" sz="1200" kern="1200" dirty="0">
                <a:solidFill>
                  <a:schemeClr val="tx1"/>
                </a:solidFill>
                <a:effectLst/>
                <a:latin typeface="+mn-lt"/>
                <a:ea typeface="+mn-ea"/>
                <a:cs typeface="+mn-cs"/>
              </a:rPr>
              <a:t>. and closed-class auxiliary verbs like "can", "will", "had" </a:t>
            </a:r>
            <a:r>
              <a:rPr lang="en-US" sz="1200" b="0" kern="1200" dirty="0">
                <a:solidFill>
                  <a:schemeClr val="tx1"/>
                </a:solidFill>
                <a:effectLst/>
                <a:latin typeface="+mn-lt"/>
                <a:ea typeface="+mn-ea"/>
                <a:cs typeface="+mn-cs"/>
              </a:rPr>
              <a:t>Auxiliary </a:t>
            </a:r>
            <a:r>
              <a:rPr lang="en-US" sz="1200" kern="1200" dirty="0">
                <a:solidFill>
                  <a:schemeClr val="tx1"/>
                </a:solidFill>
                <a:effectLst/>
                <a:latin typeface="+mn-lt"/>
                <a:ea typeface="+mn-ea"/>
                <a:cs typeface="+mn-cs"/>
              </a:rPr>
              <a:t>verbs can mark semantic features of a main verb such as its tense, aspect, or made.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Adjectives </a:t>
            </a:r>
            <a:r>
              <a:rPr lang="en-US" sz="1200" kern="1200" dirty="0">
                <a:solidFill>
                  <a:schemeClr val="tx1"/>
                </a:solidFill>
                <a:effectLst/>
                <a:latin typeface="+mn-lt"/>
                <a:ea typeface="+mn-ea"/>
                <a:cs typeface="+mn-cs"/>
              </a:rPr>
              <a:t>often describe properties or qualities of nouns, like color (</a:t>
            </a:r>
            <a:r>
              <a:rPr lang="en-US" sz="1200" i="1" kern="1200" dirty="0">
                <a:solidFill>
                  <a:schemeClr val="tx1"/>
                </a:solidFill>
                <a:effectLst/>
                <a:latin typeface="+mn-lt"/>
                <a:ea typeface="+mn-ea"/>
                <a:cs typeface="+mn-cs"/>
              </a:rPr>
              <a:t>white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black</a:t>
            </a:r>
            <a:r>
              <a:rPr lang="en-US" sz="1200" kern="1200" dirty="0">
                <a:solidFill>
                  <a:schemeClr val="tx1"/>
                </a:solidFill>
                <a:effectLst/>
                <a:latin typeface="+mn-lt"/>
                <a:ea typeface="+mn-ea"/>
                <a:cs typeface="+mn-cs"/>
              </a:rPr>
              <a:t>), age (</a:t>
            </a:r>
            <a:r>
              <a:rPr lang="en-US" sz="1200" i="1" kern="1200" dirty="0">
                <a:solidFill>
                  <a:schemeClr val="tx1"/>
                </a:solidFill>
                <a:effectLst/>
                <a:latin typeface="+mn-lt"/>
                <a:ea typeface="+mn-ea"/>
                <a:cs typeface="+mn-cs"/>
              </a:rPr>
              <a:t>old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young</a:t>
            </a:r>
            <a:r>
              <a:rPr lang="en-US" sz="1200" kern="1200" dirty="0">
                <a:solidFill>
                  <a:schemeClr val="tx1"/>
                </a:solidFill>
                <a:effectLst/>
                <a:latin typeface="+mn-lt"/>
                <a:ea typeface="+mn-ea"/>
                <a:cs typeface="+mn-cs"/>
              </a:rPr>
              <a:t>), and value (</a:t>
            </a:r>
            <a:r>
              <a:rPr lang="en-US" sz="1200" i="1" kern="1200" dirty="0">
                <a:solidFill>
                  <a:schemeClr val="tx1"/>
                </a:solidFill>
                <a:effectLst/>
                <a:latin typeface="+mn-lt"/>
                <a:ea typeface="+mn-ea"/>
                <a:cs typeface="+mn-cs"/>
              </a:rPr>
              <a:t>good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bad</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Other closed class or function words include </a:t>
            </a:r>
            <a:r>
              <a:rPr lang="en-US" sz="1200" b="0" kern="1200" dirty="0">
                <a:solidFill>
                  <a:schemeClr val="tx1"/>
                </a:solidFill>
                <a:effectLst/>
                <a:latin typeface="+mn-lt"/>
                <a:ea typeface="+mn-ea"/>
                <a:cs typeface="+mn-cs"/>
              </a:rPr>
              <a:t>Pronouns </a:t>
            </a:r>
            <a:r>
              <a:rPr lang="en-US" sz="1200" kern="1200" dirty="0">
                <a:solidFill>
                  <a:schemeClr val="tx1"/>
                </a:solidFill>
                <a:effectLst/>
                <a:latin typeface="+mn-lt"/>
                <a:ea typeface="+mn-ea"/>
                <a:cs typeface="+mn-cs"/>
              </a:rPr>
              <a:t>act as a shorthand for referring to an entity or event,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conjunctions </a:t>
            </a:r>
            <a:r>
              <a:rPr lang="en-US" sz="1200" b="0" kern="1200" dirty="0">
                <a:solidFill>
                  <a:schemeClr val="tx1"/>
                </a:solidFill>
                <a:effectLst/>
                <a:latin typeface="+mn-lt"/>
                <a:ea typeface="+mn-ea"/>
                <a:cs typeface="+mn-cs"/>
              </a:rPr>
              <a:t>that </a:t>
            </a:r>
            <a:r>
              <a:rPr lang="en-US" sz="1200" kern="1200" dirty="0">
                <a:solidFill>
                  <a:schemeClr val="tx1"/>
                </a:solidFill>
                <a:effectLst/>
                <a:latin typeface="+mn-lt"/>
                <a:ea typeface="+mn-ea"/>
                <a:cs typeface="+mn-cs"/>
              </a:rPr>
              <a:t>join two phrases, clauses, or sentences, including Coordinating </a:t>
            </a:r>
            <a:r>
              <a:rPr lang="en-US" sz="1200" kern="1200" dirty="0" err="1">
                <a:solidFill>
                  <a:schemeClr val="tx1"/>
                </a:solidFill>
                <a:effectLst/>
                <a:latin typeface="+mn-lt"/>
                <a:ea typeface="+mn-ea"/>
                <a:cs typeface="+mn-cs"/>
              </a:rPr>
              <a:t>conjunc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tions</a:t>
            </a:r>
            <a:r>
              <a:rPr lang="en-US" sz="1200" kern="1200" dirty="0">
                <a:solidFill>
                  <a:schemeClr val="tx1"/>
                </a:solidFill>
                <a:effectLst/>
                <a:latin typeface="+mn-lt"/>
                <a:ea typeface="+mn-ea"/>
                <a:cs typeface="+mn-cs"/>
              </a:rPr>
              <a:t> like </a:t>
            </a:r>
            <a:r>
              <a:rPr lang="en-US" sz="1200" i="1" kern="1200" dirty="0">
                <a:solidFill>
                  <a:schemeClr val="tx1"/>
                </a:solidFill>
                <a:effectLst/>
                <a:latin typeface="+mn-lt"/>
                <a:ea typeface="+mn-ea"/>
                <a:cs typeface="+mn-cs"/>
              </a:rPr>
              <a:t>and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or</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but, or subordinating conjunctions like  that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“I thought that you might like some milk”  that links "the verb thought" with the  clause "you might like some milk".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784202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9C6E9E-8AD5-4D81-8F3D-B5314A25D4BB}" type="slidenum">
              <a:rPr lang="en-US" smtClean="0"/>
              <a:t>31</a:t>
            </a:fld>
            <a:endParaRPr lang="en-US"/>
          </a:p>
        </p:txBody>
      </p:sp>
    </p:spTree>
    <p:extLst>
      <p:ext uri="{BB962C8B-B14F-4D97-AF65-F5344CB8AC3E}">
        <p14:creationId xmlns:p14="http://schemas.microsoft.com/office/powerpoint/2010/main" val="4142114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32</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34</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6C90346-8C42-B949-9ED1-59E585D457E3}" type="slidenum">
              <a:rPr lang="en-US"/>
              <a:pPr/>
              <a:t>35</a:t>
            </a:fld>
            <a:endParaRPr lang="en-US"/>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61A37D4-2F67-9A41-B61D-68722A521FD4}" type="slidenum">
              <a:rPr lang="en-US"/>
              <a:pPr/>
              <a:t>36</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8418-6A23-4925-B2B5-5A151740AA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FFFBD6-72DE-4636-A7AA-5FA409136A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33AE98-DA43-4EE4-A26B-6477D679319E}"/>
              </a:ext>
            </a:extLst>
          </p:cNvPr>
          <p:cNvSpPr>
            <a:spLocks noGrp="1"/>
          </p:cNvSpPr>
          <p:nvPr>
            <p:ph type="dt" sz="half" idx="10"/>
          </p:nvPr>
        </p:nvSpPr>
        <p:spPr/>
        <p:txBody>
          <a:bodyPr/>
          <a:lstStyle/>
          <a:p>
            <a:fld id="{4CD8345C-6836-425B-8563-42EBA10E88A5}" type="datetimeFigureOut">
              <a:rPr lang="en-US" smtClean="0"/>
              <a:t>12/17/2022</a:t>
            </a:fld>
            <a:endParaRPr lang="en-US"/>
          </a:p>
        </p:txBody>
      </p:sp>
      <p:sp>
        <p:nvSpPr>
          <p:cNvPr id="5" name="Footer Placeholder 4">
            <a:extLst>
              <a:ext uri="{FF2B5EF4-FFF2-40B4-BE49-F238E27FC236}">
                <a16:creationId xmlns:a16="http://schemas.microsoft.com/office/drawing/2014/main" id="{05E7B26E-FE4A-4EB0-B5A2-45CE594C42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B61B50-D0EA-4845-B962-DDFB114A442D}"/>
              </a:ext>
            </a:extLst>
          </p:cNvPr>
          <p:cNvSpPr>
            <a:spLocks noGrp="1"/>
          </p:cNvSpPr>
          <p:nvPr>
            <p:ph type="sldNum" sz="quarter" idx="12"/>
          </p:nvPr>
        </p:nvSpPr>
        <p:spPr/>
        <p:txBody>
          <a:bodyPr/>
          <a:lstStyle/>
          <a:p>
            <a:fld id="{C4413972-A6AA-421B-91EC-3A730F7B6A8A}" type="slidenum">
              <a:rPr lang="en-US" smtClean="0"/>
              <a:t>‹#›</a:t>
            </a:fld>
            <a:endParaRPr lang="en-US"/>
          </a:p>
        </p:txBody>
      </p:sp>
    </p:spTree>
    <p:extLst>
      <p:ext uri="{BB962C8B-B14F-4D97-AF65-F5344CB8AC3E}">
        <p14:creationId xmlns:p14="http://schemas.microsoft.com/office/powerpoint/2010/main" val="3794405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EB4C7-212D-4998-8446-F8DBFF8F72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625A5C-98B4-4A8F-9BC2-D09CBE9044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6CE248-8A7B-48F3-95DF-0D2AAA2918D1}"/>
              </a:ext>
            </a:extLst>
          </p:cNvPr>
          <p:cNvSpPr>
            <a:spLocks noGrp="1"/>
          </p:cNvSpPr>
          <p:nvPr>
            <p:ph type="dt" sz="half" idx="10"/>
          </p:nvPr>
        </p:nvSpPr>
        <p:spPr/>
        <p:txBody>
          <a:bodyPr/>
          <a:lstStyle/>
          <a:p>
            <a:fld id="{4CD8345C-6836-425B-8563-42EBA10E88A5}" type="datetimeFigureOut">
              <a:rPr lang="en-US" smtClean="0"/>
              <a:t>12/17/2022</a:t>
            </a:fld>
            <a:endParaRPr lang="en-US"/>
          </a:p>
        </p:txBody>
      </p:sp>
      <p:sp>
        <p:nvSpPr>
          <p:cNvPr id="5" name="Footer Placeholder 4">
            <a:extLst>
              <a:ext uri="{FF2B5EF4-FFF2-40B4-BE49-F238E27FC236}">
                <a16:creationId xmlns:a16="http://schemas.microsoft.com/office/drawing/2014/main" id="{962A2CA2-59B4-4744-9429-5FF4EF632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14760-5796-4071-8CF7-3E6B34C969FC}"/>
              </a:ext>
            </a:extLst>
          </p:cNvPr>
          <p:cNvSpPr>
            <a:spLocks noGrp="1"/>
          </p:cNvSpPr>
          <p:nvPr>
            <p:ph type="sldNum" sz="quarter" idx="12"/>
          </p:nvPr>
        </p:nvSpPr>
        <p:spPr/>
        <p:txBody>
          <a:bodyPr/>
          <a:lstStyle/>
          <a:p>
            <a:fld id="{C4413972-A6AA-421B-91EC-3A730F7B6A8A}" type="slidenum">
              <a:rPr lang="en-US" smtClean="0"/>
              <a:t>‹#›</a:t>
            </a:fld>
            <a:endParaRPr lang="en-US"/>
          </a:p>
        </p:txBody>
      </p:sp>
    </p:spTree>
    <p:extLst>
      <p:ext uri="{BB962C8B-B14F-4D97-AF65-F5344CB8AC3E}">
        <p14:creationId xmlns:p14="http://schemas.microsoft.com/office/powerpoint/2010/main" val="1107411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247C59-0667-4D89-A4A6-83615610E5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F2B45E-F50B-4CE0-8395-B24E4F5393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401B51-A3DE-4CBD-9BF3-677BBCEF0299}"/>
              </a:ext>
            </a:extLst>
          </p:cNvPr>
          <p:cNvSpPr>
            <a:spLocks noGrp="1"/>
          </p:cNvSpPr>
          <p:nvPr>
            <p:ph type="dt" sz="half" idx="10"/>
          </p:nvPr>
        </p:nvSpPr>
        <p:spPr/>
        <p:txBody>
          <a:bodyPr/>
          <a:lstStyle/>
          <a:p>
            <a:fld id="{4CD8345C-6836-425B-8563-42EBA10E88A5}" type="datetimeFigureOut">
              <a:rPr lang="en-US" smtClean="0"/>
              <a:t>12/17/2022</a:t>
            </a:fld>
            <a:endParaRPr lang="en-US"/>
          </a:p>
        </p:txBody>
      </p:sp>
      <p:sp>
        <p:nvSpPr>
          <p:cNvPr id="5" name="Footer Placeholder 4">
            <a:extLst>
              <a:ext uri="{FF2B5EF4-FFF2-40B4-BE49-F238E27FC236}">
                <a16:creationId xmlns:a16="http://schemas.microsoft.com/office/drawing/2014/main" id="{69AFA1A4-5109-4982-A4DC-2E1B19FC37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A5821-FD0D-47D5-8DC1-171B58231FD1}"/>
              </a:ext>
            </a:extLst>
          </p:cNvPr>
          <p:cNvSpPr>
            <a:spLocks noGrp="1"/>
          </p:cNvSpPr>
          <p:nvPr>
            <p:ph type="sldNum" sz="quarter" idx="12"/>
          </p:nvPr>
        </p:nvSpPr>
        <p:spPr/>
        <p:txBody>
          <a:bodyPr/>
          <a:lstStyle/>
          <a:p>
            <a:fld id="{C4413972-A6AA-421B-91EC-3A730F7B6A8A}" type="slidenum">
              <a:rPr lang="en-US" smtClean="0"/>
              <a:t>‹#›</a:t>
            </a:fld>
            <a:endParaRPr lang="en-US"/>
          </a:p>
        </p:txBody>
      </p:sp>
    </p:spTree>
    <p:extLst>
      <p:ext uri="{BB962C8B-B14F-4D97-AF65-F5344CB8AC3E}">
        <p14:creationId xmlns:p14="http://schemas.microsoft.com/office/powerpoint/2010/main" val="1782549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9E85-8C44-43D7-A4CE-22A7F89CACB4}"/>
              </a:ext>
            </a:extLst>
          </p:cNvPr>
          <p:cNvSpPr>
            <a:spLocks noGrp="1"/>
          </p:cNvSpPr>
          <p:nvPr>
            <p:ph type="title"/>
          </p:nvPr>
        </p:nvSpPr>
        <p:spPr>
          <a:xfrm>
            <a:off x="101600" y="0"/>
            <a:ext cx="11887200" cy="10668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E48734-693C-4211-919C-1376BE22B1D3}"/>
              </a:ext>
            </a:extLst>
          </p:cNvPr>
          <p:cNvSpPr>
            <a:spLocks noGrp="1"/>
          </p:cNvSpPr>
          <p:nvPr>
            <p:ph type="body" sz="half" idx="1"/>
          </p:nvPr>
        </p:nvSpPr>
        <p:spPr>
          <a:xfrm>
            <a:off x="508000" y="1219200"/>
            <a:ext cx="53848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6D4E7C-895A-4295-8ED9-9566AC623A9B}"/>
              </a:ext>
            </a:extLst>
          </p:cNvPr>
          <p:cNvSpPr>
            <a:spLocks noGrp="1"/>
          </p:cNvSpPr>
          <p:nvPr>
            <p:ph sz="quarter" idx="2"/>
          </p:nvPr>
        </p:nvSpPr>
        <p:spPr>
          <a:xfrm>
            <a:off x="6096000" y="1219200"/>
            <a:ext cx="53848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C5608398-7D4C-465C-AA86-EE8A803D56D9}"/>
              </a:ext>
            </a:extLst>
          </p:cNvPr>
          <p:cNvSpPr>
            <a:spLocks noGrp="1"/>
          </p:cNvSpPr>
          <p:nvPr>
            <p:ph sz="quarter" idx="3"/>
          </p:nvPr>
        </p:nvSpPr>
        <p:spPr>
          <a:xfrm>
            <a:off x="6096000" y="3924300"/>
            <a:ext cx="53848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D651848D-5A5E-458D-A039-E7D6EE8C2F07}"/>
              </a:ext>
            </a:extLst>
          </p:cNvPr>
          <p:cNvSpPr>
            <a:spLocks noGrp="1"/>
          </p:cNvSpPr>
          <p:nvPr>
            <p:ph type="dt" sz="half" idx="10"/>
          </p:nvPr>
        </p:nvSpPr>
        <p:spPr>
          <a:xfrm>
            <a:off x="0" y="6553200"/>
            <a:ext cx="1625600" cy="304800"/>
          </a:xfrm>
        </p:spPr>
        <p:txBody>
          <a:bodyPr/>
          <a:lstStyle>
            <a:lvl1pPr>
              <a:defRPr/>
            </a:lvl1pPr>
          </a:lstStyle>
          <a:p>
            <a:fld id="{9019B014-189E-4C32-B895-012283696A73}" type="datetime1">
              <a:rPr lang="en-US" altLang="en-US"/>
              <a:pPr/>
              <a:t>12/17/2022</a:t>
            </a:fld>
            <a:endParaRPr lang="en-US" altLang="en-US"/>
          </a:p>
        </p:txBody>
      </p:sp>
      <p:sp>
        <p:nvSpPr>
          <p:cNvPr id="7" name="Footer Placeholder 6">
            <a:extLst>
              <a:ext uri="{FF2B5EF4-FFF2-40B4-BE49-F238E27FC236}">
                <a16:creationId xmlns:a16="http://schemas.microsoft.com/office/drawing/2014/main" id="{309BD9AB-BDD1-45FF-BFCC-B0EAC46F5D29}"/>
              </a:ext>
            </a:extLst>
          </p:cNvPr>
          <p:cNvSpPr>
            <a:spLocks noGrp="1"/>
          </p:cNvSpPr>
          <p:nvPr>
            <p:ph type="ftr" sz="quarter" idx="11"/>
          </p:nvPr>
        </p:nvSpPr>
        <p:spPr>
          <a:xfrm>
            <a:off x="1625600" y="6553200"/>
            <a:ext cx="9956800" cy="304800"/>
          </a:xfrm>
        </p:spPr>
        <p:txBody>
          <a:bodyPr/>
          <a:lstStyle>
            <a:lvl1pPr>
              <a:defRPr/>
            </a:lvl1pPr>
          </a:lstStyle>
          <a:p>
            <a:r>
              <a:rPr lang="en-US" altLang="en-US"/>
              <a:t>                                         Speech and Language Processing - Jurafsky and Martin       </a:t>
            </a:r>
            <a:endParaRPr lang="en-US" altLang="en-US" sz="1400"/>
          </a:p>
        </p:txBody>
      </p:sp>
      <p:sp>
        <p:nvSpPr>
          <p:cNvPr id="8" name="Slide Number Placeholder 7">
            <a:extLst>
              <a:ext uri="{FF2B5EF4-FFF2-40B4-BE49-F238E27FC236}">
                <a16:creationId xmlns:a16="http://schemas.microsoft.com/office/drawing/2014/main" id="{8732D67C-8F8B-4FF0-B7FC-8A3B8BDA60EE}"/>
              </a:ext>
            </a:extLst>
          </p:cNvPr>
          <p:cNvSpPr>
            <a:spLocks noGrp="1"/>
          </p:cNvSpPr>
          <p:nvPr>
            <p:ph type="sldNum" sz="quarter" idx="12"/>
          </p:nvPr>
        </p:nvSpPr>
        <p:spPr>
          <a:xfrm>
            <a:off x="11582400" y="6553200"/>
            <a:ext cx="609600" cy="304800"/>
          </a:xfrm>
        </p:spPr>
        <p:txBody>
          <a:bodyPr/>
          <a:lstStyle>
            <a:lvl1pPr>
              <a:defRPr/>
            </a:lvl1pPr>
          </a:lstStyle>
          <a:p>
            <a:fld id="{3670A6B0-3C28-4E47-A931-853588A0DAF4}" type="slidenum">
              <a:rPr lang="en-US" altLang="en-US"/>
              <a:pPr/>
              <a:t>‹#›</a:t>
            </a:fld>
            <a:endParaRPr lang="en-US" altLang="en-US"/>
          </a:p>
        </p:txBody>
      </p:sp>
    </p:spTree>
    <p:extLst>
      <p:ext uri="{BB962C8B-B14F-4D97-AF65-F5344CB8AC3E}">
        <p14:creationId xmlns:p14="http://schemas.microsoft.com/office/powerpoint/2010/main" val="398502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0425463" cy="733040"/>
          </a:xfrm>
          <a:prstGeom prst="rect">
            <a:avLst/>
          </a:prstGeom>
        </p:spPr>
      </p:pic>
      <p:pic>
        <p:nvPicPr>
          <p:cNvPr id="17" name="bg object 17"/>
          <p:cNvPicPr/>
          <p:nvPr/>
        </p:nvPicPr>
        <p:blipFill>
          <a:blip r:embed="rId3" cstate="print"/>
          <a:stretch>
            <a:fillRect/>
          </a:stretch>
        </p:blipFill>
        <p:spPr>
          <a:xfrm>
            <a:off x="0" y="1221733"/>
            <a:ext cx="434394" cy="3176508"/>
          </a:xfrm>
          <a:prstGeom prst="rect">
            <a:avLst/>
          </a:prstGeom>
        </p:spPr>
      </p:pic>
      <p:pic>
        <p:nvPicPr>
          <p:cNvPr id="18" name="bg object 18"/>
          <p:cNvPicPr/>
          <p:nvPr/>
        </p:nvPicPr>
        <p:blipFill>
          <a:blip r:embed="rId4" cstate="print"/>
          <a:stretch>
            <a:fillRect/>
          </a:stretch>
        </p:blipFill>
        <p:spPr>
          <a:xfrm>
            <a:off x="9904190" y="1221733"/>
            <a:ext cx="521273" cy="3176508"/>
          </a:xfrm>
          <a:prstGeom prst="rect">
            <a:avLst/>
          </a:prstGeom>
        </p:spPr>
      </p:pic>
      <p:sp>
        <p:nvSpPr>
          <p:cNvPr id="2" name="Holder 2"/>
          <p:cNvSpPr>
            <a:spLocks noGrp="1"/>
          </p:cNvSpPr>
          <p:nvPr>
            <p:ph type="title"/>
          </p:nvPr>
        </p:nvSpPr>
        <p:spPr/>
        <p:txBody>
          <a:bodyPr lIns="0" tIns="0" rIns="0" bIns="0"/>
          <a:lstStyle>
            <a:lvl1pPr>
              <a:defRPr sz="1828" b="0" i="0">
                <a:solidFill>
                  <a:schemeClr val="tx1"/>
                </a:solidFill>
                <a:latin typeface="Verdana"/>
                <a:cs typeface="Verdana"/>
              </a:defRPr>
            </a:lvl1pPr>
          </a:lstStyle>
          <a:p>
            <a:endParaRPr/>
          </a:p>
        </p:txBody>
      </p:sp>
      <p:sp>
        <p:nvSpPr>
          <p:cNvPr id="3" name="Holder 3"/>
          <p:cNvSpPr>
            <a:spLocks noGrp="1"/>
          </p:cNvSpPr>
          <p:nvPr>
            <p:ph sz="half" idx="2"/>
          </p:nvPr>
        </p:nvSpPr>
        <p:spPr>
          <a:xfrm>
            <a:off x="609601" y="1115565"/>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1" y="1115565"/>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12/17/2022</a:t>
            </a:fld>
            <a:endParaRPr lang="en-US"/>
          </a:p>
        </p:txBody>
      </p:sp>
      <p:sp>
        <p:nvSpPr>
          <p:cNvPr id="7" name="Holder 7"/>
          <p:cNvSpPr>
            <a:spLocks noGrp="1"/>
          </p:cNvSpPr>
          <p:nvPr>
            <p:ph type="sldNum" sz="quarter" idx="7"/>
          </p:nvPr>
        </p:nvSpPr>
        <p:spPr/>
        <p:txBody>
          <a:bodyPr lIns="0" tIns="0" rIns="0" bIns="0"/>
          <a:lstStyle>
            <a:lvl1pPr>
              <a:defRPr sz="898" b="0" i="0">
                <a:solidFill>
                  <a:srgbClr val="590A0E"/>
                </a:solidFill>
                <a:latin typeface="Arial MT"/>
                <a:cs typeface="Arial MT"/>
              </a:defRPr>
            </a:lvl1pPr>
          </a:lstStyle>
          <a:p>
            <a:pPr marL="24434">
              <a:lnSpc>
                <a:spcPts val="1055"/>
              </a:lnSpc>
            </a:pPr>
            <a:fld id="{81D60167-4931-47E6-BA6A-407CBD079E47}" type="slidenum">
              <a:rPr lang="en-US" smtClean="0"/>
              <a:pPr marL="24434">
                <a:lnSpc>
                  <a:spcPts val="1055"/>
                </a:lnSpc>
              </a:pPr>
              <a:t>‹#›</a:t>
            </a:fld>
            <a:endParaRPr lang="en-US" dirty="0"/>
          </a:p>
        </p:txBody>
      </p:sp>
    </p:spTree>
    <p:extLst>
      <p:ext uri="{BB962C8B-B14F-4D97-AF65-F5344CB8AC3E}">
        <p14:creationId xmlns:p14="http://schemas.microsoft.com/office/powerpoint/2010/main" val="542572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6E0A4-A369-46C5-9E06-80CABE2B7A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94F513-1E63-42A1-80E2-D33528ADE6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6D92EB-AD9A-4F8B-82B6-720A2B933109}"/>
              </a:ext>
            </a:extLst>
          </p:cNvPr>
          <p:cNvSpPr>
            <a:spLocks noGrp="1"/>
          </p:cNvSpPr>
          <p:nvPr>
            <p:ph type="dt" sz="half" idx="10"/>
          </p:nvPr>
        </p:nvSpPr>
        <p:spPr/>
        <p:txBody>
          <a:bodyPr/>
          <a:lstStyle/>
          <a:p>
            <a:fld id="{4CD8345C-6836-425B-8563-42EBA10E88A5}" type="datetimeFigureOut">
              <a:rPr lang="en-US" smtClean="0"/>
              <a:t>12/17/2022</a:t>
            </a:fld>
            <a:endParaRPr lang="en-US"/>
          </a:p>
        </p:txBody>
      </p:sp>
      <p:sp>
        <p:nvSpPr>
          <p:cNvPr id="5" name="Footer Placeholder 4">
            <a:extLst>
              <a:ext uri="{FF2B5EF4-FFF2-40B4-BE49-F238E27FC236}">
                <a16:creationId xmlns:a16="http://schemas.microsoft.com/office/drawing/2014/main" id="{E9FCDB4F-DCE6-4630-AF0F-5997D3802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0E47D-67AE-4102-8568-2DF0901A78B7}"/>
              </a:ext>
            </a:extLst>
          </p:cNvPr>
          <p:cNvSpPr>
            <a:spLocks noGrp="1"/>
          </p:cNvSpPr>
          <p:nvPr>
            <p:ph type="sldNum" sz="quarter" idx="12"/>
          </p:nvPr>
        </p:nvSpPr>
        <p:spPr/>
        <p:txBody>
          <a:bodyPr/>
          <a:lstStyle/>
          <a:p>
            <a:fld id="{C4413972-A6AA-421B-91EC-3A730F7B6A8A}" type="slidenum">
              <a:rPr lang="en-US" smtClean="0"/>
              <a:t>‹#›</a:t>
            </a:fld>
            <a:endParaRPr lang="en-US"/>
          </a:p>
        </p:txBody>
      </p:sp>
    </p:spTree>
    <p:extLst>
      <p:ext uri="{BB962C8B-B14F-4D97-AF65-F5344CB8AC3E}">
        <p14:creationId xmlns:p14="http://schemas.microsoft.com/office/powerpoint/2010/main" val="2083654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C7E9-1CD7-4204-BE92-20187FD11B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8ED91E-99C6-4FA8-9777-1E363B7121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B0FEE5-1B13-41B6-B1B5-1A97868DCAA4}"/>
              </a:ext>
            </a:extLst>
          </p:cNvPr>
          <p:cNvSpPr>
            <a:spLocks noGrp="1"/>
          </p:cNvSpPr>
          <p:nvPr>
            <p:ph type="dt" sz="half" idx="10"/>
          </p:nvPr>
        </p:nvSpPr>
        <p:spPr/>
        <p:txBody>
          <a:bodyPr/>
          <a:lstStyle/>
          <a:p>
            <a:fld id="{4CD8345C-6836-425B-8563-42EBA10E88A5}" type="datetimeFigureOut">
              <a:rPr lang="en-US" smtClean="0"/>
              <a:t>12/17/2022</a:t>
            </a:fld>
            <a:endParaRPr lang="en-US"/>
          </a:p>
        </p:txBody>
      </p:sp>
      <p:sp>
        <p:nvSpPr>
          <p:cNvPr id="5" name="Footer Placeholder 4">
            <a:extLst>
              <a:ext uri="{FF2B5EF4-FFF2-40B4-BE49-F238E27FC236}">
                <a16:creationId xmlns:a16="http://schemas.microsoft.com/office/drawing/2014/main" id="{1942FA4E-6D44-4E8E-8D6F-1CF188922F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38B8E-3A0F-4AFF-B805-02B3D9B4147C}"/>
              </a:ext>
            </a:extLst>
          </p:cNvPr>
          <p:cNvSpPr>
            <a:spLocks noGrp="1"/>
          </p:cNvSpPr>
          <p:nvPr>
            <p:ph type="sldNum" sz="quarter" idx="12"/>
          </p:nvPr>
        </p:nvSpPr>
        <p:spPr/>
        <p:txBody>
          <a:bodyPr/>
          <a:lstStyle/>
          <a:p>
            <a:fld id="{C4413972-A6AA-421B-91EC-3A730F7B6A8A}" type="slidenum">
              <a:rPr lang="en-US" smtClean="0"/>
              <a:t>‹#›</a:t>
            </a:fld>
            <a:endParaRPr lang="en-US"/>
          </a:p>
        </p:txBody>
      </p:sp>
    </p:spTree>
    <p:extLst>
      <p:ext uri="{BB962C8B-B14F-4D97-AF65-F5344CB8AC3E}">
        <p14:creationId xmlns:p14="http://schemas.microsoft.com/office/powerpoint/2010/main" val="2798557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12758-FE8F-4F51-9897-7F90E26A3E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E08292-F2C5-4EC1-A226-65C59039F4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54AE3D-82BB-4445-B52D-4CB6EE37B0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A3107E-BF1F-4427-8522-083A586C6B7A}"/>
              </a:ext>
            </a:extLst>
          </p:cNvPr>
          <p:cNvSpPr>
            <a:spLocks noGrp="1"/>
          </p:cNvSpPr>
          <p:nvPr>
            <p:ph type="dt" sz="half" idx="10"/>
          </p:nvPr>
        </p:nvSpPr>
        <p:spPr/>
        <p:txBody>
          <a:bodyPr/>
          <a:lstStyle/>
          <a:p>
            <a:fld id="{4CD8345C-6836-425B-8563-42EBA10E88A5}" type="datetimeFigureOut">
              <a:rPr lang="en-US" smtClean="0"/>
              <a:t>12/17/2022</a:t>
            </a:fld>
            <a:endParaRPr lang="en-US"/>
          </a:p>
        </p:txBody>
      </p:sp>
      <p:sp>
        <p:nvSpPr>
          <p:cNvPr id="6" name="Footer Placeholder 5">
            <a:extLst>
              <a:ext uri="{FF2B5EF4-FFF2-40B4-BE49-F238E27FC236}">
                <a16:creationId xmlns:a16="http://schemas.microsoft.com/office/drawing/2014/main" id="{88B03B11-BACC-4DB1-8478-ED38F36E3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5A2285-14BE-470D-994E-45DA329E0A3E}"/>
              </a:ext>
            </a:extLst>
          </p:cNvPr>
          <p:cNvSpPr>
            <a:spLocks noGrp="1"/>
          </p:cNvSpPr>
          <p:nvPr>
            <p:ph type="sldNum" sz="quarter" idx="12"/>
          </p:nvPr>
        </p:nvSpPr>
        <p:spPr/>
        <p:txBody>
          <a:bodyPr/>
          <a:lstStyle/>
          <a:p>
            <a:fld id="{C4413972-A6AA-421B-91EC-3A730F7B6A8A}" type="slidenum">
              <a:rPr lang="en-US" smtClean="0"/>
              <a:t>‹#›</a:t>
            </a:fld>
            <a:endParaRPr lang="en-US"/>
          </a:p>
        </p:txBody>
      </p:sp>
    </p:spTree>
    <p:extLst>
      <p:ext uri="{BB962C8B-B14F-4D97-AF65-F5344CB8AC3E}">
        <p14:creationId xmlns:p14="http://schemas.microsoft.com/office/powerpoint/2010/main" val="133438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4EA9F-B048-4105-BE1A-BAA3A7D87C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50724-7313-41C8-9380-AEE2F2304C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CAF0D5-7C69-4187-B6CD-3B0593672E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F3F6E2-573F-49E7-9AED-6A5A9E3FCE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6D396E-6D93-40E4-B494-6D92C957F9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B6E1FB-060C-47A2-B71B-6D274057C8D3}"/>
              </a:ext>
            </a:extLst>
          </p:cNvPr>
          <p:cNvSpPr>
            <a:spLocks noGrp="1"/>
          </p:cNvSpPr>
          <p:nvPr>
            <p:ph type="dt" sz="half" idx="10"/>
          </p:nvPr>
        </p:nvSpPr>
        <p:spPr/>
        <p:txBody>
          <a:bodyPr/>
          <a:lstStyle/>
          <a:p>
            <a:fld id="{4CD8345C-6836-425B-8563-42EBA10E88A5}" type="datetimeFigureOut">
              <a:rPr lang="en-US" smtClean="0"/>
              <a:t>12/17/2022</a:t>
            </a:fld>
            <a:endParaRPr lang="en-US"/>
          </a:p>
        </p:txBody>
      </p:sp>
      <p:sp>
        <p:nvSpPr>
          <p:cNvPr id="8" name="Footer Placeholder 7">
            <a:extLst>
              <a:ext uri="{FF2B5EF4-FFF2-40B4-BE49-F238E27FC236}">
                <a16:creationId xmlns:a16="http://schemas.microsoft.com/office/drawing/2014/main" id="{C42882E1-BCF7-4CD1-8340-988A9518B6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33C85A-24C4-48E3-8006-EEBB1383700D}"/>
              </a:ext>
            </a:extLst>
          </p:cNvPr>
          <p:cNvSpPr>
            <a:spLocks noGrp="1"/>
          </p:cNvSpPr>
          <p:nvPr>
            <p:ph type="sldNum" sz="quarter" idx="12"/>
          </p:nvPr>
        </p:nvSpPr>
        <p:spPr/>
        <p:txBody>
          <a:bodyPr/>
          <a:lstStyle/>
          <a:p>
            <a:fld id="{C4413972-A6AA-421B-91EC-3A730F7B6A8A}" type="slidenum">
              <a:rPr lang="en-US" smtClean="0"/>
              <a:t>‹#›</a:t>
            </a:fld>
            <a:endParaRPr lang="en-US"/>
          </a:p>
        </p:txBody>
      </p:sp>
    </p:spTree>
    <p:extLst>
      <p:ext uri="{BB962C8B-B14F-4D97-AF65-F5344CB8AC3E}">
        <p14:creationId xmlns:p14="http://schemas.microsoft.com/office/powerpoint/2010/main" val="1130041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FD0F-80E2-4ABC-A3F0-5031D0D9B9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03A5C9-5F12-4B8E-A676-BD81181B5D06}"/>
              </a:ext>
            </a:extLst>
          </p:cNvPr>
          <p:cNvSpPr>
            <a:spLocks noGrp="1"/>
          </p:cNvSpPr>
          <p:nvPr>
            <p:ph type="dt" sz="half" idx="10"/>
          </p:nvPr>
        </p:nvSpPr>
        <p:spPr/>
        <p:txBody>
          <a:bodyPr/>
          <a:lstStyle/>
          <a:p>
            <a:fld id="{4CD8345C-6836-425B-8563-42EBA10E88A5}" type="datetimeFigureOut">
              <a:rPr lang="en-US" smtClean="0"/>
              <a:t>12/17/2022</a:t>
            </a:fld>
            <a:endParaRPr lang="en-US"/>
          </a:p>
        </p:txBody>
      </p:sp>
      <p:sp>
        <p:nvSpPr>
          <p:cNvPr id="4" name="Footer Placeholder 3">
            <a:extLst>
              <a:ext uri="{FF2B5EF4-FFF2-40B4-BE49-F238E27FC236}">
                <a16:creationId xmlns:a16="http://schemas.microsoft.com/office/drawing/2014/main" id="{BBCF7AC9-057C-4C11-9C34-0F99FF4249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2BA341-E7BD-4FD1-8D7D-24F4D3BBDE71}"/>
              </a:ext>
            </a:extLst>
          </p:cNvPr>
          <p:cNvSpPr>
            <a:spLocks noGrp="1"/>
          </p:cNvSpPr>
          <p:nvPr>
            <p:ph type="sldNum" sz="quarter" idx="12"/>
          </p:nvPr>
        </p:nvSpPr>
        <p:spPr/>
        <p:txBody>
          <a:bodyPr/>
          <a:lstStyle/>
          <a:p>
            <a:fld id="{C4413972-A6AA-421B-91EC-3A730F7B6A8A}" type="slidenum">
              <a:rPr lang="en-US" smtClean="0"/>
              <a:t>‹#›</a:t>
            </a:fld>
            <a:endParaRPr lang="en-US"/>
          </a:p>
        </p:txBody>
      </p:sp>
    </p:spTree>
    <p:extLst>
      <p:ext uri="{BB962C8B-B14F-4D97-AF65-F5344CB8AC3E}">
        <p14:creationId xmlns:p14="http://schemas.microsoft.com/office/powerpoint/2010/main" val="2909380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4796F0-A9BC-4FC7-9AF5-063E5491328C}"/>
              </a:ext>
            </a:extLst>
          </p:cNvPr>
          <p:cNvSpPr>
            <a:spLocks noGrp="1"/>
          </p:cNvSpPr>
          <p:nvPr>
            <p:ph type="dt" sz="half" idx="10"/>
          </p:nvPr>
        </p:nvSpPr>
        <p:spPr/>
        <p:txBody>
          <a:bodyPr/>
          <a:lstStyle/>
          <a:p>
            <a:fld id="{4CD8345C-6836-425B-8563-42EBA10E88A5}" type="datetimeFigureOut">
              <a:rPr lang="en-US" smtClean="0"/>
              <a:t>12/17/2022</a:t>
            </a:fld>
            <a:endParaRPr lang="en-US"/>
          </a:p>
        </p:txBody>
      </p:sp>
      <p:sp>
        <p:nvSpPr>
          <p:cNvPr id="3" name="Footer Placeholder 2">
            <a:extLst>
              <a:ext uri="{FF2B5EF4-FFF2-40B4-BE49-F238E27FC236}">
                <a16:creationId xmlns:a16="http://schemas.microsoft.com/office/drawing/2014/main" id="{77B956F5-4B26-46A2-A80F-C1555B2DD8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C96647-E210-45C3-9337-457718021917}"/>
              </a:ext>
            </a:extLst>
          </p:cNvPr>
          <p:cNvSpPr>
            <a:spLocks noGrp="1"/>
          </p:cNvSpPr>
          <p:nvPr>
            <p:ph type="sldNum" sz="quarter" idx="12"/>
          </p:nvPr>
        </p:nvSpPr>
        <p:spPr/>
        <p:txBody>
          <a:bodyPr/>
          <a:lstStyle/>
          <a:p>
            <a:fld id="{C4413972-A6AA-421B-91EC-3A730F7B6A8A}" type="slidenum">
              <a:rPr lang="en-US" smtClean="0"/>
              <a:t>‹#›</a:t>
            </a:fld>
            <a:endParaRPr lang="en-US"/>
          </a:p>
        </p:txBody>
      </p:sp>
    </p:spTree>
    <p:extLst>
      <p:ext uri="{BB962C8B-B14F-4D97-AF65-F5344CB8AC3E}">
        <p14:creationId xmlns:p14="http://schemas.microsoft.com/office/powerpoint/2010/main" val="4232112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319-40D9-4739-BED6-FF1F3D719E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E3EC1A-1AB7-4E94-B5C5-5104E034AC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FE6F91-F84B-4F44-BBE1-C71184FA9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35D160-E556-4A1C-BD5F-78548ABD9F1D}"/>
              </a:ext>
            </a:extLst>
          </p:cNvPr>
          <p:cNvSpPr>
            <a:spLocks noGrp="1"/>
          </p:cNvSpPr>
          <p:nvPr>
            <p:ph type="dt" sz="half" idx="10"/>
          </p:nvPr>
        </p:nvSpPr>
        <p:spPr/>
        <p:txBody>
          <a:bodyPr/>
          <a:lstStyle/>
          <a:p>
            <a:fld id="{4CD8345C-6836-425B-8563-42EBA10E88A5}" type="datetimeFigureOut">
              <a:rPr lang="en-US" smtClean="0"/>
              <a:t>12/17/2022</a:t>
            </a:fld>
            <a:endParaRPr lang="en-US"/>
          </a:p>
        </p:txBody>
      </p:sp>
      <p:sp>
        <p:nvSpPr>
          <p:cNvPr id="6" name="Footer Placeholder 5">
            <a:extLst>
              <a:ext uri="{FF2B5EF4-FFF2-40B4-BE49-F238E27FC236}">
                <a16:creationId xmlns:a16="http://schemas.microsoft.com/office/drawing/2014/main" id="{94FAF070-D933-44D4-84BB-389A4B180C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BA469E-5CBB-4933-874D-5D4E3F408589}"/>
              </a:ext>
            </a:extLst>
          </p:cNvPr>
          <p:cNvSpPr>
            <a:spLocks noGrp="1"/>
          </p:cNvSpPr>
          <p:nvPr>
            <p:ph type="sldNum" sz="quarter" idx="12"/>
          </p:nvPr>
        </p:nvSpPr>
        <p:spPr/>
        <p:txBody>
          <a:bodyPr/>
          <a:lstStyle/>
          <a:p>
            <a:fld id="{C4413972-A6AA-421B-91EC-3A730F7B6A8A}" type="slidenum">
              <a:rPr lang="en-US" smtClean="0"/>
              <a:t>‹#›</a:t>
            </a:fld>
            <a:endParaRPr lang="en-US"/>
          </a:p>
        </p:txBody>
      </p:sp>
    </p:spTree>
    <p:extLst>
      <p:ext uri="{BB962C8B-B14F-4D97-AF65-F5344CB8AC3E}">
        <p14:creationId xmlns:p14="http://schemas.microsoft.com/office/powerpoint/2010/main" val="94357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6C986-A743-492A-B174-BF83C2689E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F1CF93-98E0-4388-95A9-AFA3B3DEA1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DB1E45-F437-4178-A411-A0E34CA02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56E7DC-4BFA-4A7C-9304-268384F0040C}"/>
              </a:ext>
            </a:extLst>
          </p:cNvPr>
          <p:cNvSpPr>
            <a:spLocks noGrp="1"/>
          </p:cNvSpPr>
          <p:nvPr>
            <p:ph type="dt" sz="half" idx="10"/>
          </p:nvPr>
        </p:nvSpPr>
        <p:spPr/>
        <p:txBody>
          <a:bodyPr/>
          <a:lstStyle/>
          <a:p>
            <a:fld id="{4CD8345C-6836-425B-8563-42EBA10E88A5}" type="datetimeFigureOut">
              <a:rPr lang="en-US" smtClean="0"/>
              <a:t>12/17/2022</a:t>
            </a:fld>
            <a:endParaRPr lang="en-US"/>
          </a:p>
        </p:txBody>
      </p:sp>
      <p:sp>
        <p:nvSpPr>
          <p:cNvPr id="6" name="Footer Placeholder 5">
            <a:extLst>
              <a:ext uri="{FF2B5EF4-FFF2-40B4-BE49-F238E27FC236}">
                <a16:creationId xmlns:a16="http://schemas.microsoft.com/office/drawing/2014/main" id="{EA3062C2-2069-4DDA-ADD2-14DE2627FC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C2753-8649-49DB-91D0-76CB794478D1}"/>
              </a:ext>
            </a:extLst>
          </p:cNvPr>
          <p:cNvSpPr>
            <a:spLocks noGrp="1"/>
          </p:cNvSpPr>
          <p:nvPr>
            <p:ph type="sldNum" sz="quarter" idx="12"/>
          </p:nvPr>
        </p:nvSpPr>
        <p:spPr/>
        <p:txBody>
          <a:bodyPr/>
          <a:lstStyle/>
          <a:p>
            <a:fld id="{C4413972-A6AA-421B-91EC-3A730F7B6A8A}" type="slidenum">
              <a:rPr lang="en-US" smtClean="0"/>
              <a:t>‹#›</a:t>
            </a:fld>
            <a:endParaRPr lang="en-US"/>
          </a:p>
        </p:txBody>
      </p:sp>
    </p:spTree>
    <p:extLst>
      <p:ext uri="{BB962C8B-B14F-4D97-AF65-F5344CB8AC3E}">
        <p14:creationId xmlns:p14="http://schemas.microsoft.com/office/powerpoint/2010/main" val="684820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C6C822-4669-4054-98F6-747287A2C3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8362B2-20D0-4B52-AF14-7B90638485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7F154B-94EB-4445-AA4D-A98B208439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D8345C-6836-425B-8563-42EBA10E88A5}" type="datetimeFigureOut">
              <a:rPr lang="en-US" smtClean="0"/>
              <a:t>12/17/2022</a:t>
            </a:fld>
            <a:endParaRPr lang="en-US"/>
          </a:p>
        </p:txBody>
      </p:sp>
      <p:sp>
        <p:nvSpPr>
          <p:cNvPr id="5" name="Footer Placeholder 4">
            <a:extLst>
              <a:ext uri="{FF2B5EF4-FFF2-40B4-BE49-F238E27FC236}">
                <a16:creationId xmlns:a16="http://schemas.microsoft.com/office/drawing/2014/main" id="{770332FF-C491-4D0F-BCDF-A0A2D2D522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1698FB-7BEE-4605-9B07-AE48D93FA6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413972-A6AA-421B-91EC-3A730F7B6A8A}" type="slidenum">
              <a:rPr lang="en-US" smtClean="0"/>
              <a:t>‹#›</a:t>
            </a:fld>
            <a:endParaRPr lang="en-US"/>
          </a:p>
        </p:txBody>
      </p:sp>
    </p:spTree>
    <p:extLst>
      <p:ext uri="{BB962C8B-B14F-4D97-AF65-F5344CB8AC3E}">
        <p14:creationId xmlns:p14="http://schemas.microsoft.com/office/powerpoint/2010/main" val="2969281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1.xml"/><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11" Type="http://schemas.microsoft.com/office/2007/relationships/hdphoto" Target="../media/hdphoto4.wdp"/><Relationship Id="rId5" Type="http://schemas.microsoft.com/office/2007/relationships/hdphoto" Target="../media/hdphoto2.wdp"/><Relationship Id="rId10"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1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oleObject" Target="../embeddings/oleObject2.bin"/><Relationship Id="rId4" Type="http://schemas.openxmlformats.org/officeDocument/2006/relationships/image" Target="../media/image33.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7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7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7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image" Target="../media/image54.emf"/></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2EBDA-7F1F-4260-9526-EFE2F236E15E}"/>
              </a:ext>
            </a:extLst>
          </p:cNvPr>
          <p:cNvSpPr>
            <a:spLocks noGrp="1"/>
          </p:cNvSpPr>
          <p:nvPr>
            <p:ph type="ctrTitle"/>
          </p:nvPr>
        </p:nvSpPr>
        <p:spPr/>
        <p:txBody>
          <a:bodyPr/>
          <a:lstStyle/>
          <a:p>
            <a:r>
              <a:rPr lang="en-US" dirty="0"/>
              <a:t>Summary for final exam</a:t>
            </a:r>
          </a:p>
        </p:txBody>
      </p:sp>
      <p:sp>
        <p:nvSpPr>
          <p:cNvPr id="3" name="Subtitle 2">
            <a:extLst>
              <a:ext uri="{FF2B5EF4-FFF2-40B4-BE49-F238E27FC236}">
                <a16:creationId xmlns:a16="http://schemas.microsoft.com/office/drawing/2014/main" id="{8F813500-0785-4AA2-8F08-76D9E3AB7A5E}"/>
              </a:ext>
            </a:extLst>
          </p:cNvPr>
          <p:cNvSpPr>
            <a:spLocks noGrp="1"/>
          </p:cNvSpPr>
          <p:nvPr>
            <p:ph type="subTitle" idx="1"/>
          </p:nvPr>
        </p:nvSpPr>
        <p:spPr/>
        <p:txBody>
          <a:bodyPr/>
          <a:lstStyle/>
          <a:p>
            <a:r>
              <a:rPr lang="en-US" dirty="0"/>
              <a:t>By:</a:t>
            </a:r>
          </a:p>
          <a:p>
            <a:r>
              <a:rPr lang="en-US" dirty="0"/>
              <a:t>Manal </a:t>
            </a:r>
            <a:r>
              <a:rPr lang="en-US" dirty="0" err="1"/>
              <a:t>Anetallah</a:t>
            </a:r>
            <a:r>
              <a:rPr lang="en-US" dirty="0"/>
              <a:t> Alsahafi</a:t>
            </a:r>
          </a:p>
          <a:p>
            <a:r>
              <a:rPr lang="en-US" dirty="0"/>
              <a:t>2021/2022 </a:t>
            </a:r>
          </a:p>
        </p:txBody>
      </p:sp>
    </p:spTree>
    <p:extLst>
      <p:ext uri="{BB962C8B-B14F-4D97-AF65-F5344CB8AC3E}">
        <p14:creationId xmlns:p14="http://schemas.microsoft.com/office/powerpoint/2010/main" val="3270669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98738-E08F-4370-A18B-0542F7318EB2}"/>
              </a:ext>
            </a:extLst>
          </p:cNvPr>
          <p:cNvSpPr>
            <a:spLocks noGrp="1"/>
          </p:cNvSpPr>
          <p:nvPr>
            <p:ph type="title"/>
          </p:nvPr>
        </p:nvSpPr>
        <p:spPr/>
        <p:txBody>
          <a:bodyPr/>
          <a:lstStyle/>
          <a:p>
            <a:r>
              <a:rPr lang="en-US" dirty="0"/>
              <a:t>Choose the best answer: </a:t>
            </a:r>
          </a:p>
        </p:txBody>
      </p:sp>
      <p:sp>
        <p:nvSpPr>
          <p:cNvPr id="3" name="Content Placeholder 2">
            <a:extLst>
              <a:ext uri="{FF2B5EF4-FFF2-40B4-BE49-F238E27FC236}">
                <a16:creationId xmlns:a16="http://schemas.microsoft.com/office/drawing/2014/main" id="{D72730AC-A481-4CA5-91E3-F556D7E387A4}"/>
              </a:ext>
            </a:extLst>
          </p:cNvPr>
          <p:cNvSpPr>
            <a:spLocks noGrp="1"/>
          </p:cNvSpPr>
          <p:nvPr>
            <p:ph idx="1"/>
          </p:nvPr>
        </p:nvSpPr>
        <p:spPr/>
        <p:txBody>
          <a:bodyPr>
            <a:normAutofit/>
          </a:bodyPr>
          <a:lstStyle/>
          <a:p>
            <a:r>
              <a:rPr lang="en-US" sz="1800" dirty="0"/>
              <a:t>To build a NLP program that being able to reply to humans using polite, kind and indirect language, requires knowledge of……………… </a:t>
            </a:r>
          </a:p>
          <a:p>
            <a:r>
              <a:rPr lang="en-US" sz="1800" dirty="0"/>
              <a:t>a) Phonology </a:t>
            </a:r>
          </a:p>
          <a:p>
            <a:r>
              <a:rPr lang="en-US" sz="1800" dirty="0"/>
              <a:t>b) Pragmatics </a:t>
            </a:r>
          </a:p>
          <a:p>
            <a:r>
              <a:rPr lang="en-US" sz="1800" dirty="0"/>
              <a:t>c) Morphology</a:t>
            </a:r>
          </a:p>
          <a:p>
            <a:endParaRPr lang="en-US" sz="1800" dirty="0"/>
          </a:p>
          <a:p>
            <a:r>
              <a:rPr lang="en-US" sz="1800" dirty="0"/>
              <a:t>Write regular expressions for the following languages: </a:t>
            </a:r>
          </a:p>
          <a:p>
            <a:r>
              <a:rPr lang="en-US" sz="1800" dirty="0"/>
              <a:t>a) The set of all strings from the alphabet a; b such that each a is immediately preceded and immediately followed by a b. </a:t>
            </a:r>
          </a:p>
          <a:p>
            <a:r>
              <a:rPr lang="en-US" sz="1800" dirty="0"/>
              <a:t>b) All strings that start at the beginning of the line with an integer and that end at the end of the line with a word.</a:t>
            </a:r>
          </a:p>
        </p:txBody>
      </p:sp>
      <p:sp>
        <p:nvSpPr>
          <p:cNvPr id="5" name="TextBox 4">
            <a:extLst>
              <a:ext uri="{FF2B5EF4-FFF2-40B4-BE49-F238E27FC236}">
                <a16:creationId xmlns:a16="http://schemas.microsoft.com/office/drawing/2014/main" id="{9BBA5272-AAAD-4C7B-A250-A7F8C4AA1AE8}"/>
              </a:ext>
            </a:extLst>
          </p:cNvPr>
          <p:cNvSpPr txBox="1"/>
          <p:nvPr/>
        </p:nvSpPr>
        <p:spPr>
          <a:xfrm>
            <a:off x="7850051" y="3252113"/>
            <a:ext cx="6096000" cy="923330"/>
          </a:xfrm>
          <a:prstGeom prst="rect">
            <a:avLst/>
          </a:prstGeom>
          <a:noFill/>
        </p:spPr>
        <p:txBody>
          <a:bodyPr wrap="square">
            <a:spAutoFit/>
          </a:bodyPr>
          <a:lstStyle/>
          <a:p>
            <a:r>
              <a:rPr lang="en-US" dirty="0"/>
              <a:t>Answer of Question Two: </a:t>
            </a:r>
          </a:p>
          <a:p>
            <a:pPr marL="342900" indent="-342900">
              <a:buAutoNum type="alphaLcParenR"/>
            </a:pPr>
            <a:r>
              <a:rPr lang="en-US" dirty="0"/>
              <a:t>(𝐛 + (𝐚𝐛+)+)?</a:t>
            </a:r>
          </a:p>
          <a:p>
            <a:pPr marL="342900" indent="-342900">
              <a:buAutoNum type="alphaLcParenR"/>
            </a:pPr>
            <a:r>
              <a:rPr lang="en-US" dirty="0"/>
              <a:t>ˆ\𝐝+\𝐛.∗\𝐛[𝐚− 𝐳𝐀 − 𝐙] + $</a:t>
            </a:r>
          </a:p>
        </p:txBody>
      </p:sp>
    </p:spTree>
    <p:extLst>
      <p:ext uri="{BB962C8B-B14F-4D97-AF65-F5344CB8AC3E}">
        <p14:creationId xmlns:p14="http://schemas.microsoft.com/office/powerpoint/2010/main" val="1013927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B75C-1EC3-4971-9FF3-65CF4D99CB80}"/>
              </a:ext>
            </a:extLst>
          </p:cNvPr>
          <p:cNvSpPr>
            <a:spLocks noGrp="1"/>
          </p:cNvSpPr>
          <p:nvPr>
            <p:ph type="title"/>
          </p:nvPr>
        </p:nvSpPr>
        <p:spPr/>
        <p:txBody>
          <a:bodyPr/>
          <a:lstStyle/>
          <a:p>
            <a:r>
              <a:rPr lang="en-US" dirty="0" err="1"/>
              <a:t>Homwork</a:t>
            </a:r>
            <a:endParaRPr lang="en-US" dirty="0"/>
          </a:p>
        </p:txBody>
      </p:sp>
      <p:sp>
        <p:nvSpPr>
          <p:cNvPr id="3" name="Content Placeholder 2">
            <a:extLst>
              <a:ext uri="{FF2B5EF4-FFF2-40B4-BE49-F238E27FC236}">
                <a16:creationId xmlns:a16="http://schemas.microsoft.com/office/drawing/2014/main" id="{7687FF18-3D55-412E-9FB1-7282F36A4AC1}"/>
              </a:ext>
            </a:extLst>
          </p:cNvPr>
          <p:cNvSpPr>
            <a:spLocks noGrp="1"/>
          </p:cNvSpPr>
          <p:nvPr>
            <p:ph idx="1"/>
          </p:nvPr>
        </p:nvSpPr>
        <p:spPr/>
        <p:txBody>
          <a:bodyPr/>
          <a:lstStyle/>
          <a:p>
            <a:r>
              <a:rPr lang="en-US" dirty="0"/>
              <a:t>Write a regular expression for the language accepted by the NFSA in the following figure:</a:t>
            </a:r>
          </a:p>
        </p:txBody>
      </p:sp>
      <p:pic>
        <p:nvPicPr>
          <p:cNvPr id="5" name="Picture 4">
            <a:extLst>
              <a:ext uri="{FF2B5EF4-FFF2-40B4-BE49-F238E27FC236}">
                <a16:creationId xmlns:a16="http://schemas.microsoft.com/office/drawing/2014/main" id="{1BAB3880-0B31-446A-996D-5C0F5EBA1AEC}"/>
              </a:ext>
            </a:extLst>
          </p:cNvPr>
          <p:cNvPicPr>
            <a:picLocks noChangeAspect="1"/>
          </p:cNvPicPr>
          <p:nvPr/>
        </p:nvPicPr>
        <p:blipFill rotWithShape="1">
          <a:blip r:embed="rId2"/>
          <a:srcRect l="39000" t="60476" r="40804" b="25037"/>
          <a:stretch/>
        </p:blipFill>
        <p:spPr>
          <a:xfrm>
            <a:off x="1277983" y="3079736"/>
            <a:ext cx="5197189" cy="2096952"/>
          </a:xfrm>
          <a:prstGeom prst="rect">
            <a:avLst/>
          </a:prstGeom>
        </p:spPr>
      </p:pic>
      <p:sp>
        <p:nvSpPr>
          <p:cNvPr id="7" name="TextBox 6">
            <a:extLst>
              <a:ext uri="{FF2B5EF4-FFF2-40B4-BE49-F238E27FC236}">
                <a16:creationId xmlns:a16="http://schemas.microsoft.com/office/drawing/2014/main" id="{53FDFB25-6739-4696-843C-DA1CBA3F6123}"/>
              </a:ext>
            </a:extLst>
          </p:cNvPr>
          <p:cNvSpPr txBox="1"/>
          <p:nvPr/>
        </p:nvSpPr>
        <p:spPr>
          <a:xfrm>
            <a:off x="2186765" y="5415215"/>
            <a:ext cx="6096000" cy="523220"/>
          </a:xfrm>
          <a:prstGeom prst="rect">
            <a:avLst/>
          </a:prstGeom>
          <a:noFill/>
        </p:spPr>
        <p:txBody>
          <a:bodyPr wrap="square">
            <a:spAutoFit/>
          </a:bodyPr>
          <a:lstStyle/>
          <a:p>
            <a:r>
              <a:rPr lang="en-US" sz="2800" dirty="0"/>
              <a:t>(𝐚𝐛𝐚? )+ </a:t>
            </a:r>
          </a:p>
        </p:txBody>
      </p:sp>
    </p:spTree>
    <p:extLst>
      <p:ext uri="{BB962C8B-B14F-4D97-AF65-F5344CB8AC3E}">
        <p14:creationId xmlns:p14="http://schemas.microsoft.com/office/powerpoint/2010/main" val="3925894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B2B79E-E162-4F73-935D-E3829AEECC0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l="7708" t="6964" r="21417" b="8592"/>
          <a:stretch/>
        </p:blipFill>
        <p:spPr>
          <a:xfrm>
            <a:off x="635000" y="198120"/>
            <a:ext cx="4669215" cy="3129280"/>
          </a:xfrm>
          <a:prstGeom prst="rect">
            <a:avLst/>
          </a:prstGeom>
        </p:spPr>
      </p:pic>
      <p:pic>
        <p:nvPicPr>
          <p:cNvPr id="6" name="Picture 5">
            <a:extLst>
              <a:ext uri="{FF2B5EF4-FFF2-40B4-BE49-F238E27FC236}">
                <a16:creationId xmlns:a16="http://schemas.microsoft.com/office/drawing/2014/main" id="{5D1A1A59-24AF-4EA7-B44F-289B4C89775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Lst>
          </a:blip>
          <a:srcRect l="43505" t="25481" r="16917" b="31111"/>
          <a:stretch/>
        </p:blipFill>
        <p:spPr>
          <a:xfrm>
            <a:off x="635000" y="3683000"/>
            <a:ext cx="4825305" cy="2976880"/>
          </a:xfrm>
          <a:prstGeom prst="rect">
            <a:avLst/>
          </a:prstGeom>
        </p:spPr>
      </p:pic>
      <p:pic>
        <p:nvPicPr>
          <p:cNvPr id="7" name="Picture 6">
            <a:extLst>
              <a:ext uri="{FF2B5EF4-FFF2-40B4-BE49-F238E27FC236}">
                <a16:creationId xmlns:a16="http://schemas.microsoft.com/office/drawing/2014/main" id="{FA4245BD-6B8B-4F1A-A83A-2357DCD54F4C}"/>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20000"/>
                    </a14:imgEffect>
                  </a14:imgLayer>
                </a14:imgProps>
              </a:ext>
            </a:extLst>
          </a:blip>
          <a:srcRect l="48250" t="26621" r="11667" b="31852"/>
          <a:stretch/>
        </p:blipFill>
        <p:spPr>
          <a:xfrm>
            <a:off x="6651480" y="4364037"/>
            <a:ext cx="3627120" cy="2493963"/>
          </a:xfrm>
          <a:prstGeom prst="rect">
            <a:avLst/>
          </a:prstGeom>
        </p:spPr>
      </p:pic>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72564B1-C8D7-4319-B9AA-78567A05A804}"/>
                  </a:ext>
                </a:extLst>
              </p14:cNvPr>
              <p14:cNvContentPartPr/>
              <p14:nvPr/>
            </p14:nvContentPartPr>
            <p14:xfrm>
              <a:off x="5404800" y="5806760"/>
              <a:ext cx="1246680" cy="271080"/>
            </p14:xfrm>
          </p:contentPart>
        </mc:Choice>
        <mc:Fallback xmlns="">
          <p:pic>
            <p:nvPicPr>
              <p:cNvPr id="8" name="Ink 7">
                <a:extLst>
                  <a:ext uri="{FF2B5EF4-FFF2-40B4-BE49-F238E27FC236}">
                    <a16:creationId xmlns:a16="http://schemas.microsoft.com/office/drawing/2014/main" id="{E72564B1-C8D7-4319-B9AA-78567A05A804}"/>
                  </a:ext>
                </a:extLst>
              </p:cNvPr>
              <p:cNvPicPr/>
              <p:nvPr/>
            </p:nvPicPr>
            <p:blipFill>
              <a:blip r:embed="rId9"/>
              <a:stretch>
                <a:fillRect/>
              </a:stretch>
            </p:blipFill>
            <p:spPr>
              <a:xfrm>
                <a:off x="5396160" y="5797760"/>
                <a:ext cx="1264320" cy="288720"/>
              </a:xfrm>
              <a:prstGeom prst="rect">
                <a:avLst/>
              </a:prstGeom>
            </p:spPr>
          </p:pic>
        </mc:Fallback>
      </mc:AlternateContent>
      <p:pic>
        <p:nvPicPr>
          <p:cNvPr id="9" name="Picture 8">
            <a:extLst>
              <a:ext uri="{FF2B5EF4-FFF2-40B4-BE49-F238E27FC236}">
                <a16:creationId xmlns:a16="http://schemas.microsoft.com/office/drawing/2014/main" id="{80C06AAA-074F-4623-BEED-456356147D8C}"/>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Lst>
          </a:blip>
          <a:stretch>
            <a:fillRect/>
          </a:stretch>
        </p:blipFill>
        <p:spPr>
          <a:xfrm>
            <a:off x="5847080" y="780160"/>
            <a:ext cx="5948680" cy="3378518"/>
          </a:xfrm>
          <a:prstGeom prst="rect">
            <a:avLst/>
          </a:prstGeom>
        </p:spPr>
      </p:pic>
      <p:sp>
        <p:nvSpPr>
          <p:cNvPr id="10" name="TextBox 9">
            <a:extLst>
              <a:ext uri="{FF2B5EF4-FFF2-40B4-BE49-F238E27FC236}">
                <a16:creationId xmlns:a16="http://schemas.microsoft.com/office/drawing/2014/main" id="{8C06D4D6-A766-4772-82FA-0ABF902269F5}"/>
              </a:ext>
            </a:extLst>
          </p:cNvPr>
          <p:cNvSpPr txBox="1"/>
          <p:nvPr/>
        </p:nvSpPr>
        <p:spPr>
          <a:xfrm>
            <a:off x="6028140" y="8152"/>
            <a:ext cx="5428760" cy="830997"/>
          </a:xfrm>
          <a:prstGeom prst="rect">
            <a:avLst/>
          </a:prstGeom>
          <a:noFill/>
        </p:spPr>
        <p:txBody>
          <a:bodyPr wrap="square" rtlCol="0">
            <a:spAutoFit/>
          </a:bodyPr>
          <a:lstStyle/>
          <a:p>
            <a:r>
              <a:rPr lang="en-US" sz="2400" b="1" dirty="0"/>
              <a:t>Example determine what the Inflectional and what is the Derivational</a:t>
            </a:r>
          </a:p>
        </p:txBody>
      </p:sp>
    </p:spTree>
    <p:extLst>
      <p:ext uri="{BB962C8B-B14F-4D97-AF65-F5344CB8AC3E}">
        <p14:creationId xmlns:p14="http://schemas.microsoft.com/office/powerpoint/2010/main" val="617703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5FC66-2EC4-4772-9BB4-41C72CC4B516}"/>
              </a:ext>
            </a:extLst>
          </p:cNvPr>
          <p:cNvSpPr>
            <a:spLocks noGrp="1"/>
          </p:cNvSpPr>
          <p:nvPr>
            <p:ph type="title"/>
          </p:nvPr>
        </p:nvSpPr>
        <p:spPr/>
        <p:txBody>
          <a:bodyPr/>
          <a:lstStyle/>
          <a:p>
            <a:r>
              <a:rPr lang="en-US" dirty="0"/>
              <a:t>Morphology</a:t>
            </a:r>
          </a:p>
        </p:txBody>
      </p:sp>
      <p:sp>
        <p:nvSpPr>
          <p:cNvPr id="3" name="Content Placeholder 2">
            <a:extLst>
              <a:ext uri="{FF2B5EF4-FFF2-40B4-BE49-F238E27FC236}">
                <a16:creationId xmlns:a16="http://schemas.microsoft.com/office/drawing/2014/main" id="{5D1642B6-9E06-4654-BB19-91FFF446FA37}"/>
              </a:ext>
            </a:extLst>
          </p:cNvPr>
          <p:cNvSpPr>
            <a:spLocks noGrp="1"/>
          </p:cNvSpPr>
          <p:nvPr>
            <p:ph idx="1"/>
          </p:nvPr>
        </p:nvSpPr>
        <p:spPr>
          <a:xfrm>
            <a:off x="838200" y="1825625"/>
            <a:ext cx="10515600" cy="4667250"/>
          </a:xfrm>
        </p:spPr>
        <p:txBody>
          <a:bodyPr>
            <a:normAutofit/>
          </a:bodyPr>
          <a:lstStyle/>
          <a:p>
            <a:pPr marL="0" indent="0">
              <a:buNone/>
            </a:pPr>
            <a:r>
              <a:rPr lang="en-US" dirty="0"/>
              <a:t>Morphological analysis is an important task in NLP, the goal is to reduce words to their basic form. </a:t>
            </a:r>
          </a:p>
          <a:p>
            <a:r>
              <a:rPr lang="en-US" dirty="0"/>
              <a:t>There are two possible ways of doing this:</a:t>
            </a:r>
          </a:p>
          <a:p>
            <a:r>
              <a:rPr lang="en-US" dirty="0"/>
              <a:t> Stemming: Reducing words to a base based on rules, not a dictionary (Not a real word but more like a prefix)</a:t>
            </a:r>
          </a:p>
          <a:p>
            <a:r>
              <a:rPr lang="en-US" dirty="0"/>
              <a:t> Lemmatization: Removing </a:t>
            </a:r>
            <a:r>
              <a:rPr lang="en-US" u="sng" dirty="0"/>
              <a:t>inflectional</a:t>
            </a:r>
            <a:r>
              <a:rPr lang="en-US" dirty="0"/>
              <a:t> endings only and returning the base dictionary form of a word which is also known as a lemma.</a:t>
            </a:r>
          </a:p>
          <a:p>
            <a:pPr marL="0" indent="0">
              <a:buNone/>
            </a:pPr>
            <a:r>
              <a:rPr lang="en-US" dirty="0"/>
              <a:t>(produces a real word from a dictionary)</a:t>
            </a:r>
          </a:p>
        </p:txBody>
      </p:sp>
    </p:spTree>
    <p:extLst>
      <p:ext uri="{BB962C8B-B14F-4D97-AF65-F5344CB8AC3E}">
        <p14:creationId xmlns:p14="http://schemas.microsoft.com/office/powerpoint/2010/main" val="3947923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7F45D-A144-43B0-B325-28BA5B023310}"/>
              </a:ext>
            </a:extLst>
          </p:cNvPr>
          <p:cNvSpPr>
            <a:spLocks noGrp="1"/>
          </p:cNvSpPr>
          <p:nvPr>
            <p:ph type="title"/>
          </p:nvPr>
        </p:nvSpPr>
        <p:spPr/>
        <p:txBody>
          <a:bodyPr/>
          <a:lstStyle/>
          <a:p>
            <a:r>
              <a:rPr lang="en-US" b="0" i="0" dirty="0">
                <a:solidFill>
                  <a:srgbClr val="111111"/>
                </a:solidFill>
                <a:effectLst/>
                <a:latin typeface="inherit"/>
              </a:rPr>
              <a:t>Morphology</a:t>
            </a:r>
            <a:endParaRPr lang="en-US" dirty="0"/>
          </a:p>
        </p:txBody>
      </p:sp>
      <p:sp>
        <p:nvSpPr>
          <p:cNvPr id="3" name="Content Placeholder 2">
            <a:extLst>
              <a:ext uri="{FF2B5EF4-FFF2-40B4-BE49-F238E27FC236}">
                <a16:creationId xmlns:a16="http://schemas.microsoft.com/office/drawing/2014/main" id="{41FFFFB7-F409-442F-A838-120F22E4A38F}"/>
              </a:ext>
            </a:extLst>
          </p:cNvPr>
          <p:cNvSpPr>
            <a:spLocks noGrp="1"/>
          </p:cNvSpPr>
          <p:nvPr>
            <p:ph idx="1"/>
          </p:nvPr>
        </p:nvSpPr>
        <p:spPr/>
        <p:txBody>
          <a:bodyPr>
            <a:normAutofit lnSpcReduction="10000"/>
          </a:bodyPr>
          <a:lstStyle/>
          <a:p>
            <a:r>
              <a:rPr lang="en-US" sz="2000" dirty="0"/>
              <a:t>Morphology and Morphological parsing: Breaking down words into </a:t>
            </a:r>
            <a:r>
              <a:rPr lang="en-US" sz="2000" spc="-5" dirty="0">
                <a:latin typeface="Times New Roman"/>
                <a:cs typeface="Times New Roman"/>
              </a:rPr>
              <a:t>smaller </a:t>
            </a:r>
            <a:r>
              <a:rPr lang="en-US" sz="2000" dirty="0"/>
              <a:t>meaningful </a:t>
            </a:r>
            <a:r>
              <a:rPr lang="en-US" sz="2000" dirty="0">
                <a:latin typeface="Times New Roman"/>
                <a:cs typeface="Times New Roman"/>
              </a:rPr>
              <a:t>units (</a:t>
            </a:r>
            <a:r>
              <a:rPr lang="en-US" sz="2000" b="1" dirty="0">
                <a:latin typeface="Times New Roman"/>
                <a:cs typeface="Times New Roman"/>
              </a:rPr>
              <a:t>morphemes)</a:t>
            </a:r>
            <a:r>
              <a:rPr lang="en-US" sz="2000" dirty="0"/>
              <a:t> and building a structured representation. </a:t>
            </a:r>
          </a:p>
          <a:p>
            <a:r>
              <a:rPr lang="en-US" sz="3000" dirty="0"/>
              <a:t>Morphemes contain to parts:</a:t>
            </a:r>
          </a:p>
          <a:p>
            <a:pPr lvl="1"/>
            <a:r>
              <a:rPr lang="en-US" sz="2400" b="1" dirty="0">
                <a:solidFill>
                  <a:srgbClr val="FF0000"/>
                </a:solidFill>
              </a:rPr>
              <a:t>Stems</a:t>
            </a:r>
            <a:r>
              <a:rPr lang="en-US" sz="2400" dirty="0"/>
              <a:t>: The core meaning-bearing units</a:t>
            </a:r>
          </a:p>
          <a:p>
            <a:pPr lvl="1"/>
            <a:r>
              <a:rPr lang="en-US" sz="2400" b="1" dirty="0">
                <a:solidFill>
                  <a:srgbClr val="FF0000"/>
                </a:solidFill>
              </a:rPr>
              <a:t>Affixes</a:t>
            </a:r>
            <a:r>
              <a:rPr lang="en-US" sz="2400" dirty="0"/>
              <a:t>: </a:t>
            </a:r>
            <a:r>
              <a:rPr lang="en-US" dirty="0"/>
              <a:t>Parts</a:t>
            </a:r>
            <a:r>
              <a:rPr lang="en-US" sz="2400" dirty="0"/>
              <a:t> that adhere to stems, often with grammatical functions</a:t>
            </a:r>
          </a:p>
          <a:p>
            <a:pPr marL="355600" indent="-343535">
              <a:lnSpc>
                <a:spcPts val="2280"/>
              </a:lnSpc>
              <a:spcBef>
                <a:spcPts val="229"/>
              </a:spcBef>
              <a:buChar char="•"/>
              <a:tabLst>
                <a:tab pos="355600" algn="l"/>
                <a:tab pos="356235" algn="l"/>
              </a:tabLst>
            </a:pPr>
            <a:r>
              <a:rPr lang="en-US" sz="2000" spc="-5" dirty="0">
                <a:latin typeface="Times New Roman"/>
                <a:cs typeface="Times New Roman"/>
              </a:rPr>
              <a:t>Affixes</a:t>
            </a:r>
            <a:r>
              <a:rPr lang="en-US" sz="2000" spc="-30" dirty="0">
                <a:latin typeface="Times New Roman"/>
                <a:cs typeface="Times New Roman"/>
              </a:rPr>
              <a:t> </a:t>
            </a:r>
            <a:r>
              <a:rPr lang="en-US" sz="2000" dirty="0">
                <a:latin typeface="Times New Roman"/>
                <a:cs typeface="Times New Roman"/>
              </a:rPr>
              <a:t>are</a:t>
            </a:r>
            <a:r>
              <a:rPr lang="en-US" sz="2000" spc="-20" dirty="0">
                <a:latin typeface="Times New Roman"/>
                <a:cs typeface="Times New Roman"/>
              </a:rPr>
              <a:t> </a:t>
            </a:r>
            <a:r>
              <a:rPr lang="en-US" sz="2000" dirty="0">
                <a:latin typeface="Times New Roman"/>
                <a:cs typeface="Times New Roman"/>
              </a:rPr>
              <a:t>further</a:t>
            </a:r>
            <a:r>
              <a:rPr lang="en-US" sz="2000" spc="-40" dirty="0">
                <a:latin typeface="Times New Roman"/>
                <a:cs typeface="Times New Roman"/>
              </a:rPr>
              <a:t> </a:t>
            </a:r>
            <a:r>
              <a:rPr lang="en-US" sz="2000" dirty="0">
                <a:latin typeface="Times New Roman"/>
                <a:cs typeface="Times New Roman"/>
              </a:rPr>
              <a:t>divided</a:t>
            </a:r>
            <a:r>
              <a:rPr lang="en-US" sz="2000" spc="-30" dirty="0">
                <a:latin typeface="Times New Roman"/>
                <a:cs typeface="Times New Roman"/>
              </a:rPr>
              <a:t> </a:t>
            </a:r>
            <a:r>
              <a:rPr lang="en-US" sz="2000" dirty="0">
                <a:latin typeface="Times New Roman"/>
                <a:cs typeface="Times New Roman"/>
              </a:rPr>
              <a:t>into</a:t>
            </a:r>
            <a:r>
              <a:rPr lang="en-US" sz="2000" spc="-10" dirty="0">
                <a:latin typeface="Times New Roman"/>
                <a:cs typeface="Times New Roman"/>
              </a:rPr>
              <a:t> </a:t>
            </a:r>
            <a:r>
              <a:rPr lang="en-US" sz="2000" b="1" spc="-5" dirty="0">
                <a:latin typeface="Times New Roman"/>
                <a:cs typeface="Times New Roman"/>
              </a:rPr>
              <a:t>prefixes</a:t>
            </a:r>
            <a:r>
              <a:rPr lang="en-US" sz="2000" spc="-5" dirty="0">
                <a:latin typeface="Times New Roman"/>
                <a:cs typeface="Times New Roman"/>
              </a:rPr>
              <a:t>,</a:t>
            </a:r>
            <a:r>
              <a:rPr lang="en-US" sz="2000" spc="-30" dirty="0">
                <a:latin typeface="Times New Roman"/>
                <a:cs typeface="Times New Roman"/>
              </a:rPr>
              <a:t> </a:t>
            </a:r>
            <a:r>
              <a:rPr lang="en-US" sz="2000" b="1" dirty="0">
                <a:latin typeface="Times New Roman"/>
                <a:cs typeface="Times New Roman"/>
              </a:rPr>
              <a:t>suffixes</a:t>
            </a:r>
            <a:r>
              <a:rPr lang="en-US" sz="2000" dirty="0">
                <a:latin typeface="Times New Roman"/>
                <a:cs typeface="Times New Roman"/>
              </a:rPr>
              <a:t>,</a:t>
            </a:r>
            <a:r>
              <a:rPr lang="en-US" sz="2000" spc="-45" dirty="0">
                <a:latin typeface="Times New Roman"/>
                <a:cs typeface="Times New Roman"/>
              </a:rPr>
              <a:t> </a:t>
            </a:r>
            <a:r>
              <a:rPr lang="en-US" sz="2000" b="1" dirty="0">
                <a:latin typeface="Times New Roman"/>
                <a:cs typeface="Times New Roman"/>
              </a:rPr>
              <a:t>infixes</a:t>
            </a:r>
            <a:r>
              <a:rPr lang="en-US" sz="2000" dirty="0">
                <a:latin typeface="Times New Roman"/>
                <a:cs typeface="Times New Roman"/>
              </a:rPr>
              <a:t>,</a:t>
            </a:r>
            <a:r>
              <a:rPr lang="en-US" sz="2000" spc="-30" dirty="0">
                <a:latin typeface="Times New Roman"/>
                <a:cs typeface="Times New Roman"/>
              </a:rPr>
              <a:t> </a:t>
            </a:r>
            <a:r>
              <a:rPr lang="en-US" sz="2000" dirty="0">
                <a:latin typeface="Times New Roman"/>
                <a:cs typeface="Times New Roman"/>
              </a:rPr>
              <a:t>and </a:t>
            </a:r>
            <a:r>
              <a:rPr lang="en-US" sz="2000" b="1" spc="-5" dirty="0">
                <a:latin typeface="Times New Roman"/>
                <a:cs typeface="Times New Roman"/>
              </a:rPr>
              <a:t>circumfixes</a:t>
            </a:r>
            <a:r>
              <a:rPr lang="en-US" sz="2000" spc="-5" dirty="0">
                <a:latin typeface="Times New Roman"/>
                <a:cs typeface="Times New Roman"/>
              </a:rPr>
              <a:t>.</a:t>
            </a:r>
            <a:endParaRPr lang="en-US" sz="2000" dirty="0">
              <a:latin typeface="Times New Roman"/>
              <a:cs typeface="Times New Roman"/>
            </a:endParaRPr>
          </a:p>
          <a:p>
            <a:pPr marL="756285" lvl="1" indent="-287020">
              <a:spcBef>
                <a:spcPts val="225"/>
              </a:spcBef>
              <a:buChar char="–"/>
              <a:tabLst>
                <a:tab pos="756285" algn="l"/>
                <a:tab pos="756920" algn="l"/>
              </a:tabLst>
            </a:pPr>
            <a:r>
              <a:rPr lang="en-US" spc="-10" dirty="0">
                <a:latin typeface="Times New Roman"/>
                <a:cs typeface="Times New Roman"/>
              </a:rPr>
              <a:t>Suffix:</a:t>
            </a:r>
            <a:r>
              <a:rPr lang="en-US" spc="-30" dirty="0">
                <a:latin typeface="Times New Roman"/>
                <a:cs typeface="Times New Roman"/>
              </a:rPr>
              <a:t> </a:t>
            </a:r>
            <a:r>
              <a:rPr lang="en-US" i="1" dirty="0">
                <a:latin typeface="Times New Roman"/>
                <a:cs typeface="Times New Roman"/>
              </a:rPr>
              <a:t>eat-s</a:t>
            </a:r>
            <a:endParaRPr lang="en-US" dirty="0">
              <a:latin typeface="Times New Roman"/>
              <a:cs typeface="Times New Roman"/>
            </a:endParaRPr>
          </a:p>
          <a:p>
            <a:pPr marL="756285" lvl="1" indent="-287020">
              <a:spcBef>
                <a:spcPts val="215"/>
              </a:spcBef>
              <a:buChar char="–"/>
              <a:tabLst>
                <a:tab pos="756285" algn="l"/>
                <a:tab pos="756920" algn="l"/>
              </a:tabLst>
            </a:pPr>
            <a:r>
              <a:rPr lang="en-US" dirty="0">
                <a:latin typeface="Times New Roman"/>
                <a:cs typeface="Times New Roman"/>
              </a:rPr>
              <a:t>Prefix:</a:t>
            </a:r>
            <a:r>
              <a:rPr lang="en-US" spc="-45" dirty="0">
                <a:latin typeface="Times New Roman"/>
                <a:cs typeface="Times New Roman"/>
              </a:rPr>
              <a:t> </a:t>
            </a:r>
            <a:r>
              <a:rPr lang="en-US" i="1" dirty="0">
                <a:latin typeface="Times New Roman"/>
                <a:cs typeface="Times New Roman"/>
              </a:rPr>
              <a:t>un-buckle</a:t>
            </a:r>
            <a:endParaRPr lang="en-US" dirty="0">
              <a:latin typeface="Times New Roman"/>
              <a:cs typeface="Times New Roman"/>
            </a:endParaRPr>
          </a:p>
          <a:p>
            <a:pPr marL="756285" lvl="1" indent="-287020">
              <a:spcBef>
                <a:spcPts val="215"/>
              </a:spcBef>
              <a:buChar char="–"/>
              <a:tabLst>
                <a:tab pos="756285" algn="l"/>
                <a:tab pos="756920" algn="l"/>
              </a:tabLst>
            </a:pPr>
            <a:r>
              <a:rPr lang="en-US" spc="-5" dirty="0">
                <a:latin typeface="Times New Roman"/>
                <a:cs typeface="Times New Roman"/>
              </a:rPr>
              <a:t>Circumfix:</a:t>
            </a:r>
            <a:r>
              <a:rPr lang="en-US" dirty="0">
                <a:latin typeface="Times New Roman"/>
                <a:cs typeface="Times New Roman"/>
              </a:rPr>
              <a:t> </a:t>
            </a:r>
            <a:r>
              <a:rPr lang="en-US" i="1" dirty="0" err="1">
                <a:latin typeface="Times New Roman"/>
                <a:cs typeface="Times New Roman"/>
              </a:rPr>
              <a:t>ge</a:t>
            </a:r>
            <a:r>
              <a:rPr lang="en-US" i="1" dirty="0">
                <a:latin typeface="Times New Roman"/>
                <a:cs typeface="Times New Roman"/>
              </a:rPr>
              <a:t>-sag-t</a:t>
            </a:r>
            <a:r>
              <a:rPr lang="en-US" i="1" spc="-5" dirty="0">
                <a:latin typeface="Times New Roman"/>
                <a:cs typeface="Times New Roman"/>
              </a:rPr>
              <a:t> </a:t>
            </a:r>
            <a:r>
              <a:rPr lang="en-US" dirty="0">
                <a:latin typeface="Times New Roman"/>
                <a:cs typeface="Times New Roman"/>
              </a:rPr>
              <a:t>(said)</a:t>
            </a:r>
            <a:r>
              <a:rPr lang="en-US" spc="-5" dirty="0">
                <a:latin typeface="Times New Roman"/>
                <a:cs typeface="Times New Roman"/>
              </a:rPr>
              <a:t> </a:t>
            </a:r>
            <a:r>
              <a:rPr lang="en-US" i="1" dirty="0" err="1">
                <a:latin typeface="Times New Roman"/>
                <a:cs typeface="Times New Roman"/>
              </a:rPr>
              <a:t>sagen</a:t>
            </a:r>
            <a:r>
              <a:rPr lang="en-US" i="1" spc="5" dirty="0">
                <a:latin typeface="Times New Roman"/>
                <a:cs typeface="Times New Roman"/>
              </a:rPr>
              <a:t> </a:t>
            </a:r>
            <a:r>
              <a:rPr lang="en-US" dirty="0">
                <a:latin typeface="Times New Roman"/>
                <a:cs typeface="Times New Roman"/>
              </a:rPr>
              <a:t>(to say)</a:t>
            </a:r>
            <a:r>
              <a:rPr lang="en-US" spc="-35" dirty="0">
                <a:latin typeface="Times New Roman"/>
                <a:cs typeface="Times New Roman"/>
              </a:rPr>
              <a:t> </a:t>
            </a:r>
            <a:r>
              <a:rPr lang="en-US" dirty="0">
                <a:latin typeface="Times New Roman"/>
                <a:cs typeface="Times New Roman"/>
              </a:rPr>
              <a:t>(in</a:t>
            </a:r>
            <a:r>
              <a:rPr lang="en-US" spc="5" dirty="0">
                <a:latin typeface="Times New Roman"/>
                <a:cs typeface="Times New Roman"/>
              </a:rPr>
              <a:t> </a:t>
            </a:r>
            <a:r>
              <a:rPr lang="en-US" spc="-5" dirty="0">
                <a:latin typeface="Times New Roman"/>
                <a:cs typeface="Times New Roman"/>
              </a:rPr>
              <a:t>German)</a:t>
            </a:r>
            <a:endParaRPr lang="en-US" dirty="0">
              <a:latin typeface="Times New Roman"/>
              <a:cs typeface="Times New Roman"/>
            </a:endParaRPr>
          </a:p>
          <a:p>
            <a:pPr marL="756285" lvl="1" indent="-287020">
              <a:lnSpc>
                <a:spcPts val="2055"/>
              </a:lnSpc>
              <a:spcBef>
                <a:spcPts val="215"/>
              </a:spcBef>
              <a:buChar char="–"/>
              <a:tabLst>
                <a:tab pos="756285" algn="l"/>
                <a:tab pos="756920" algn="l"/>
              </a:tabLst>
            </a:pPr>
            <a:r>
              <a:rPr lang="en-US" dirty="0">
                <a:latin typeface="Times New Roman"/>
                <a:cs typeface="Times New Roman"/>
              </a:rPr>
              <a:t>Infix:</a:t>
            </a:r>
            <a:r>
              <a:rPr lang="en-US" spc="-5" dirty="0">
                <a:latin typeface="Times New Roman"/>
                <a:cs typeface="Times New Roman"/>
              </a:rPr>
              <a:t> </a:t>
            </a:r>
            <a:r>
              <a:rPr lang="en-US" i="1" dirty="0" err="1">
                <a:latin typeface="Times New Roman"/>
                <a:cs typeface="Times New Roman"/>
              </a:rPr>
              <a:t>hingi</a:t>
            </a:r>
            <a:r>
              <a:rPr lang="en-US" i="1" spc="-5" dirty="0">
                <a:latin typeface="Times New Roman"/>
                <a:cs typeface="Times New Roman"/>
              </a:rPr>
              <a:t> </a:t>
            </a:r>
            <a:r>
              <a:rPr lang="en-US" spc="-5" dirty="0">
                <a:latin typeface="Times New Roman"/>
                <a:cs typeface="Times New Roman"/>
              </a:rPr>
              <a:t>(borrow)</a:t>
            </a:r>
            <a:r>
              <a:rPr lang="en-US" spc="5" dirty="0">
                <a:latin typeface="Times New Roman"/>
                <a:cs typeface="Times New Roman"/>
              </a:rPr>
              <a:t> </a:t>
            </a:r>
            <a:r>
              <a:rPr lang="en-US" i="1" spc="-5" dirty="0" err="1">
                <a:latin typeface="Times New Roman"/>
                <a:cs typeface="Times New Roman"/>
              </a:rPr>
              <a:t>h</a:t>
            </a:r>
            <a:r>
              <a:rPr lang="en-US" b="1" i="1" spc="-5" dirty="0" err="1">
                <a:latin typeface="Times New Roman"/>
                <a:cs typeface="Times New Roman"/>
              </a:rPr>
              <a:t>um</a:t>
            </a:r>
            <a:r>
              <a:rPr lang="en-US" i="1" spc="-5" dirty="0" err="1">
                <a:latin typeface="Times New Roman"/>
                <a:cs typeface="Times New Roman"/>
              </a:rPr>
              <a:t>ingi</a:t>
            </a:r>
            <a:r>
              <a:rPr lang="en-US" i="1" spc="-15" dirty="0">
                <a:latin typeface="Times New Roman"/>
                <a:cs typeface="Times New Roman"/>
              </a:rPr>
              <a:t> </a:t>
            </a:r>
            <a:endParaRPr lang="en-US" sz="2400" dirty="0"/>
          </a:p>
          <a:p>
            <a:r>
              <a:rPr lang="en-US" sz="3000" dirty="0"/>
              <a:t>Morphological Parsers:</a:t>
            </a:r>
          </a:p>
          <a:p>
            <a:pPr lvl="1"/>
            <a:r>
              <a:rPr lang="en-US" u="sng" dirty="0"/>
              <a:t>Parse</a:t>
            </a:r>
            <a:r>
              <a:rPr lang="en-US" i="1" u="sng" dirty="0"/>
              <a:t>  cats  </a:t>
            </a:r>
            <a:r>
              <a:rPr lang="en-US" u="sng" dirty="0"/>
              <a:t>into two morphemes </a:t>
            </a:r>
            <a:r>
              <a:rPr lang="en-US" i="1" u="sng" dirty="0"/>
              <a:t>cat </a:t>
            </a:r>
            <a:r>
              <a:rPr lang="en-US" u="sng" dirty="0"/>
              <a:t>and </a:t>
            </a:r>
            <a:r>
              <a:rPr lang="en-US" i="1" u="sng" dirty="0"/>
              <a:t>s</a:t>
            </a:r>
            <a:endParaRPr lang="en-US" u="sng" dirty="0"/>
          </a:p>
          <a:p>
            <a:endParaRPr lang="en-US" dirty="0"/>
          </a:p>
        </p:txBody>
      </p:sp>
    </p:spTree>
    <p:extLst>
      <p:ext uri="{BB962C8B-B14F-4D97-AF65-F5344CB8AC3E}">
        <p14:creationId xmlns:p14="http://schemas.microsoft.com/office/powerpoint/2010/main" val="2672090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BA38AD-C96F-49D4-A384-1782160AAD5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50750" t="29333" r="17000" b="32148"/>
          <a:stretch/>
        </p:blipFill>
        <p:spPr>
          <a:xfrm>
            <a:off x="215365" y="42023"/>
            <a:ext cx="5516880" cy="3614194"/>
          </a:xfrm>
          <a:prstGeom prst="rect">
            <a:avLst/>
          </a:prstGeom>
        </p:spPr>
      </p:pic>
      <p:pic>
        <p:nvPicPr>
          <p:cNvPr id="9" name="Picture 8">
            <a:extLst>
              <a:ext uri="{FF2B5EF4-FFF2-40B4-BE49-F238E27FC236}">
                <a16:creationId xmlns:a16="http://schemas.microsoft.com/office/drawing/2014/main" id="{166C0337-F4D3-4BF5-AB4A-FF96BF3387F4}"/>
              </a:ext>
            </a:extLst>
          </p:cNvPr>
          <p:cNvPicPr>
            <a:picLocks noChangeAspect="1"/>
          </p:cNvPicPr>
          <p:nvPr/>
        </p:nvPicPr>
        <p:blipFill rotWithShape="1">
          <a:blip r:embed="rId4"/>
          <a:srcRect l="48750" t="29481" r="20750" b="32889"/>
          <a:stretch/>
        </p:blipFill>
        <p:spPr>
          <a:xfrm>
            <a:off x="5760720" y="3666377"/>
            <a:ext cx="6126480" cy="3191623"/>
          </a:xfrm>
          <a:prstGeom prst="rect">
            <a:avLst/>
          </a:prstGeom>
        </p:spPr>
      </p:pic>
      <p:pic>
        <p:nvPicPr>
          <p:cNvPr id="11" name="Picture 10">
            <a:extLst>
              <a:ext uri="{FF2B5EF4-FFF2-40B4-BE49-F238E27FC236}">
                <a16:creationId xmlns:a16="http://schemas.microsoft.com/office/drawing/2014/main" id="{DC669749-43E7-4A93-8C76-91B4046D2782}"/>
              </a:ext>
            </a:extLst>
          </p:cNvPr>
          <p:cNvPicPr>
            <a:picLocks noChangeAspect="1"/>
          </p:cNvPicPr>
          <p:nvPr/>
        </p:nvPicPr>
        <p:blipFill rotWithShape="1">
          <a:blip r:embed="rId5"/>
          <a:srcRect l="14500" t="9778" r="16251" b="12148"/>
          <a:stretch/>
        </p:blipFill>
        <p:spPr>
          <a:xfrm>
            <a:off x="5760720" y="-8777"/>
            <a:ext cx="6126480" cy="3614194"/>
          </a:xfrm>
          <a:prstGeom prst="rect">
            <a:avLst/>
          </a:prstGeom>
        </p:spPr>
      </p:pic>
      <p:pic>
        <p:nvPicPr>
          <p:cNvPr id="13" name="Picture 12">
            <a:extLst>
              <a:ext uri="{FF2B5EF4-FFF2-40B4-BE49-F238E27FC236}">
                <a16:creationId xmlns:a16="http://schemas.microsoft.com/office/drawing/2014/main" id="{58B33B1D-4D7E-4846-9CA1-93FB9026F930}"/>
              </a:ext>
            </a:extLst>
          </p:cNvPr>
          <p:cNvPicPr>
            <a:picLocks noChangeAspect="1"/>
          </p:cNvPicPr>
          <p:nvPr/>
        </p:nvPicPr>
        <p:blipFill rotWithShape="1">
          <a:blip r:embed="rId6"/>
          <a:srcRect l="50000" t="29926" r="16750" b="35556"/>
          <a:stretch/>
        </p:blipFill>
        <p:spPr>
          <a:xfrm>
            <a:off x="215366" y="3656217"/>
            <a:ext cx="5545354" cy="3201783"/>
          </a:xfrm>
          <a:prstGeom prst="rect">
            <a:avLst/>
          </a:prstGeom>
        </p:spPr>
      </p:pic>
    </p:spTree>
    <p:extLst>
      <p:ext uri="{BB962C8B-B14F-4D97-AF65-F5344CB8AC3E}">
        <p14:creationId xmlns:p14="http://schemas.microsoft.com/office/powerpoint/2010/main" val="1288836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3879341" y="6294966"/>
            <a:ext cx="1384935" cy="194310"/>
          </a:xfrm>
          <a:prstGeom prst="rect">
            <a:avLst/>
          </a:prstGeom>
        </p:spPr>
        <p:txBody>
          <a:bodyPr vert="horz" wrap="square" lIns="0" tIns="0" rIns="0" bIns="0" rtlCol="0">
            <a:spAutoFit/>
          </a:bodyPr>
          <a:lstStyle>
            <a:defPPr>
              <a:defRPr lang="en-US"/>
            </a:defPPr>
            <a:lvl1pPr marL="0" algn="l" defTabSz="914400" rtl="0" eaLnBrk="1" latinLnBrk="0" hangingPunct="1">
              <a:defRPr sz="1200" b="0" i="1" kern="1200">
                <a:solidFill>
                  <a:srgbClr val="808080"/>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10"/>
              </a:lnSpc>
            </a:pPr>
            <a:r>
              <a:rPr lang="en-US" spc="-5"/>
              <a:t>Morphology</a:t>
            </a:r>
            <a:r>
              <a:rPr lang="en-US" spc="-15"/>
              <a:t> </a:t>
            </a:r>
            <a:r>
              <a:rPr lang="en-US"/>
              <a:t>and</a:t>
            </a:r>
            <a:r>
              <a:rPr lang="en-US" spc="-15"/>
              <a:t> </a:t>
            </a:r>
            <a:r>
              <a:rPr lang="en-US" spc="-30"/>
              <a:t>FSTs</a:t>
            </a:r>
            <a:endParaRPr spc="-30" dirty="0"/>
          </a:p>
        </p:txBody>
      </p:sp>
      <p:sp>
        <p:nvSpPr>
          <p:cNvPr id="5" name="object 5"/>
          <p:cNvSpPr txBox="1">
            <a:spLocks noGrp="1"/>
          </p:cNvSpPr>
          <p:nvPr>
            <p:ph type="sldNum" sz="quarter" idx="7"/>
          </p:nvPr>
        </p:nvSpPr>
        <p:spPr>
          <a:xfrm>
            <a:off x="8176006" y="6294966"/>
            <a:ext cx="228600" cy="194310"/>
          </a:xfrm>
          <a:prstGeom prst="rect">
            <a:avLst/>
          </a:prstGeom>
        </p:spPr>
        <p:txBody>
          <a:bodyPr vert="horz" wrap="square" lIns="0" tIns="0" rIns="0" bIns="0" rtlCol="0">
            <a:spAutoFit/>
          </a:bodyPr>
          <a:lstStyle>
            <a:defPPr>
              <a:defRPr lang="en-US"/>
            </a:defPPr>
            <a:lvl1pPr marL="0" algn="l" defTabSz="914400" rtl="0" eaLnBrk="1" latinLnBrk="0" hangingPunct="1">
              <a:defRPr sz="1200" b="0" i="1" kern="1200">
                <a:solidFill>
                  <a:srgbClr val="808080"/>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10"/>
              </a:lnSpc>
            </a:pPr>
            <a:fld id="{81D60167-4931-47E6-BA6A-407CBD079E47}" type="slidenum">
              <a:rPr lang="en-US" smtClean="0"/>
              <a:pPr marL="38100">
                <a:lnSpc>
                  <a:spcPts val="1410"/>
                </a:lnSpc>
              </a:pPr>
              <a:t>16</a:t>
            </a:fld>
            <a:endParaRPr dirty="0"/>
          </a:p>
        </p:txBody>
      </p:sp>
      <p:sp>
        <p:nvSpPr>
          <p:cNvPr id="2" name="object 2"/>
          <p:cNvSpPr txBox="1">
            <a:spLocks noGrp="1"/>
          </p:cNvSpPr>
          <p:nvPr>
            <p:ph type="title"/>
          </p:nvPr>
        </p:nvSpPr>
        <p:spPr>
          <a:xfrm>
            <a:off x="152400" y="368724"/>
            <a:ext cx="10515600" cy="905375"/>
          </a:xfrm>
          <a:prstGeom prst="rect">
            <a:avLst/>
          </a:prstGeom>
        </p:spPr>
        <p:txBody>
          <a:bodyPr vert="horz" wrap="square" lIns="0" tIns="226059" rIns="0" bIns="0" rtlCol="0" anchor="ctr">
            <a:spAutoFit/>
          </a:bodyPr>
          <a:lstStyle/>
          <a:p>
            <a:pPr marL="13335">
              <a:lnSpc>
                <a:spcPct val="100000"/>
              </a:lnSpc>
              <a:spcBef>
                <a:spcPts val="100"/>
              </a:spcBef>
            </a:pPr>
            <a:r>
              <a:rPr spc="-10" dirty="0"/>
              <a:t> </a:t>
            </a:r>
            <a:r>
              <a:rPr spc="-5" dirty="0"/>
              <a:t>Finite-State</a:t>
            </a:r>
            <a:r>
              <a:rPr spc="5" dirty="0"/>
              <a:t> </a:t>
            </a:r>
            <a:r>
              <a:rPr dirty="0"/>
              <a:t>Morphological</a:t>
            </a:r>
            <a:r>
              <a:rPr spc="-10" dirty="0"/>
              <a:t> </a:t>
            </a:r>
            <a:r>
              <a:rPr spc="-5" dirty="0"/>
              <a:t>Parsing</a:t>
            </a:r>
          </a:p>
        </p:txBody>
      </p:sp>
      <p:sp>
        <p:nvSpPr>
          <p:cNvPr id="3" name="object 3"/>
          <p:cNvSpPr txBox="1"/>
          <p:nvPr/>
        </p:nvSpPr>
        <p:spPr>
          <a:xfrm>
            <a:off x="0" y="2300259"/>
            <a:ext cx="10861401" cy="3498202"/>
          </a:xfrm>
          <a:prstGeom prst="rect">
            <a:avLst/>
          </a:prstGeom>
        </p:spPr>
        <p:txBody>
          <a:bodyPr vert="horz" wrap="square" lIns="0" tIns="74930" rIns="0" bIns="0" rtlCol="0">
            <a:spAutoFit/>
          </a:bodyPr>
          <a:lstStyle/>
          <a:p>
            <a:pPr marL="393700" indent="-381635">
              <a:lnSpc>
                <a:spcPct val="150000"/>
              </a:lnSpc>
              <a:spcBef>
                <a:spcPts val="590"/>
              </a:spcBef>
              <a:buChar char="•"/>
              <a:tabLst>
                <a:tab pos="393700" algn="l"/>
                <a:tab pos="394335" algn="l"/>
              </a:tabLst>
            </a:pPr>
            <a:r>
              <a:rPr lang="en-US" sz="2400" dirty="0">
                <a:latin typeface="Times New Roman"/>
                <a:cs typeface="Times New Roman"/>
              </a:rPr>
              <a:t>To </a:t>
            </a:r>
            <a:r>
              <a:rPr sz="2400" dirty="0">
                <a:latin typeface="Times New Roman"/>
                <a:cs typeface="Times New Roman"/>
              </a:rPr>
              <a:t>build</a:t>
            </a:r>
            <a:r>
              <a:rPr sz="2400" spc="-15" dirty="0">
                <a:latin typeface="Times New Roman"/>
                <a:cs typeface="Times New Roman"/>
              </a:rPr>
              <a:t> </a:t>
            </a:r>
            <a:r>
              <a:rPr sz="2400" dirty="0">
                <a:latin typeface="Times New Roman"/>
                <a:cs typeface="Times New Roman"/>
              </a:rPr>
              <a:t>a</a:t>
            </a:r>
            <a:r>
              <a:rPr sz="2400" spc="-5" dirty="0">
                <a:latin typeface="Times New Roman"/>
                <a:cs typeface="Times New Roman"/>
              </a:rPr>
              <a:t> morphological</a:t>
            </a:r>
            <a:r>
              <a:rPr sz="2400" spc="-35" dirty="0">
                <a:latin typeface="Times New Roman"/>
                <a:cs typeface="Times New Roman"/>
              </a:rPr>
              <a:t> </a:t>
            </a:r>
            <a:r>
              <a:rPr sz="2400" dirty="0">
                <a:latin typeface="Times New Roman"/>
                <a:cs typeface="Times New Roman"/>
              </a:rPr>
              <a:t>parser:</a:t>
            </a:r>
          </a:p>
          <a:p>
            <a:pPr marL="812800" marR="394335" lvl="1" indent="-342900">
              <a:lnSpc>
                <a:spcPct val="150000"/>
              </a:lnSpc>
              <a:spcBef>
                <a:spcPts val="440"/>
              </a:spcBef>
              <a:buAutoNum type="arabicPeriod"/>
              <a:tabLst>
                <a:tab pos="812800" algn="l"/>
                <a:tab pos="813435" algn="l"/>
              </a:tabLst>
            </a:pPr>
            <a:r>
              <a:rPr sz="2000" b="1" dirty="0">
                <a:latin typeface="Times New Roman"/>
                <a:cs typeface="Times New Roman"/>
              </a:rPr>
              <a:t>Lexicon</a:t>
            </a:r>
            <a:r>
              <a:rPr sz="2000" dirty="0">
                <a:latin typeface="Times New Roman"/>
                <a:cs typeface="Times New Roman"/>
              </a:rPr>
              <a:t>:</a:t>
            </a:r>
            <a:r>
              <a:rPr sz="2000" spc="-20" dirty="0">
                <a:latin typeface="Times New Roman"/>
                <a:cs typeface="Times New Roman"/>
              </a:rPr>
              <a:t> </a:t>
            </a:r>
            <a:r>
              <a:rPr lang="en-US" sz="2000" spc="-20" dirty="0">
                <a:latin typeface="Times New Roman"/>
                <a:cs typeface="Times New Roman"/>
              </a:rPr>
              <a:t>L</a:t>
            </a:r>
            <a:r>
              <a:rPr sz="2000" dirty="0">
                <a:latin typeface="Times New Roman"/>
                <a:cs typeface="Times New Roman"/>
              </a:rPr>
              <a:t>ist</a:t>
            </a:r>
            <a:r>
              <a:rPr sz="2000" spc="-15" dirty="0">
                <a:latin typeface="Times New Roman"/>
                <a:cs typeface="Times New Roman"/>
              </a:rPr>
              <a:t> </a:t>
            </a:r>
            <a:r>
              <a:rPr sz="2000" dirty="0">
                <a:latin typeface="Times New Roman"/>
                <a:cs typeface="Times New Roman"/>
              </a:rPr>
              <a:t>of </a:t>
            </a:r>
            <a:r>
              <a:rPr sz="2000" spc="-5" dirty="0">
                <a:latin typeface="Times New Roman"/>
                <a:cs typeface="Times New Roman"/>
              </a:rPr>
              <a:t>stems</a:t>
            </a:r>
            <a:r>
              <a:rPr sz="2000" spc="-15" dirty="0">
                <a:latin typeface="Times New Roman"/>
                <a:cs typeface="Times New Roman"/>
              </a:rPr>
              <a:t> </a:t>
            </a:r>
            <a:r>
              <a:rPr sz="2000" dirty="0">
                <a:latin typeface="Times New Roman"/>
                <a:cs typeface="Times New Roman"/>
              </a:rPr>
              <a:t>and</a:t>
            </a:r>
            <a:r>
              <a:rPr sz="2000" spc="-5" dirty="0">
                <a:latin typeface="Times New Roman"/>
                <a:cs typeface="Times New Roman"/>
              </a:rPr>
              <a:t> affixes, </a:t>
            </a:r>
            <a:r>
              <a:rPr sz="2000" dirty="0">
                <a:latin typeface="Times New Roman"/>
                <a:cs typeface="Times New Roman"/>
              </a:rPr>
              <a:t>together</a:t>
            </a:r>
            <a:r>
              <a:rPr sz="2000" spc="-20" dirty="0">
                <a:latin typeface="Times New Roman"/>
                <a:cs typeface="Times New Roman"/>
              </a:rPr>
              <a:t> </a:t>
            </a:r>
            <a:r>
              <a:rPr sz="2000" dirty="0">
                <a:latin typeface="Times New Roman"/>
                <a:cs typeface="Times New Roman"/>
              </a:rPr>
              <a:t>with</a:t>
            </a:r>
            <a:r>
              <a:rPr sz="2000" spc="-5" dirty="0">
                <a:latin typeface="Times New Roman"/>
                <a:cs typeface="Times New Roman"/>
              </a:rPr>
              <a:t> </a:t>
            </a:r>
            <a:r>
              <a:rPr sz="2000" dirty="0">
                <a:latin typeface="Times New Roman"/>
                <a:cs typeface="Times New Roman"/>
              </a:rPr>
              <a:t>basic</a:t>
            </a:r>
            <a:r>
              <a:rPr sz="2000" spc="-5" dirty="0">
                <a:latin typeface="Times New Roman"/>
                <a:cs typeface="Times New Roman"/>
              </a:rPr>
              <a:t> </a:t>
            </a:r>
            <a:r>
              <a:rPr sz="2000" dirty="0">
                <a:latin typeface="Times New Roman"/>
                <a:cs typeface="Times New Roman"/>
              </a:rPr>
              <a:t>information </a:t>
            </a:r>
            <a:r>
              <a:rPr sz="2000" spc="-434" dirty="0">
                <a:latin typeface="Times New Roman"/>
                <a:cs typeface="Times New Roman"/>
              </a:rPr>
              <a:t> </a:t>
            </a:r>
            <a:r>
              <a:rPr sz="2000" dirty="0">
                <a:latin typeface="Times New Roman"/>
                <a:cs typeface="Times New Roman"/>
              </a:rPr>
              <a:t>about</a:t>
            </a:r>
            <a:r>
              <a:rPr sz="2000" spc="-5" dirty="0">
                <a:latin typeface="Times New Roman"/>
                <a:cs typeface="Times New Roman"/>
              </a:rPr>
              <a:t> </a:t>
            </a:r>
            <a:r>
              <a:rPr sz="2000" dirty="0">
                <a:latin typeface="Times New Roman"/>
                <a:cs typeface="Times New Roman"/>
              </a:rPr>
              <a:t>them</a:t>
            </a:r>
            <a:endParaRPr lang="en-US" sz="2000" spc="-15" dirty="0">
              <a:latin typeface="Times New Roman"/>
              <a:cs typeface="Times New Roman"/>
            </a:endParaRPr>
          </a:p>
          <a:p>
            <a:pPr marL="812800" marR="394335" lvl="1" indent="-342900">
              <a:lnSpc>
                <a:spcPct val="150000"/>
              </a:lnSpc>
              <a:spcBef>
                <a:spcPts val="440"/>
              </a:spcBef>
              <a:buAutoNum type="arabicPeriod"/>
              <a:tabLst>
                <a:tab pos="812800" algn="l"/>
                <a:tab pos="813435" algn="l"/>
              </a:tabLst>
            </a:pPr>
            <a:r>
              <a:rPr sz="2000" b="1" dirty="0" err="1">
                <a:latin typeface="Times New Roman"/>
                <a:cs typeface="Times New Roman"/>
              </a:rPr>
              <a:t>Morphotactics</a:t>
            </a:r>
            <a:r>
              <a:rPr sz="2000" dirty="0">
                <a:latin typeface="Times New Roman"/>
                <a:cs typeface="Times New Roman"/>
              </a:rPr>
              <a:t>: </a:t>
            </a:r>
            <a:r>
              <a:rPr lang="en-US" sz="2000" dirty="0">
                <a:latin typeface="Times New Roman"/>
                <a:cs typeface="Times New Roman"/>
              </a:rPr>
              <a:t>M</a:t>
            </a:r>
            <a:r>
              <a:rPr sz="2000" spc="-5" dirty="0">
                <a:latin typeface="Times New Roman"/>
                <a:cs typeface="Times New Roman"/>
              </a:rPr>
              <a:t>odel </a:t>
            </a:r>
            <a:r>
              <a:rPr sz="2000" dirty="0">
                <a:latin typeface="Times New Roman"/>
                <a:cs typeface="Times New Roman"/>
              </a:rPr>
              <a:t>of </a:t>
            </a:r>
            <a:r>
              <a:rPr sz="2000" spc="-5" dirty="0">
                <a:latin typeface="Times New Roman"/>
                <a:cs typeface="Times New Roman"/>
              </a:rPr>
              <a:t>morpheme </a:t>
            </a:r>
            <a:r>
              <a:rPr sz="2000" u="sng" dirty="0">
                <a:latin typeface="Times New Roman"/>
                <a:cs typeface="Times New Roman"/>
              </a:rPr>
              <a:t>ordering that explains which</a:t>
            </a:r>
            <a:r>
              <a:rPr lang="en-US" sz="2000" u="sng" dirty="0">
                <a:latin typeface="Times New Roman"/>
                <a:cs typeface="Times New Roman"/>
              </a:rPr>
              <a:t> </a:t>
            </a:r>
            <a:r>
              <a:rPr sz="2000" u="sng" dirty="0">
                <a:latin typeface="Times New Roman"/>
                <a:cs typeface="Times New Roman"/>
              </a:rPr>
              <a:t>classes of </a:t>
            </a:r>
            <a:r>
              <a:rPr sz="2000" u="sng" spc="-5" dirty="0">
                <a:latin typeface="Times New Roman"/>
                <a:cs typeface="Times New Roman"/>
              </a:rPr>
              <a:t>morphemes </a:t>
            </a:r>
            <a:r>
              <a:rPr sz="2000" dirty="0">
                <a:latin typeface="Times New Roman"/>
                <a:cs typeface="Times New Roman"/>
              </a:rPr>
              <a:t>can follow other </a:t>
            </a:r>
            <a:r>
              <a:rPr sz="2000" spc="-5" dirty="0">
                <a:latin typeface="Times New Roman"/>
                <a:cs typeface="Times New Roman"/>
              </a:rPr>
              <a:t>classes </a:t>
            </a:r>
            <a:r>
              <a:rPr sz="2000" dirty="0">
                <a:latin typeface="Times New Roman"/>
                <a:cs typeface="Times New Roman"/>
              </a:rPr>
              <a:t>of </a:t>
            </a:r>
            <a:r>
              <a:rPr sz="2000" spc="-5" dirty="0">
                <a:latin typeface="Times New Roman"/>
                <a:cs typeface="Times New Roman"/>
              </a:rPr>
              <a:t>morphemes </a:t>
            </a:r>
            <a:r>
              <a:rPr sz="2000" dirty="0">
                <a:latin typeface="Times New Roman"/>
                <a:cs typeface="Times New Roman"/>
              </a:rPr>
              <a:t>inside a word.</a:t>
            </a:r>
            <a:r>
              <a:rPr sz="2000" spc="-5" dirty="0">
                <a:latin typeface="Times New Roman"/>
                <a:cs typeface="Times New Roman"/>
              </a:rPr>
              <a:t> </a:t>
            </a:r>
            <a:r>
              <a:rPr sz="2000" dirty="0">
                <a:latin typeface="Times New Roman"/>
                <a:cs typeface="Times New Roman"/>
              </a:rPr>
              <a:t>E.g.,</a:t>
            </a:r>
            <a:r>
              <a:rPr sz="2000" spc="425" dirty="0">
                <a:latin typeface="Times New Roman"/>
                <a:cs typeface="Times New Roman"/>
              </a:rPr>
              <a:t> </a:t>
            </a:r>
            <a:r>
              <a:rPr sz="2000" dirty="0">
                <a:latin typeface="Times New Roman"/>
                <a:cs typeface="Times New Roman"/>
              </a:rPr>
              <a:t>the</a:t>
            </a:r>
            <a:r>
              <a:rPr sz="2000" spc="-20" dirty="0">
                <a:latin typeface="Times New Roman"/>
                <a:cs typeface="Times New Roman"/>
              </a:rPr>
              <a:t> </a:t>
            </a:r>
            <a:r>
              <a:rPr sz="2000" dirty="0">
                <a:latin typeface="Times New Roman"/>
                <a:cs typeface="Times New Roman"/>
              </a:rPr>
              <a:t>rule</a:t>
            </a:r>
            <a:r>
              <a:rPr sz="2000" spc="-5" dirty="0">
                <a:latin typeface="Times New Roman"/>
                <a:cs typeface="Times New Roman"/>
              </a:rPr>
              <a:t> </a:t>
            </a:r>
            <a:r>
              <a:rPr sz="2000" dirty="0">
                <a:latin typeface="Times New Roman"/>
                <a:cs typeface="Times New Roman"/>
              </a:rPr>
              <a:t>that</a:t>
            </a:r>
            <a:r>
              <a:rPr sz="2000" spc="-5" dirty="0">
                <a:latin typeface="Times New Roman"/>
                <a:cs typeface="Times New Roman"/>
              </a:rPr>
              <a:t> </a:t>
            </a:r>
            <a:r>
              <a:rPr sz="2000" dirty="0">
                <a:latin typeface="Times New Roman"/>
                <a:cs typeface="Times New Roman"/>
              </a:rPr>
              <a:t>English</a:t>
            </a:r>
            <a:r>
              <a:rPr sz="2000" spc="-15" dirty="0">
                <a:latin typeface="Times New Roman"/>
                <a:cs typeface="Times New Roman"/>
              </a:rPr>
              <a:t> </a:t>
            </a:r>
            <a:r>
              <a:rPr sz="2000" dirty="0">
                <a:latin typeface="Times New Roman"/>
                <a:cs typeface="Times New Roman"/>
              </a:rPr>
              <a:t>plural</a:t>
            </a:r>
            <a:r>
              <a:rPr sz="2000" spc="-20" dirty="0">
                <a:latin typeface="Times New Roman"/>
                <a:cs typeface="Times New Roman"/>
              </a:rPr>
              <a:t> </a:t>
            </a:r>
            <a:r>
              <a:rPr sz="2000" spc="-5" dirty="0">
                <a:latin typeface="Times New Roman"/>
                <a:cs typeface="Times New Roman"/>
              </a:rPr>
              <a:t>morpheme</a:t>
            </a:r>
            <a:r>
              <a:rPr sz="2000" dirty="0">
                <a:latin typeface="Times New Roman"/>
                <a:cs typeface="Times New Roman"/>
              </a:rPr>
              <a:t> follows</a:t>
            </a:r>
            <a:r>
              <a:rPr sz="2000" spc="-10" dirty="0">
                <a:latin typeface="Times New Roman"/>
                <a:cs typeface="Times New Roman"/>
              </a:rPr>
              <a:t> </a:t>
            </a:r>
            <a:r>
              <a:rPr sz="2000" dirty="0">
                <a:latin typeface="Times New Roman"/>
                <a:cs typeface="Times New Roman"/>
              </a:rPr>
              <a:t>the</a:t>
            </a:r>
            <a:r>
              <a:rPr sz="2000" spc="-5" dirty="0">
                <a:latin typeface="Times New Roman"/>
                <a:cs typeface="Times New Roman"/>
              </a:rPr>
              <a:t> </a:t>
            </a:r>
            <a:r>
              <a:rPr sz="2000" dirty="0">
                <a:latin typeface="Times New Roman"/>
                <a:cs typeface="Times New Roman"/>
              </a:rPr>
              <a:t>noun</a:t>
            </a:r>
            <a:r>
              <a:rPr sz="2000" spc="-15" dirty="0">
                <a:latin typeface="Times New Roman"/>
                <a:cs typeface="Times New Roman"/>
              </a:rPr>
              <a:t> </a:t>
            </a:r>
            <a:r>
              <a:rPr sz="2000" dirty="0">
                <a:latin typeface="Times New Roman"/>
                <a:cs typeface="Times New Roman"/>
              </a:rPr>
              <a:t>rather</a:t>
            </a:r>
            <a:r>
              <a:rPr lang="en-US" sz="2000" dirty="0">
                <a:latin typeface="Times New Roman"/>
                <a:cs typeface="Times New Roman"/>
              </a:rPr>
              <a:t> </a:t>
            </a:r>
            <a:r>
              <a:rPr sz="2000" dirty="0">
                <a:latin typeface="Times New Roman"/>
                <a:cs typeface="Times New Roman"/>
              </a:rPr>
              <a:t>than</a:t>
            </a:r>
            <a:r>
              <a:rPr sz="2000" spc="-15" dirty="0">
                <a:latin typeface="Times New Roman"/>
                <a:cs typeface="Times New Roman"/>
              </a:rPr>
              <a:t> </a:t>
            </a:r>
            <a:r>
              <a:rPr sz="2000" dirty="0">
                <a:latin typeface="Times New Roman"/>
                <a:cs typeface="Times New Roman"/>
              </a:rPr>
              <a:t>preceding</a:t>
            </a:r>
            <a:r>
              <a:rPr sz="2000" spc="-15" dirty="0">
                <a:latin typeface="Times New Roman"/>
                <a:cs typeface="Times New Roman"/>
              </a:rPr>
              <a:t> </a:t>
            </a:r>
            <a:r>
              <a:rPr sz="2000" dirty="0">
                <a:latin typeface="Times New Roman"/>
                <a:cs typeface="Times New Roman"/>
              </a:rPr>
              <a:t>it.</a:t>
            </a:r>
          </a:p>
          <a:p>
            <a:pPr marL="812800" marR="153035" lvl="1" indent="-342900">
              <a:lnSpc>
                <a:spcPct val="150000"/>
              </a:lnSpc>
              <a:spcBef>
                <a:spcPts val="434"/>
              </a:spcBef>
              <a:buAutoNum type="arabicPeriod"/>
              <a:tabLst>
                <a:tab pos="812800" algn="l"/>
                <a:tab pos="813435" algn="l"/>
              </a:tabLst>
            </a:pPr>
            <a:r>
              <a:rPr sz="2000" b="1" spc="-5" dirty="0">
                <a:latin typeface="Times New Roman"/>
                <a:cs typeface="Times New Roman"/>
              </a:rPr>
              <a:t>Orthographic</a:t>
            </a:r>
            <a:r>
              <a:rPr sz="2000" b="1" dirty="0">
                <a:latin typeface="Times New Roman"/>
                <a:cs typeface="Times New Roman"/>
              </a:rPr>
              <a:t> rules</a:t>
            </a:r>
            <a:r>
              <a:rPr sz="2000" dirty="0">
                <a:latin typeface="Times New Roman"/>
                <a:cs typeface="Times New Roman"/>
              </a:rPr>
              <a:t>:</a:t>
            </a:r>
            <a:r>
              <a:rPr sz="2000" spc="5" dirty="0">
                <a:latin typeface="Times New Roman"/>
                <a:cs typeface="Times New Roman"/>
              </a:rPr>
              <a:t> </a:t>
            </a:r>
            <a:r>
              <a:rPr sz="2000" spc="-5" dirty="0">
                <a:latin typeface="Times New Roman"/>
                <a:cs typeface="Times New Roman"/>
              </a:rPr>
              <a:t>these</a:t>
            </a:r>
            <a:r>
              <a:rPr sz="2000" dirty="0">
                <a:latin typeface="Times New Roman"/>
                <a:cs typeface="Times New Roman"/>
              </a:rPr>
              <a:t> </a:t>
            </a:r>
            <a:r>
              <a:rPr sz="2000" b="1" spc="-5" dirty="0">
                <a:latin typeface="Times New Roman"/>
                <a:cs typeface="Times New Roman"/>
              </a:rPr>
              <a:t>spelling</a:t>
            </a:r>
            <a:r>
              <a:rPr sz="2000" b="1" spc="-10" dirty="0">
                <a:latin typeface="Times New Roman"/>
                <a:cs typeface="Times New Roman"/>
              </a:rPr>
              <a:t> </a:t>
            </a:r>
            <a:r>
              <a:rPr sz="2000" b="1" dirty="0">
                <a:latin typeface="Times New Roman"/>
                <a:cs typeface="Times New Roman"/>
              </a:rPr>
              <a:t>rules </a:t>
            </a:r>
            <a:r>
              <a:rPr sz="2000" dirty="0">
                <a:latin typeface="Times New Roman"/>
                <a:cs typeface="Times New Roman"/>
              </a:rPr>
              <a:t>are</a:t>
            </a:r>
            <a:r>
              <a:rPr sz="2000" spc="5" dirty="0">
                <a:latin typeface="Times New Roman"/>
                <a:cs typeface="Times New Roman"/>
              </a:rPr>
              <a:t> </a:t>
            </a:r>
            <a:r>
              <a:rPr sz="2000" dirty="0">
                <a:latin typeface="Times New Roman"/>
                <a:cs typeface="Times New Roman"/>
              </a:rPr>
              <a:t>used</a:t>
            </a:r>
            <a:r>
              <a:rPr sz="2000" spc="-10" dirty="0">
                <a:latin typeface="Times New Roman"/>
                <a:cs typeface="Times New Roman"/>
              </a:rPr>
              <a:t> </a:t>
            </a:r>
            <a:r>
              <a:rPr sz="2000" dirty="0">
                <a:latin typeface="Times New Roman"/>
                <a:cs typeface="Times New Roman"/>
              </a:rPr>
              <a:t>to</a:t>
            </a:r>
            <a:r>
              <a:rPr sz="2000" spc="5" dirty="0">
                <a:latin typeface="Times New Roman"/>
                <a:cs typeface="Times New Roman"/>
              </a:rPr>
              <a:t> </a:t>
            </a:r>
            <a:r>
              <a:rPr sz="2000" spc="-5" dirty="0">
                <a:latin typeface="Times New Roman"/>
                <a:cs typeface="Times New Roman"/>
              </a:rPr>
              <a:t>model</a:t>
            </a:r>
            <a:r>
              <a:rPr sz="2000" spc="15" dirty="0">
                <a:latin typeface="Times New Roman"/>
                <a:cs typeface="Times New Roman"/>
              </a:rPr>
              <a:t> </a:t>
            </a:r>
            <a:r>
              <a:rPr sz="2000" dirty="0">
                <a:latin typeface="Times New Roman"/>
                <a:cs typeface="Times New Roman"/>
              </a:rPr>
              <a:t>the</a:t>
            </a:r>
            <a:r>
              <a:rPr sz="2000" spc="5" dirty="0">
                <a:latin typeface="Times New Roman"/>
                <a:cs typeface="Times New Roman"/>
              </a:rPr>
              <a:t> </a:t>
            </a:r>
            <a:r>
              <a:rPr sz="2000" dirty="0">
                <a:latin typeface="Times New Roman"/>
                <a:cs typeface="Times New Roman"/>
              </a:rPr>
              <a:t>changes</a:t>
            </a:r>
            <a:r>
              <a:rPr lang="en-US" sz="2000" dirty="0">
                <a:latin typeface="Times New Roman"/>
                <a:cs typeface="Times New Roman"/>
              </a:rPr>
              <a:t> </a:t>
            </a:r>
            <a:r>
              <a:rPr sz="2000" dirty="0">
                <a:latin typeface="Times New Roman"/>
                <a:cs typeface="Times New Roman"/>
              </a:rPr>
              <a:t>that occur in a word, </a:t>
            </a:r>
            <a:r>
              <a:rPr sz="2000" spc="-5" dirty="0">
                <a:latin typeface="Times New Roman"/>
                <a:cs typeface="Times New Roman"/>
              </a:rPr>
              <a:t>usually </a:t>
            </a:r>
            <a:r>
              <a:rPr sz="2000" dirty="0">
                <a:latin typeface="Times New Roman"/>
                <a:cs typeface="Times New Roman"/>
              </a:rPr>
              <a:t>when </a:t>
            </a:r>
            <a:r>
              <a:rPr sz="2000" spc="-5" dirty="0">
                <a:latin typeface="Times New Roman"/>
                <a:cs typeface="Times New Roman"/>
              </a:rPr>
              <a:t>two morphemes </a:t>
            </a:r>
            <a:r>
              <a:rPr sz="2000" dirty="0">
                <a:latin typeface="Times New Roman"/>
                <a:cs typeface="Times New Roman"/>
              </a:rPr>
              <a:t>combine (e.g., the </a:t>
            </a:r>
            <a:r>
              <a:rPr sz="2000" spc="5" dirty="0">
                <a:latin typeface="Times New Roman"/>
                <a:cs typeface="Times New Roman"/>
              </a:rPr>
              <a:t> </a:t>
            </a:r>
            <a:r>
              <a:rPr sz="2000" i="1" dirty="0">
                <a:latin typeface="Times New Roman"/>
                <a:cs typeface="Times New Roman"/>
              </a:rPr>
              <a:t>y</a:t>
            </a:r>
            <a:r>
              <a:rPr sz="2000" dirty="0">
                <a:latin typeface="Times New Roman"/>
                <a:cs typeface="Times New Roman"/>
              </a:rPr>
              <a:t>→</a:t>
            </a:r>
            <a:r>
              <a:rPr sz="2000" i="1" dirty="0">
                <a:latin typeface="Times New Roman"/>
                <a:cs typeface="Times New Roman"/>
              </a:rPr>
              <a:t>ie</a:t>
            </a:r>
            <a:r>
              <a:rPr sz="2000" i="1" spc="-20" dirty="0">
                <a:latin typeface="Times New Roman"/>
                <a:cs typeface="Times New Roman"/>
              </a:rPr>
              <a:t> </a:t>
            </a:r>
            <a:r>
              <a:rPr sz="2000" dirty="0">
                <a:latin typeface="Times New Roman"/>
                <a:cs typeface="Times New Roman"/>
              </a:rPr>
              <a:t>spelling rule changes </a:t>
            </a:r>
            <a:r>
              <a:rPr sz="2000" i="1" dirty="0">
                <a:latin typeface="Times New Roman"/>
                <a:cs typeface="Times New Roman"/>
              </a:rPr>
              <a:t>city</a:t>
            </a:r>
            <a:r>
              <a:rPr sz="2000" i="1" spc="-15" dirty="0">
                <a:latin typeface="Times New Roman"/>
                <a:cs typeface="Times New Roman"/>
              </a:rPr>
              <a:t> </a:t>
            </a:r>
            <a:r>
              <a:rPr sz="2000" dirty="0">
                <a:latin typeface="Times New Roman"/>
                <a:cs typeface="Times New Roman"/>
              </a:rPr>
              <a:t>+</a:t>
            </a:r>
            <a:r>
              <a:rPr sz="2000" spc="-5" dirty="0">
                <a:latin typeface="Times New Roman"/>
                <a:cs typeface="Times New Roman"/>
              </a:rPr>
              <a:t> </a:t>
            </a:r>
            <a:r>
              <a:rPr sz="2000" i="1" spc="-5" dirty="0">
                <a:latin typeface="Times New Roman"/>
                <a:cs typeface="Times New Roman"/>
              </a:rPr>
              <a:t>-s</a:t>
            </a:r>
            <a:r>
              <a:rPr sz="2000" i="1" dirty="0">
                <a:latin typeface="Times New Roman"/>
                <a:cs typeface="Times New Roman"/>
              </a:rPr>
              <a:t> </a:t>
            </a:r>
            <a:r>
              <a:rPr sz="2000" dirty="0">
                <a:latin typeface="Times New Roman"/>
                <a:cs typeface="Times New Roman"/>
              </a:rPr>
              <a:t>to</a:t>
            </a:r>
            <a:r>
              <a:rPr sz="2000" spc="-5" dirty="0">
                <a:latin typeface="Times New Roman"/>
                <a:cs typeface="Times New Roman"/>
              </a:rPr>
              <a:t> </a:t>
            </a:r>
            <a:r>
              <a:rPr sz="2000" i="1" dirty="0">
                <a:latin typeface="Times New Roman"/>
                <a:cs typeface="Times New Roman"/>
              </a:rPr>
              <a:t>cities</a:t>
            </a:r>
            <a:r>
              <a:rPr sz="2000" dirty="0">
                <a:latin typeface="Times New Roman"/>
                <a:cs typeface="Times New Roman"/>
              </a:rPr>
              <a:t>).</a:t>
            </a:r>
          </a:p>
        </p:txBody>
      </p:sp>
      <p:pic>
        <p:nvPicPr>
          <p:cNvPr id="7" name="Picture 6">
            <a:extLst>
              <a:ext uri="{FF2B5EF4-FFF2-40B4-BE49-F238E27FC236}">
                <a16:creationId xmlns:a16="http://schemas.microsoft.com/office/drawing/2014/main" id="{043E9DF1-909B-4B23-AF09-4AD03681BD87}"/>
              </a:ext>
            </a:extLst>
          </p:cNvPr>
          <p:cNvPicPr>
            <a:picLocks noChangeAspect="1"/>
          </p:cNvPicPr>
          <p:nvPr/>
        </p:nvPicPr>
        <p:blipFill rotWithShape="1">
          <a:blip r:embed="rId2"/>
          <a:srcRect l="27167" t="32000" r="40750" b="38074"/>
          <a:stretch/>
        </p:blipFill>
        <p:spPr>
          <a:xfrm>
            <a:off x="8128000" y="638531"/>
            <a:ext cx="3911600" cy="20523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213" y="314056"/>
            <a:ext cx="10515600" cy="443711"/>
          </a:xfrm>
          <a:prstGeom prst="rect">
            <a:avLst/>
          </a:prstGeom>
        </p:spPr>
        <p:txBody>
          <a:bodyPr vert="horz" wrap="square" lIns="0" tIns="12700" rIns="0" bIns="0" rtlCol="0" anchor="ctr">
            <a:spAutoFit/>
          </a:bodyPr>
          <a:lstStyle/>
          <a:p>
            <a:pPr marL="13335">
              <a:lnSpc>
                <a:spcPct val="100000"/>
              </a:lnSpc>
              <a:spcBef>
                <a:spcPts val="100"/>
              </a:spcBef>
            </a:pPr>
            <a:r>
              <a:rPr sz="2800" spc="-5" dirty="0"/>
              <a:t>Finite-State</a:t>
            </a:r>
            <a:r>
              <a:rPr sz="2800" spc="5" dirty="0"/>
              <a:t> </a:t>
            </a:r>
            <a:r>
              <a:rPr sz="2800" dirty="0"/>
              <a:t>Morphological</a:t>
            </a:r>
            <a:r>
              <a:rPr sz="2800" spc="-10" dirty="0"/>
              <a:t> </a:t>
            </a:r>
            <a:r>
              <a:rPr sz="2800" spc="-5" dirty="0"/>
              <a:t>Parsing</a:t>
            </a:r>
            <a:r>
              <a:rPr lang="en-US" sz="2800" spc="-5" dirty="0"/>
              <a:t> (LIST + MODEL)</a:t>
            </a:r>
            <a:endParaRPr spc="-5" dirty="0"/>
          </a:p>
        </p:txBody>
      </p:sp>
      <p:pic>
        <p:nvPicPr>
          <p:cNvPr id="4" name="object 4"/>
          <p:cNvPicPr/>
          <p:nvPr/>
        </p:nvPicPr>
        <p:blipFill>
          <a:blip r:embed="rId2" cstate="print"/>
          <a:stretch>
            <a:fillRect/>
          </a:stretch>
        </p:blipFill>
        <p:spPr>
          <a:xfrm>
            <a:off x="176213" y="1386217"/>
            <a:ext cx="4768416" cy="2004520"/>
          </a:xfrm>
          <a:prstGeom prst="rect">
            <a:avLst/>
          </a:prstGeom>
        </p:spPr>
      </p:pic>
      <p:graphicFrame>
        <p:nvGraphicFramePr>
          <p:cNvPr id="5" name="object 5"/>
          <p:cNvGraphicFramePr>
            <a:graphicFrameLocks noGrp="1"/>
          </p:cNvGraphicFramePr>
          <p:nvPr>
            <p:extLst>
              <p:ext uri="{D42A27DB-BD31-4B8C-83A1-F6EECF244321}">
                <p14:modId xmlns:p14="http://schemas.microsoft.com/office/powerpoint/2010/main" val="2454155531"/>
              </p:ext>
            </p:extLst>
          </p:nvPr>
        </p:nvGraphicFramePr>
        <p:xfrm>
          <a:off x="5401170" y="1146491"/>
          <a:ext cx="6006872" cy="1888239"/>
        </p:xfrm>
        <a:graphic>
          <a:graphicData uri="http://schemas.openxmlformats.org/drawingml/2006/table">
            <a:tbl>
              <a:tblPr firstRow="1" bandRow="1">
                <a:tableStyleId>{2D5ABB26-0587-4C30-8999-92F81FD0307C}</a:tableStyleId>
              </a:tblPr>
              <a:tblGrid>
                <a:gridCol w="1293763">
                  <a:extLst>
                    <a:ext uri="{9D8B030D-6E8A-4147-A177-3AD203B41FA5}">
                      <a16:colId xmlns:a16="http://schemas.microsoft.com/office/drawing/2014/main" val="20000"/>
                    </a:ext>
                  </a:extLst>
                </a:gridCol>
                <a:gridCol w="1941459">
                  <a:extLst>
                    <a:ext uri="{9D8B030D-6E8A-4147-A177-3AD203B41FA5}">
                      <a16:colId xmlns:a16="http://schemas.microsoft.com/office/drawing/2014/main" val="20001"/>
                    </a:ext>
                  </a:extLst>
                </a:gridCol>
                <a:gridCol w="1756519">
                  <a:extLst>
                    <a:ext uri="{9D8B030D-6E8A-4147-A177-3AD203B41FA5}">
                      <a16:colId xmlns:a16="http://schemas.microsoft.com/office/drawing/2014/main" val="20002"/>
                    </a:ext>
                  </a:extLst>
                </a:gridCol>
                <a:gridCol w="1015131">
                  <a:extLst>
                    <a:ext uri="{9D8B030D-6E8A-4147-A177-3AD203B41FA5}">
                      <a16:colId xmlns:a16="http://schemas.microsoft.com/office/drawing/2014/main" val="20003"/>
                    </a:ext>
                  </a:extLst>
                </a:gridCol>
              </a:tblGrid>
              <a:tr h="477880">
                <a:tc>
                  <a:txBody>
                    <a:bodyPr/>
                    <a:lstStyle/>
                    <a:p>
                      <a:pPr marL="92075">
                        <a:lnSpc>
                          <a:spcPct val="100000"/>
                        </a:lnSpc>
                        <a:spcBef>
                          <a:spcPts val="325"/>
                        </a:spcBef>
                      </a:pPr>
                      <a:r>
                        <a:rPr sz="2000" b="1" dirty="0">
                          <a:latin typeface="Times New Roman"/>
                          <a:cs typeface="Times New Roman"/>
                        </a:rPr>
                        <a:t>Reg-noun</a:t>
                      </a:r>
                      <a:endParaRPr sz="2000">
                        <a:latin typeface="Times New Roman"/>
                        <a:cs typeface="Times New Roman"/>
                      </a:endParaRPr>
                    </a:p>
                  </a:txBody>
                  <a:tcPr marL="0" marR="0" marT="41275"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92075">
                        <a:lnSpc>
                          <a:spcPct val="100000"/>
                        </a:lnSpc>
                        <a:spcBef>
                          <a:spcPts val="325"/>
                        </a:spcBef>
                      </a:pPr>
                      <a:r>
                        <a:rPr sz="2000" b="1" spc="-5" dirty="0">
                          <a:latin typeface="Times New Roman"/>
                          <a:cs typeface="Times New Roman"/>
                        </a:rPr>
                        <a:t>Irreg-pl-noun</a:t>
                      </a:r>
                      <a:endParaRPr sz="2000">
                        <a:latin typeface="Times New Roman"/>
                        <a:cs typeface="Times New Roman"/>
                      </a:endParaRPr>
                    </a:p>
                  </a:txBody>
                  <a:tcPr marL="0" marR="0" marT="4127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92075">
                        <a:lnSpc>
                          <a:spcPct val="100000"/>
                        </a:lnSpc>
                        <a:spcBef>
                          <a:spcPts val="325"/>
                        </a:spcBef>
                      </a:pPr>
                      <a:r>
                        <a:rPr sz="2000" b="1" spc="-5" dirty="0">
                          <a:latin typeface="Times New Roman"/>
                          <a:cs typeface="Times New Roman"/>
                        </a:rPr>
                        <a:t>Irreg-sg-noun</a:t>
                      </a:r>
                      <a:endParaRPr sz="2000">
                        <a:latin typeface="Times New Roman"/>
                        <a:cs typeface="Times New Roman"/>
                      </a:endParaRPr>
                    </a:p>
                  </a:txBody>
                  <a:tcPr marL="0" marR="0" marT="4127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92075">
                        <a:lnSpc>
                          <a:spcPct val="100000"/>
                        </a:lnSpc>
                        <a:spcBef>
                          <a:spcPts val="325"/>
                        </a:spcBef>
                      </a:pPr>
                      <a:r>
                        <a:rPr sz="2000" b="1" dirty="0">
                          <a:latin typeface="Times New Roman"/>
                          <a:cs typeface="Times New Roman"/>
                        </a:rPr>
                        <a:t>plural</a:t>
                      </a:r>
                      <a:endParaRPr sz="2000">
                        <a:latin typeface="Times New Roman"/>
                        <a:cs typeface="Times New Roman"/>
                      </a:endParaRPr>
                    </a:p>
                  </a:txBody>
                  <a:tcPr marL="0" marR="0" marT="41275"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410359">
                <a:tc>
                  <a:txBody>
                    <a:bodyPr/>
                    <a:lstStyle/>
                    <a:p>
                      <a:pPr marL="92075" marR="669925" algn="just">
                        <a:lnSpc>
                          <a:spcPts val="2020"/>
                        </a:lnSpc>
                        <a:spcBef>
                          <a:spcPts val="110"/>
                        </a:spcBef>
                      </a:pPr>
                      <a:r>
                        <a:rPr sz="2000" dirty="0">
                          <a:latin typeface="Times New Roman"/>
                          <a:cs typeface="Times New Roman"/>
                        </a:rPr>
                        <a:t>f</a:t>
                      </a:r>
                      <a:r>
                        <a:rPr sz="2000" spc="5" dirty="0">
                          <a:latin typeface="Times New Roman"/>
                          <a:cs typeface="Times New Roman"/>
                        </a:rPr>
                        <a:t>o</a:t>
                      </a:r>
                      <a:r>
                        <a:rPr sz="2000" dirty="0">
                          <a:latin typeface="Times New Roman"/>
                          <a:cs typeface="Times New Roman"/>
                        </a:rPr>
                        <a:t>x  fat </a:t>
                      </a:r>
                      <a:r>
                        <a:rPr sz="2000" spc="-340" dirty="0">
                          <a:latin typeface="Times New Roman"/>
                          <a:cs typeface="Times New Roman"/>
                        </a:rPr>
                        <a:t> </a:t>
                      </a:r>
                      <a:r>
                        <a:rPr sz="2000" dirty="0">
                          <a:latin typeface="Times New Roman"/>
                          <a:cs typeface="Times New Roman"/>
                        </a:rPr>
                        <a:t>f</a:t>
                      </a:r>
                      <a:r>
                        <a:rPr sz="2000" spc="5" dirty="0">
                          <a:latin typeface="Times New Roman"/>
                          <a:cs typeface="Times New Roman"/>
                        </a:rPr>
                        <a:t>o</a:t>
                      </a:r>
                      <a:r>
                        <a:rPr sz="2000" dirty="0">
                          <a:latin typeface="Times New Roman"/>
                          <a:cs typeface="Times New Roman"/>
                        </a:rPr>
                        <a:t>g</a:t>
                      </a:r>
                      <a:endParaRPr sz="2000">
                        <a:latin typeface="Times New Roman"/>
                        <a:cs typeface="Times New Roman"/>
                      </a:endParaRPr>
                    </a:p>
                    <a:p>
                      <a:pPr marL="92075">
                        <a:lnSpc>
                          <a:spcPct val="100000"/>
                        </a:lnSpc>
                        <a:spcBef>
                          <a:spcPts val="204"/>
                        </a:spcBef>
                      </a:pPr>
                      <a:r>
                        <a:rPr sz="2000" dirty="0">
                          <a:latin typeface="Times New Roman"/>
                          <a:cs typeface="Times New Roman"/>
                        </a:rPr>
                        <a:t>fardvark</a:t>
                      </a:r>
                      <a:endParaRPr sz="2000">
                        <a:latin typeface="Times New Roman"/>
                        <a:cs typeface="Times New Roman"/>
                      </a:endParaRPr>
                    </a:p>
                  </a:txBody>
                  <a:tcPr marL="0" marR="0" marT="1397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2075" marR="1005840" algn="just">
                        <a:lnSpc>
                          <a:spcPts val="2020"/>
                        </a:lnSpc>
                        <a:spcBef>
                          <a:spcPts val="110"/>
                        </a:spcBef>
                      </a:pPr>
                      <a:r>
                        <a:rPr sz="2000" dirty="0">
                          <a:latin typeface="Times New Roman"/>
                          <a:cs typeface="Times New Roman"/>
                        </a:rPr>
                        <a:t>gee</a:t>
                      </a:r>
                      <a:r>
                        <a:rPr sz="2000" spc="5" dirty="0">
                          <a:latin typeface="Times New Roman"/>
                          <a:cs typeface="Times New Roman"/>
                        </a:rPr>
                        <a:t>s</a:t>
                      </a:r>
                      <a:r>
                        <a:rPr sz="2000" dirty="0">
                          <a:latin typeface="Times New Roman"/>
                          <a:cs typeface="Times New Roman"/>
                        </a:rPr>
                        <a:t>e  sheep  Mice</a:t>
                      </a: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2075" marR="803910" algn="just">
                        <a:lnSpc>
                          <a:spcPts val="2020"/>
                        </a:lnSpc>
                        <a:spcBef>
                          <a:spcPts val="110"/>
                        </a:spcBef>
                      </a:pPr>
                      <a:r>
                        <a:rPr sz="2000" spc="5" dirty="0">
                          <a:latin typeface="Times New Roman"/>
                          <a:cs typeface="Times New Roman"/>
                        </a:rPr>
                        <a:t>goose </a:t>
                      </a:r>
                      <a:r>
                        <a:rPr sz="2000" spc="-340" dirty="0">
                          <a:latin typeface="Times New Roman"/>
                          <a:cs typeface="Times New Roman"/>
                        </a:rPr>
                        <a:t> </a:t>
                      </a:r>
                      <a:r>
                        <a:rPr sz="2000" dirty="0">
                          <a:latin typeface="Times New Roman"/>
                          <a:cs typeface="Times New Roman"/>
                        </a:rPr>
                        <a:t>sheep </a:t>
                      </a:r>
                      <a:r>
                        <a:rPr sz="2000" spc="5" dirty="0">
                          <a:latin typeface="Times New Roman"/>
                          <a:cs typeface="Times New Roman"/>
                        </a:rPr>
                        <a:t> </a:t>
                      </a:r>
                      <a:r>
                        <a:rPr sz="2000" spc="-25" dirty="0">
                          <a:latin typeface="Times New Roman"/>
                          <a:cs typeface="Times New Roman"/>
                        </a:rPr>
                        <a:t>m</a:t>
                      </a:r>
                      <a:r>
                        <a:rPr sz="2000" dirty="0">
                          <a:latin typeface="Times New Roman"/>
                          <a:cs typeface="Times New Roman"/>
                        </a:rPr>
                        <a:t>ouse</a:t>
                      </a: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2075">
                        <a:lnSpc>
                          <a:spcPct val="100000"/>
                        </a:lnSpc>
                        <a:spcBef>
                          <a:spcPts val="325"/>
                        </a:spcBef>
                      </a:pPr>
                      <a:r>
                        <a:rPr sz="2000" dirty="0">
                          <a:latin typeface="Times New Roman"/>
                          <a:cs typeface="Times New Roman"/>
                        </a:rPr>
                        <a:t>-s</a:t>
                      </a:r>
                    </a:p>
                  </a:txBody>
                  <a:tcPr marL="0" marR="0" marT="4127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sp>
        <p:nvSpPr>
          <p:cNvPr id="7" name="object 7"/>
          <p:cNvSpPr txBox="1">
            <a:spLocks noGrp="1"/>
          </p:cNvSpPr>
          <p:nvPr>
            <p:ph type="ftr" sz="quarter" idx="5"/>
          </p:nvPr>
        </p:nvSpPr>
        <p:spPr>
          <a:xfrm>
            <a:off x="3879341" y="6294966"/>
            <a:ext cx="1384935" cy="194310"/>
          </a:xfrm>
          <a:prstGeom prst="rect">
            <a:avLst/>
          </a:prstGeom>
        </p:spPr>
        <p:txBody>
          <a:bodyPr vert="horz" wrap="square" lIns="0" tIns="0" rIns="0" bIns="0" rtlCol="0">
            <a:spAutoFit/>
          </a:bodyPr>
          <a:lstStyle>
            <a:defPPr>
              <a:defRPr lang="en-US"/>
            </a:defPPr>
            <a:lvl1pPr marL="0" algn="l" defTabSz="914400" rtl="0" eaLnBrk="1" latinLnBrk="0" hangingPunct="1">
              <a:defRPr sz="1200" b="0" i="1" kern="1200">
                <a:solidFill>
                  <a:srgbClr val="808080"/>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10"/>
              </a:lnSpc>
            </a:pPr>
            <a:r>
              <a:rPr lang="en-US" spc="-5"/>
              <a:t>Morphology</a:t>
            </a:r>
            <a:r>
              <a:rPr lang="en-US" spc="-15"/>
              <a:t> </a:t>
            </a:r>
            <a:r>
              <a:rPr lang="en-US"/>
              <a:t>and</a:t>
            </a:r>
            <a:r>
              <a:rPr lang="en-US" spc="-15"/>
              <a:t> </a:t>
            </a:r>
            <a:r>
              <a:rPr lang="en-US" spc="-30"/>
              <a:t>FSTs</a:t>
            </a:r>
            <a:endParaRPr spc="-30" dirty="0"/>
          </a:p>
        </p:txBody>
      </p:sp>
      <p:sp>
        <p:nvSpPr>
          <p:cNvPr id="8" name="object 8"/>
          <p:cNvSpPr txBox="1">
            <a:spLocks noGrp="1"/>
          </p:cNvSpPr>
          <p:nvPr>
            <p:ph type="sldNum" sz="quarter" idx="7"/>
          </p:nvPr>
        </p:nvSpPr>
        <p:spPr>
          <a:xfrm>
            <a:off x="8176006" y="6294966"/>
            <a:ext cx="228600" cy="194310"/>
          </a:xfrm>
          <a:prstGeom prst="rect">
            <a:avLst/>
          </a:prstGeom>
        </p:spPr>
        <p:txBody>
          <a:bodyPr vert="horz" wrap="square" lIns="0" tIns="0" rIns="0" bIns="0" rtlCol="0">
            <a:spAutoFit/>
          </a:bodyPr>
          <a:lstStyle>
            <a:defPPr>
              <a:defRPr lang="en-US"/>
            </a:defPPr>
            <a:lvl1pPr marL="0" algn="l" defTabSz="914400" rtl="0" eaLnBrk="1" latinLnBrk="0" hangingPunct="1">
              <a:defRPr sz="1200" b="0" i="1" kern="1200">
                <a:solidFill>
                  <a:srgbClr val="808080"/>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10"/>
              </a:lnSpc>
            </a:pPr>
            <a:fld id="{81D60167-4931-47E6-BA6A-407CBD079E47}" type="slidenum">
              <a:rPr lang="en-US" smtClean="0"/>
              <a:pPr marL="38100">
                <a:lnSpc>
                  <a:spcPts val="1410"/>
                </a:lnSpc>
              </a:pPr>
              <a:t>17</a:t>
            </a:fld>
            <a:endParaRPr dirty="0"/>
          </a:p>
        </p:txBody>
      </p:sp>
      <p:sp>
        <p:nvSpPr>
          <p:cNvPr id="6" name="object 6"/>
          <p:cNvSpPr txBox="1"/>
          <p:nvPr/>
        </p:nvSpPr>
        <p:spPr>
          <a:xfrm>
            <a:off x="7171357" y="738461"/>
            <a:ext cx="4366453" cy="319959"/>
          </a:xfrm>
          <a:prstGeom prst="rect">
            <a:avLst/>
          </a:prstGeom>
        </p:spPr>
        <p:txBody>
          <a:bodyPr vert="horz" wrap="square" lIns="0" tIns="12065" rIns="0" bIns="0" rtlCol="0">
            <a:spAutoFit/>
          </a:bodyPr>
          <a:lstStyle/>
          <a:p>
            <a:pPr marL="12700">
              <a:spcBef>
                <a:spcPts val="95"/>
              </a:spcBef>
            </a:pPr>
            <a:r>
              <a:rPr sz="2000" spc="-5" dirty="0">
                <a:latin typeface="Times New Roman"/>
                <a:cs typeface="Times New Roman"/>
              </a:rPr>
              <a:t>An FSA</a:t>
            </a:r>
            <a:r>
              <a:rPr sz="2000" spc="-25" dirty="0">
                <a:latin typeface="Times New Roman"/>
                <a:cs typeface="Times New Roman"/>
              </a:rPr>
              <a:t> </a:t>
            </a:r>
            <a:r>
              <a:rPr sz="2000" spc="-5" dirty="0">
                <a:latin typeface="Times New Roman"/>
                <a:cs typeface="Times New Roman"/>
              </a:rPr>
              <a:t>for</a:t>
            </a:r>
            <a:r>
              <a:rPr sz="2000" spc="10" dirty="0">
                <a:latin typeface="Times New Roman"/>
                <a:cs typeface="Times New Roman"/>
              </a:rPr>
              <a:t> </a:t>
            </a:r>
            <a:r>
              <a:rPr sz="2000" spc="-5" dirty="0">
                <a:latin typeface="Times New Roman"/>
                <a:cs typeface="Times New Roman"/>
              </a:rPr>
              <a:t>English</a:t>
            </a:r>
            <a:r>
              <a:rPr sz="2000" spc="20" dirty="0">
                <a:latin typeface="Times New Roman"/>
                <a:cs typeface="Times New Roman"/>
              </a:rPr>
              <a:t> </a:t>
            </a:r>
            <a:r>
              <a:rPr sz="2000" spc="-5" dirty="0">
                <a:latin typeface="Times New Roman"/>
                <a:cs typeface="Times New Roman"/>
              </a:rPr>
              <a:t>nominal</a:t>
            </a:r>
            <a:r>
              <a:rPr sz="2000" spc="-20" dirty="0">
                <a:latin typeface="Times New Roman"/>
                <a:cs typeface="Times New Roman"/>
              </a:rPr>
              <a:t> </a:t>
            </a:r>
            <a:r>
              <a:rPr sz="2000" spc="-5" dirty="0">
                <a:latin typeface="Times New Roman"/>
                <a:cs typeface="Times New Roman"/>
              </a:rPr>
              <a:t>inflection</a:t>
            </a:r>
            <a:endParaRPr sz="2000" dirty="0">
              <a:latin typeface="Times New Roman"/>
              <a:cs typeface="Times New Roman"/>
            </a:endParaRPr>
          </a:p>
        </p:txBody>
      </p:sp>
      <p:pic>
        <p:nvPicPr>
          <p:cNvPr id="9" name="object 5">
            <a:extLst>
              <a:ext uri="{FF2B5EF4-FFF2-40B4-BE49-F238E27FC236}">
                <a16:creationId xmlns:a16="http://schemas.microsoft.com/office/drawing/2014/main" id="{0CA61458-B286-40B0-8547-555A6950377A}"/>
              </a:ext>
            </a:extLst>
          </p:cNvPr>
          <p:cNvPicPr/>
          <p:nvPr/>
        </p:nvPicPr>
        <p:blipFill>
          <a:blip r:embed="rId3" cstate="print"/>
          <a:stretch>
            <a:fillRect/>
          </a:stretch>
        </p:blipFill>
        <p:spPr>
          <a:xfrm>
            <a:off x="1" y="3802195"/>
            <a:ext cx="4571808" cy="2836042"/>
          </a:xfrm>
          <a:prstGeom prst="rect">
            <a:avLst/>
          </a:prstGeom>
        </p:spPr>
      </p:pic>
      <p:graphicFrame>
        <p:nvGraphicFramePr>
          <p:cNvPr id="10" name="object 3">
            <a:extLst>
              <a:ext uri="{FF2B5EF4-FFF2-40B4-BE49-F238E27FC236}">
                <a16:creationId xmlns:a16="http://schemas.microsoft.com/office/drawing/2014/main" id="{037DE74C-53D9-4916-B6BD-D92FE5AFF169}"/>
              </a:ext>
            </a:extLst>
          </p:cNvPr>
          <p:cNvGraphicFramePr>
            <a:graphicFrameLocks noGrp="1"/>
          </p:cNvGraphicFramePr>
          <p:nvPr>
            <p:extLst>
              <p:ext uri="{D42A27DB-BD31-4B8C-83A1-F6EECF244321}">
                <p14:modId xmlns:p14="http://schemas.microsoft.com/office/powerpoint/2010/main" val="1674449454"/>
              </p:ext>
            </p:extLst>
          </p:nvPr>
        </p:nvGraphicFramePr>
        <p:xfrm>
          <a:off x="4642928" y="4288168"/>
          <a:ext cx="7549071" cy="1774825"/>
        </p:xfrm>
        <a:graphic>
          <a:graphicData uri="http://schemas.openxmlformats.org/drawingml/2006/table">
            <a:tbl>
              <a:tblPr firstRow="1" bandRow="1">
                <a:tableStyleId>{2D5ABB26-0587-4C30-8999-92F81FD0307C}</a:tableStyleId>
              </a:tblPr>
              <a:tblGrid>
                <a:gridCol w="1409625">
                  <a:extLst>
                    <a:ext uri="{9D8B030D-6E8A-4147-A177-3AD203B41FA5}">
                      <a16:colId xmlns:a16="http://schemas.microsoft.com/office/drawing/2014/main" val="20000"/>
                    </a:ext>
                  </a:extLst>
                </a:gridCol>
                <a:gridCol w="1514040">
                  <a:extLst>
                    <a:ext uri="{9D8B030D-6E8A-4147-A177-3AD203B41FA5}">
                      <a16:colId xmlns:a16="http://schemas.microsoft.com/office/drawing/2014/main" val="20001"/>
                    </a:ext>
                  </a:extLst>
                </a:gridCol>
                <a:gridCol w="1587380">
                  <a:extLst>
                    <a:ext uri="{9D8B030D-6E8A-4147-A177-3AD203B41FA5}">
                      <a16:colId xmlns:a16="http://schemas.microsoft.com/office/drawing/2014/main" val="20002"/>
                    </a:ext>
                  </a:extLst>
                </a:gridCol>
                <a:gridCol w="636443">
                  <a:extLst>
                    <a:ext uri="{9D8B030D-6E8A-4147-A177-3AD203B41FA5}">
                      <a16:colId xmlns:a16="http://schemas.microsoft.com/office/drawing/2014/main" val="20003"/>
                    </a:ext>
                  </a:extLst>
                </a:gridCol>
                <a:gridCol w="917996">
                  <a:extLst>
                    <a:ext uri="{9D8B030D-6E8A-4147-A177-3AD203B41FA5}">
                      <a16:colId xmlns:a16="http://schemas.microsoft.com/office/drawing/2014/main" val="20004"/>
                    </a:ext>
                  </a:extLst>
                </a:gridCol>
                <a:gridCol w="988229">
                  <a:extLst>
                    <a:ext uri="{9D8B030D-6E8A-4147-A177-3AD203B41FA5}">
                      <a16:colId xmlns:a16="http://schemas.microsoft.com/office/drawing/2014/main" val="20005"/>
                    </a:ext>
                  </a:extLst>
                </a:gridCol>
                <a:gridCol w="495358">
                  <a:extLst>
                    <a:ext uri="{9D8B030D-6E8A-4147-A177-3AD203B41FA5}">
                      <a16:colId xmlns:a16="http://schemas.microsoft.com/office/drawing/2014/main" val="20006"/>
                    </a:ext>
                  </a:extLst>
                </a:gridCol>
              </a:tblGrid>
              <a:tr h="240069">
                <a:tc>
                  <a:txBody>
                    <a:bodyPr/>
                    <a:lstStyle/>
                    <a:p>
                      <a:pPr marL="91440">
                        <a:lnSpc>
                          <a:spcPct val="100000"/>
                        </a:lnSpc>
                        <a:spcBef>
                          <a:spcPts val="325"/>
                        </a:spcBef>
                      </a:pPr>
                      <a:r>
                        <a:rPr sz="1400" b="1" dirty="0">
                          <a:latin typeface="Times New Roman"/>
                          <a:cs typeface="Times New Roman"/>
                        </a:rPr>
                        <a:t>Reg-verb-stem</a:t>
                      </a:r>
                      <a:endParaRPr sz="1400">
                        <a:latin typeface="Times New Roman"/>
                        <a:cs typeface="Times New Roman"/>
                      </a:endParaRPr>
                    </a:p>
                  </a:txBody>
                  <a:tcPr marL="0" marR="0" marT="41275"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91440">
                        <a:lnSpc>
                          <a:spcPct val="100000"/>
                        </a:lnSpc>
                        <a:spcBef>
                          <a:spcPts val="325"/>
                        </a:spcBef>
                      </a:pPr>
                      <a:r>
                        <a:rPr sz="1400" b="1" dirty="0">
                          <a:latin typeface="Times New Roman"/>
                          <a:cs typeface="Times New Roman"/>
                        </a:rPr>
                        <a:t>Irreg-verb-stem</a:t>
                      </a:r>
                      <a:endParaRPr sz="1400">
                        <a:latin typeface="Times New Roman"/>
                        <a:cs typeface="Times New Roman"/>
                      </a:endParaRPr>
                    </a:p>
                  </a:txBody>
                  <a:tcPr marL="0" marR="0" marT="4127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91440">
                        <a:lnSpc>
                          <a:spcPct val="100000"/>
                        </a:lnSpc>
                        <a:spcBef>
                          <a:spcPts val="325"/>
                        </a:spcBef>
                      </a:pPr>
                      <a:r>
                        <a:rPr sz="1400" b="1" dirty="0">
                          <a:latin typeface="Times New Roman"/>
                          <a:cs typeface="Times New Roman"/>
                        </a:rPr>
                        <a:t>Irreg-past-verb</a:t>
                      </a:r>
                      <a:endParaRPr sz="1400">
                        <a:latin typeface="Times New Roman"/>
                        <a:cs typeface="Times New Roman"/>
                      </a:endParaRPr>
                    </a:p>
                  </a:txBody>
                  <a:tcPr marL="0" marR="0" marT="4127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92075">
                        <a:lnSpc>
                          <a:spcPct val="100000"/>
                        </a:lnSpc>
                        <a:spcBef>
                          <a:spcPts val="325"/>
                        </a:spcBef>
                      </a:pPr>
                      <a:r>
                        <a:rPr sz="1400" b="1" dirty="0">
                          <a:latin typeface="Times New Roman"/>
                          <a:cs typeface="Times New Roman"/>
                        </a:rPr>
                        <a:t>past</a:t>
                      </a:r>
                      <a:endParaRPr sz="1400">
                        <a:latin typeface="Times New Roman"/>
                        <a:cs typeface="Times New Roman"/>
                      </a:endParaRPr>
                    </a:p>
                  </a:txBody>
                  <a:tcPr marL="0" marR="0" marT="4127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92075">
                        <a:lnSpc>
                          <a:spcPct val="100000"/>
                        </a:lnSpc>
                        <a:spcBef>
                          <a:spcPts val="325"/>
                        </a:spcBef>
                      </a:pPr>
                      <a:r>
                        <a:rPr sz="1400" b="1" dirty="0">
                          <a:latin typeface="Times New Roman"/>
                          <a:cs typeface="Times New Roman"/>
                        </a:rPr>
                        <a:t>Past-part</a:t>
                      </a:r>
                      <a:endParaRPr sz="1400">
                        <a:latin typeface="Times New Roman"/>
                        <a:cs typeface="Times New Roman"/>
                      </a:endParaRPr>
                    </a:p>
                  </a:txBody>
                  <a:tcPr marL="0" marR="0" marT="4127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92075">
                        <a:lnSpc>
                          <a:spcPct val="100000"/>
                        </a:lnSpc>
                        <a:spcBef>
                          <a:spcPts val="325"/>
                        </a:spcBef>
                      </a:pPr>
                      <a:r>
                        <a:rPr sz="1400" b="1" spc="-5" dirty="0">
                          <a:latin typeface="Times New Roman"/>
                          <a:cs typeface="Times New Roman"/>
                        </a:rPr>
                        <a:t>Pres-part</a:t>
                      </a:r>
                      <a:endParaRPr sz="1400">
                        <a:latin typeface="Times New Roman"/>
                        <a:cs typeface="Times New Roman"/>
                      </a:endParaRPr>
                    </a:p>
                  </a:txBody>
                  <a:tcPr marL="0" marR="0" marT="4127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92075">
                        <a:lnSpc>
                          <a:spcPct val="100000"/>
                        </a:lnSpc>
                        <a:spcBef>
                          <a:spcPts val="325"/>
                        </a:spcBef>
                      </a:pPr>
                      <a:r>
                        <a:rPr sz="1400" b="1" spc="5" dirty="0">
                          <a:latin typeface="Times New Roman"/>
                          <a:cs typeface="Times New Roman"/>
                        </a:rPr>
                        <a:t>3sg</a:t>
                      </a:r>
                      <a:endParaRPr sz="1400">
                        <a:latin typeface="Times New Roman"/>
                        <a:cs typeface="Times New Roman"/>
                      </a:endParaRPr>
                    </a:p>
                  </a:txBody>
                  <a:tcPr marL="0" marR="0" marT="41275"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877705">
                <a:tc>
                  <a:txBody>
                    <a:bodyPr/>
                    <a:lstStyle/>
                    <a:p>
                      <a:pPr marL="91440" marR="993775">
                        <a:lnSpc>
                          <a:spcPts val="2020"/>
                        </a:lnSpc>
                        <a:spcBef>
                          <a:spcPts val="110"/>
                        </a:spcBef>
                      </a:pPr>
                      <a:r>
                        <a:rPr sz="1400" spc="-10" dirty="0">
                          <a:latin typeface="Times New Roman"/>
                          <a:cs typeface="Times New Roman"/>
                        </a:rPr>
                        <a:t>w</a:t>
                      </a:r>
                      <a:r>
                        <a:rPr sz="1400" dirty="0">
                          <a:latin typeface="Times New Roman"/>
                          <a:cs typeface="Times New Roman"/>
                        </a:rPr>
                        <a:t>alk  fry </a:t>
                      </a:r>
                      <a:r>
                        <a:rPr sz="1400" spc="5" dirty="0">
                          <a:latin typeface="Times New Roman"/>
                          <a:cs typeface="Times New Roman"/>
                        </a:rPr>
                        <a:t> </a:t>
                      </a:r>
                      <a:r>
                        <a:rPr sz="1400" dirty="0">
                          <a:latin typeface="Times New Roman"/>
                          <a:cs typeface="Times New Roman"/>
                        </a:rPr>
                        <a:t>talk</a:t>
                      </a:r>
                      <a:endParaRPr sz="1400">
                        <a:latin typeface="Times New Roman"/>
                        <a:cs typeface="Times New Roman"/>
                      </a:endParaRPr>
                    </a:p>
                    <a:p>
                      <a:pPr marL="91440">
                        <a:lnSpc>
                          <a:spcPct val="100000"/>
                        </a:lnSpc>
                        <a:spcBef>
                          <a:spcPts val="204"/>
                        </a:spcBef>
                      </a:pPr>
                      <a:r>
                        <a:rPr sz="1400" spc="-5" dirty="0">
                          <a:latin typeface="Times New Roman"/>
                          <a:cs typeface="Times New Roman"/>
                        </a:rPr>
                        <a:t>impeach</a:t>
                      </a:r>
                      <a:endParaRPr sz="1400">
                        <a:latin typeface="Times New Roman"/>
                        <a:cs typeface="Times New Roman"/>
                      </a:endParaRPr>
                    </a:p>
                  </a:txBody>
                  <a:tcPr marL="0" marR="0" marT="1397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1440" marR="1039494">
                        <a:lnSpc>
                          <a:spcPts val="2020"/>
                        </a:lnSpc>
                        <a:spcBef>
                          <a:spcPts val="110"/>
                        </a:spcBef>
                      </a:pPr>
                      <a:r>
                        <a:rPr sz="1400" dirty="0">
                          <a:latin typeface="Times New Roman"/>
                          <a:cs typeface="Times New Roman"/>
                        </a:rPr>
                        <a:t>cut </a:t>
                      </a:r>
                      <a:r>
                        <a:rPr sz="1400" spc="5" dirty="0">
                          <a:latin typeface="Times New Roman"/>
                          <a:cs typeface="Times New Roman"/>
                        </a:rPr>
                        <a:t> </a:t>
                      </a:r>
                      <a:r>
                        <a:rPr sz="1400" dirty="0">
                          <a:latin typeface="Times New Roman"/>
                          <a:cs typeface="Times New Roman"/>
                        </a:rPr>
                        <a:t>speak  sing</a:t>
                      </a:r>
                    </a:p>
                    <a:p>
                      <a:pPr marL="91440">
                        <a:lnSpc>
                          <a:spcPct val="100000"/>
                        </a:lnSpc>
                        <a:spcBef>
                          <a:spcPts val="204"/>
                        </a:spcBef>
                      </a:pPr>
                      <a:r>
                        <a:rPr sz="1400" dirty="0">
                          <a:latin typeface="Times New Roman"/>
                          <a:cs typeface="Times New Roman"/>
                        </a:rPr>
                        <a:t>sang</a:t>
                      </a:r>
                    </a:p>
                    <a:p>
                      <a:pPr marL="91440">
                        <a:lnSpc>
                          <a:spcPct val="100000"/>
                        </a:lnSpc>
                        <a:spcBef>
                          <a:spcPts val="335"/>
                        </a:spcBef>
                      </a:pPr>
                      <a:r>
                        <a:rPr sz="1400" dirty="0">
                          <a:latin typeface="Times New Roman"/>
                          <a:cs typeface="Times New Roman"/>
                        </a:rPr>
                        <a:t>spoken</a:t>
                      </a: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1440" marR="1043940">
                        <a:lnSpc>
                          <a:spcPts val="2020"/>
                        </a:lnSpc>
                        <a:spcBef>
                          <a:spcPts val="110"/>
                        </a:spcBef>
                      </a:pPr>
                      <a:r>
                        <a:rPr sz="1400" dirty="0">
                          <a:latin typeface="Times New Roman"/>
                          <a:cs typeface="Times New Roman"/>
                        </a:rPr>
                        <a:t>ca</a:t>
                      </a:r>
                      <a:r>
                        <a:rPr sz="1400" spc="5" dirty="0">
                          <a:latin typeface="Times New Roman"/>
                          <a:cs typeface="Times New Roman"/>
                        </a:rPr>
                        <a:t>u</a:t>
                      </a:r>
                      <a:r>
                        <a:rPr sz="1400" dirty="0">
                          <a:latin typeface="Times New Roman"/>
                          <a:cs typeface="Times New Roman"/>
                        </a:rPr>
                        <a:t>ght  ate </a:t>
                      </a:r>
                      <a:r>
                        <a:rPr sz="1400" spc="5" dirty="0">
                          <a:latin typeface="Times New Roman"/>
                          <a:cs typeface="Times New Roman"/>
                        </a:rPr>
                        <a:t> </a:t>
                      </a:r>
                      <a:r>
                        <a:rPr sz="1400" dirty="0">
                          <a:latin typeface="Times New Roman"/>
                          <a:cs typeface="Times New Roman"/>
                        </a:rPr>
                        <a:t>eaten</a:t>
                      </a:r>
                    </a:p>
                  </a:txBody>
                  <a:tcPr marL="0" marR="0" marT="1397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2075">
                        <a:lnSpc>
                          <a:spcPct val="100000"/>
                        </a:lnSpc>
                        <a:spcBef>
                          <a:spcPts val="325"/>
                        </a:spcBef>
                      </a:pPr>
                      <a:r>
                        <a:rPr sz="1400" dirty="0">
                          <a:latin typeface="Times New Roman"/>
                          <a:cs typeface="Times New Roman"/>
                        </a:rPr>
                        <a:t>-ed</a:t>
                      </a: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2075">
                        <a:lnSpc>
                          <a:spcPct val="100000"/>
                        </a:lnSpc>
                        <a:spcBef>
                          <a:spcPts val="325"/>
                        </a:spcBef>
                      </a:pPr>
                      <a:r>
                        <a:rPr sz="1400" dirty="0">
                          <a:latin typeface="Times New Roman"/>
                          <a:cs typeface="Times New Roman"/>
                        </a:rPr>
                        <a:t>-ed</a:t>
                      </a:r>
                      <a:endParaRPr sz="1400">
                        <a:latin typeface="Times New Roman"/>
                        <a:cs typeface="Times New Roman"/>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2075">
                        <a:lnSpc>
                          <a:spcPct val="100000"/>
                        </a:lnSpc>
                        <a:spcBef>
                          <a:spcPts val="325"/>
                        </a:spcBef>
                      </a:pPr>
                      <a:r>
                        <a:rPr sz="1400" spc="5" dirty="0">
                          <a:latin typeface="Times New Roman"/>
                          <a:cs typeface="Times New Roman"/>
                        </a:rPr>
                        <a:t>-ing</a:t>
                      </a:r>
                      <a:endParaRPr sz="1400">
                        <a:latin typeface="Times New Roman"/>
                        <a:cs typeface="Times New Roman"/>
                      </a:endParaRPr>
                    </a:p>
                  </a:txBody>
                  <a:tcPr marL="0" marR="0" marT="4127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2075">
                        <a:lnSpc>
                          <a:spcPct val="100000"/>
                        </a:lnSpc>
                        <a:spcBef>
                          <a:spcPts val="325"/>
                        </a:spcBef>
                      </a:pPr>
                      <a:r>
                        <a:rPr sz="1400" dirty="0">
                          <a:latin typeface="Times New Roman"/>
                          <a:cs typeface="Times New Roman"/>
                        </a:rPr>
                        <a:t>-s</a:t>
                      </a:r>
                    </a:p>
                  </a:txBody>
                  <a:tcPr marL="0" marR="0" marT="4127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sp>
        <p:nvSpPr>
          <p:cNvPr id="11" name="object 4">
            <a:extLst>
              <a:ext uri="{FF2B5EF4-FFF2-40B4-BE49-F238E27FC236}">
                <a16:creationId xmlns:a16="http://schemas.microsoft.com/office/drawing/2014/main" id="{79C32E35-985C-4F35-9A91-F66D8E2B7EBF}"/>
              </a:ext>
            </a:extLst>
          </p:cNvPr>
          <p:cNvSpPr txBox="1"/>
          <p:nvPr/>
        </p:nvSpPr>
        <p:spPr>
          <a:xfrm>
            <a:off x="6227739" y="3674680"/>
            <a:ext cx="5180303" cy="381515"/>
          </a:xfrm>
          <a:prstGeom prst="rect">
            <a:avLst/>
          </a:prstGeom>
        </p:spPr>
        <p:txBody>
          <a:bodyPr vert="horz" wrap="square" lIns="0" tIns="12065" rIns="0" bIns="0" rtlCol="0">
            <a:spAutoFit/>
          </a:bodyPr>
          <a:lstStyle/>
          <a:p>
            <a:pPr marL="12700">
              <a:spcBef>
                <a:spcPts val="95"/>
              </a:spcBef>
            </a:pPr>
            <a:r>
              <a:rPr sz="2400" i="1" spc="-5" dirty="0">
                <a:latin typeface="Times New Roman"/>
                <a:cs typeface="Times New Roman"/>
              </a:rPr>
              <a:t>An FSA</a:t>
            </a:r>
            <a:r>
              <a:rPr sz="2400" i="1" spc="-25" dirty="0">
                <a:latin typeface="Times New Roman"/>
                <a:cs typeface="Times New Roman"/>
              </a:rPr>
              <a:t> </a:t>
            </a:r>
            <a:r>
              <a:rPr sz="2400" i="1" spc="-5" dirty="0">
                <a:latin typeface="Times New Roman"/>
                <a:cs typeface="Times New Roman"/>
              </a:rPr>
              <a:t>for</a:t>
            </a:r>
            <a:r>
              <a:rPr sz="2400" i="1" spc="15" dirty="0">
                <a:latin typeface="Times New Roman"/>
                <a:cs typeface="Times New Roman"/>
              </a:rPr>
              <a:t> </a:t>
            </a:r>
            <a:r>
              <a:rPr sz="2400" i="1" spc="-5" dirty="0">
                <a:latin typeface="Times New Roman"/>
                <a:cs typeface="Times New Roman"/>
              </a:rPr>
              <a:t>English</a:t>
            </a:r>
            <a:r>
              <a:rPr sz="2400" i="1" spc="15" dirty="0">
                <a:latin typeface="Times New Roman"/>
                <a:cs typeface="Times New Roman"/>
              </a:rPr>
              <a:t> </a:t>
            </a:r>
            <a:r>
              <a:rPr sz="2400" i="1" spc="-5" dirty="0">
                <a:latin typeface="Times New Roman"/>
                <a:cs typeface="Times New Roman"/>
              </a:rPr>
              <a:t>verbal</a:t>
            </a:r>
            <a:r>
              <a:rPr sz="2400" i="1" spc="5" dirty="0">
                <a:latin typeface="Times New Roman"/>
                <a:cs typeface="Times New Roman"/>
              </a:rPr>
              <a:t> </a:t>
            </a:r>
            <a:r>
              <a:rPr sz="2400" i="1" spc="-5" dirty="0">
                <a:latin typeface="Times New Roman"/>
                <a:cs typeface="Times New Roman"/>
              </a:rPr>
              <a:t>inflection</a:t>
            </a:r>
            <a:endParaRPr sz="2400" dirty="0">
              <a:latin typeface="Times New Roman"/>
              <a:cs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9229" y="170039"/>
            <a:ext cx="10515600" cy="689932"/>
          </a:xfrm>
          <a:prstGeom prst="rect">
            <a:avLst/>
          </a:prstGeom>
        </p:spPr>
        <p:txBody>
          <a:bodyPr vert="horz" wrap="square" lIns="0" tIns="12700" rIns="0" bIns="0" rtlCol="0" anchor="ctr">
            <a:spAutoFit/>
          </a:bodyPr>
          <a:lstStyle/>
          <a:p>
            <a:pPr marL="13335">
              <a:lnSpc>
                <a:spcPct val="100000"/>
              </a:lnSpc>
              <a:spcBef>
                <a:spcPts val="100"/>
              </a:spcBef>
            </a:pPr>
            <a:r>
              <a:rPr spc="-10" dirty="0"/>
              <a:t> </a:t>
            </a:r>
            <a:r>
              <a:rPr spc="-5" dirty="0"/>
              <a:t>Finite-State</a:t>
            </a:r>
            <a:r>
              <a:rPr spc="5" dirty="0"/>
              <a:t> </a:t>
            </a:r>
            <a:r>
              <a:rPr dirty="0"/>
              <a:t>Morphological</a:t>
            </a:r>
            <a:r>
              <a:rPr spc="-10" dirty="0"/>
              <a:t> </a:t>
            </a:r>
            <a:r>
              <a:rPr spc="-5" dirty="0"/>
              <a:t>Parsing</a:t>
            </a:r>
          </a:p>
        </p:txBody>
      </p:sp>
      <p:pic>
        <p:nvPicPr>
          <p:cNvPr id="4" name="object 4"/>
          <p:cNvPicPr/>
          <p:nvPr/>
        </p:nvPicPr>
        <p:blipFill>
          <a:blip r:embed="rId2" cstate="print"/>
          <a:stretch>
            <a:fillRect/>
          </a:stretch>
        </p:blipFill>
        <p:spPr>
          <a:xfrm>
            <a:off x="223520" y="1156908"/>
            <a:ext cx="4795529" cy="1257984"/>
          </a:xfrm>
          <a:prstGeom prst="rect">
            <a:avLst/>
          </a:prstGeom>
        </p:spPr>
      </p:pic>
      <p:sp>
        <p:nvSpPr>
          <p:cNvPr id="5" name="object 5"/>
          <p:cNvSpPr txBox="1"/>
          <p:nvPr/>
        </p:nvSpPr>
        <p:spPr>
          <a:xfrm>
            <a:off x="5617029" y="1751591"/>
            <a:ext cx="4795529" cy="1764586"/>
          </a:xfrm>
          <a:prstGeom prst="rect">
            <a:avLst/>
          </a:prstGeom>
          <a:ln w="9144">
            <a:solidFill>
              <a:srgbClr val="000000"/>
            </a:solidFill>
          </a:ln>
        </p:spPr>
        <p:txBody>
          <a:bodyPr vert="horz" wrap="square" lIns="0" tIns="40640" rIns="0" bIns="0" rtlCol="0">
            <a:spAutoFit/>
          </a:bodyPr>
          <a:lstStyle/>
          <a:p>
            <a:pPr marL="91440">
              <a:spcBef>
                <a:spcPts val="320"/>
              </a:spcBef>
            </a:pPr>
            <a:r>
              <a:rPr sz="1600" spc="-5" dirty="0">
                <a:latin typeface="Times New Roman"/>
                <a:cs typeface="Times New Roman"/>
              </a:rPr>
              <a:t>big,</a:t>
            </a:r>
            <a:r>
              <a:rPr sz="1600" spc="-30" dirty="0">
                <a:latin typeface="Times New Roman"/>
                <a:cs typeface="Times New Roman"/>
              </a:rPr>
              <a:t> </a:t>
            </a:r>
            <a:r>
              <a:rPr sz="1600" spc="-15" dirty="0">
                <a:latin typeface="Times New Roman"/>
                <a:cs typeface="Times New Roman"/>
              </a:rPr>
              <a:t>bigger, </a:t>
            </a:r>
            <a:r>
              <a:rPr sz="1600" spc="-5" dirty="0">
                <a:latin typeface="Times New Roman"/>
                <a:cs typeface="Times New Roman"/>
              </a:rPr>
              <a:t>biggest</a:t>
            </a:r>
            <a:endParaRPr sz="1600" dirty="0">
              <a:latin typeface="Times New Roman"/>
              <a:cs typeface="Times New Roman"/>
            </a:endParaRPr>
          </a:p>
          <a:p>
            <a:pPr marL="91440" marR="1852930"/>
            <a:r>
              <a:rPr sz="1600" spc="-5" dirty="0">
                <a:latin typeface="Times New Roman"/>
                <a:cs typeface="Times New Roman"/>
              </a:rPr>
              <a:t>cool, </a:t>
            </a:r>
            <a:r>
              <a:rPr sz="1600" spc="-15" dirty="0">
                <a:latin typeface="Times New Roman"/>
                <a:cs typeface="Times New Roman"/>
              </a:rPr>
              <a:t>cooler,</a:t>
            </a:r>
            <a:r>
              <a:rPr sz="1600" spc="15" dirty="0">
                <a:latin typeface="Times New Roman"/>
                <a:cs typeface="Times New Roman"/>
              </a:rPr>
              <a:t> </a:t>
            </a:r>
            <a:r>
              <a:rPr sz="1600" spc="-5" dirty="0">
                <a:latin typeface="Times New Roman"/>
                <a:cs typeface="Times New Roman"/>
              </a:rPr>
              <a:t>coolest,</a:t>
            </a:r>
            <a:r>
              <a:rPr sz="1600" dirty="0">
                <a:latin typeface="Times New Roman"/>
                <a:cs typeface="Times New Roman"/>
              </a:rPr>
              <a:t> </a:t>
            </a:r>
            <a:r>
              <a:rPr sz="1600" spc="-5" dirty="0">
                <a:latin typeface="Times New Roman"/>
                <a:cs typeface="Times New Roman"/>
              </a:rPr>
              <a:t>coolly </a:t>
            </a:r>
            <a:r>
              <a:rPr sz="1600" spc="-385" dirty="0">
                <a:latin typeface="Times New Roman"/>
                <a:cs typeface="Times New Roman"/>
              </a:rPr>
              <a:t> </a:t>
            </a:r>
            <a:r>
              <a:rPr sz="1600" spc="-5" dirty="0">
                <a:latin typeface="Times New Roman"/>
                <a:cs typeface="Times New Roman"/>
              </a:rPr>
              <a:t>red,</a:t>
            </a:r>
            <a:r>
              <a:rPr sz="1600" dirty="0">
                <a:latin typeface="Times New Roman"/>
                <a:cs typeface="Times New Roman"/>
              </a:rPr>
              <a:t> </a:t>
            </a:r>
            <a:r>
              <a:rPr sz="1600" spc="-15" dirty="0">
                <a:latin typeface="Times New Roman"/>
                <a:cs typeface="Times New Roman"/>
              </a:rPr>
              <a:t>redder,</a:t>
            </a:r>
            <a:r>
              <a:rPr sz="1600" spc="15" dirty="0">
                <a:latin typeface="Times New Roman"/>
                <a:cs typeface="Times New Roman"/>
              </a:rPr>
              <a:t> </a:t>
            </a:r>
            <a:r>
              <a:rPr sz="1600" spc="-5" dirty="0">
                <a:latin typeface="Times New Roman"/>
                <a:cs typeface="Times New Roman"/>
              </a:rPr>
              <a:t>reddest</a:t>
            </a:r>
            <a:endParaRPr sz="1600" dirty="0">
              <a:latin typeface="Times New Roman"/>
              <a:cs typeface="Times New Roman"/>
            </a:endParaRPr>
          </a:p>
          <a:p>
            <a:pPr marL="91440" marR="137795"/>
            <a:r>
              <a:rPr sz="1600" spc="-15" dirty="0">
                <a:latin typeface="Times New Roman"/>
                <a:cs typeface="Times New Roman"/>
              </a:rPr>
              <a:t>clear,</a:t>
            </a:r>
            <a:r>
              <a:rPr sz="1600" spc="35" dirty="0">
                <a:latin typeface="Times New Roman"/>
                <a:cs typeface="Times New Roman"/>
              </a:rPr>
              <a:t> </a:t>
            </a:r>
            <a:r>
              <a:rPr sz="1600" spc="-15" dirty="0">
                <a:latin typeface="Times New Roman"/>
                <a:cs typeface="Times New Roman"/>
              </a:rPr>
              <a:t>clearer,</a:t>
            </a:r>
            <a:r>
              <a:rPr sz="1600" spc="50" dirty="0">
                <a:latin typeface="Times New Roman"/>
                <a:cs typeface="Times New Roman"/>
              </a:rPr>
              <a:t> </a:t>
            </a:r>
            <a:r>
              <a:rPr sz="1600" spc="-5" dirty="0">
                <a:latin typeface="Times New Roman"/>
                <a:cs typeface="Times New Roman"/>
              </a:rPr>
              <a:t>clearest,</a:t>
            </a:r>
            <a:r>
              <a:rPr sz="1600" spc="50" dirty="0">
                <a:latin typeface="Times New Roman"/>
                <a:cs typeface="Times New Roman"/>
              </a:rPr>
              <a:t> </a:t>
            </a:r>
            <a:r>
              <a:rPr sz="1600" spc="-20" dirty="0">
                <a:latin typeface="Times New Roman"/>
                <a:cs typeface="Times New Roman"/>
              </a:rPr>
              <a:t>clearly,</a:t>
            </a:r>
            <a:r>
              <a:rPr sz="1600" spc="50" dirty="0">
                <a:latin typeface="Times New Roman"/>
                <a:cs typeface="Times New Roman"/>
              </a:rPr>
              <a:t> </a:t>
            </a:r>
            <a:r>
              <a:rPr sz="1600" spc="-15" dirty="0">
                <a:latin typeface="Times New Roman"/>
                <a:cs typeface="Times New Roman"/>
              </a:rPr>
              <a:t>unclear,</a:t>
            </a:r>
            <a:r>
              <a:rPr sz="1600" spc="25" dirty="0">
                <a:latin typeface="Times New Roman"/>
                <a:cs typeface="Times New Roman"/>
              </a:rPr>
              <a:t> </a:t>
            </a:r>
            <a:r>
              <a:rPr sz="1600" spc="-5" dirty="0">
                <a:latin typeface="Times New Roman"/>
                <a:cs typeface="Times New Roman"/>
              </a:rPr>
              <a:t>unclearly </a:t>
            </a:r>
            <a:r>
              <a:rPr sz="1600" spc="-385" dirty="0">
                <a:latin typeface="Times New Roman"/>
                <a:cs typeface="Times New Roman"/>
              </a:rPr>
              <a:t> </a:t>
            </a:r>
            <a:r>
              <a:rPr sz="1600" spc="-25" dirty="0">
                <a:latin typeface="Times New Roman"/>
                <a:cs typeface="Times New Roman"/>
              </a:rPr>
              <a:t>happy,</a:t>
            </a:r>
            <a:r>
              <a:rPr sz="1600" spc="-5" dirty="0">
                <a:latin typeface="Times New Roman"/>
                <a:cs typeface="Times New Roman"/>
              </a:rPr>
              <a:t> </a:t>
            </a:r>
            <a:r>
              <a:rPr sz="1600" spc="-10" dirty="0">
                <a:latin typeface="Times New Roman"/>
                <a:cs typeface="Times New Roman"/>
              </a:rPr>
              <a:t>happier,</a:t>
            </a:r>
            <a:r>
              <a:rPr sz="1600" dirty="0">
                <a:latin typeface="Times New Roman"/>
                <a:cs typeface="Times New Roman"/>
              </a:rPr>
              <a:t> </a:t>
            </a:r>
            <a:r>
              <a:rPr sz="1600" spc="-5" dirty="0">
                <a:latin typeface="Times New Roman"/>
                <a:cs typeface="Times New Roman"/>
              </a:rPr>
              <a:t>happiest,</a:t>
            </a:r>
            <a:r>
              <a:rPr sz="1600" spc="15" dirty="0">
                <a:latin typeface="Times New Roman"/>
                <a:cs typeface="Times New Roman"/>
              </a:rPr>
              <a:t> </a:t>
            </a:r>
            <a:r>
              <a:rPr sz="1600" spc="-5" dirty="0">
                <a:latin typeface="Times New Roman"/>
                <a:cs typeface="Times New Roman"/>
              </a:rPr>
              <a:t>happily</a:t>
            </a:r>
            <a:endParaRPr sz="1600" dirty="0">
              <a:latin typeface="Times New Roman"/>
              <a:cs typeface="Times New Roman"/>
            </a:endParaRPr>
          </a:p>
          <a:p>
            <a:pPr marL="91440" marR="601345">
              <a:spcBef>
                <a:spcPts val="5"/>
              </a:spcBef>
            </a:pPr>
            <a:r>
              <a:rPr sz="1600" spc="-20" dirty="0">
                <a:latin typeface="Times New Roman"/>
                <a:cs typeface="Times New Roman"/>
              </a:rPr>
              <a:t>unhappy,</a:t>
            </a:r>
            <a:r>
              <a:rPr sz="1600" spc="-10" dirty="0">
                <a:latin typeface="Times New Roman"/>
                <a:cs typeface="Times New Roman"/>
              </a:rPr>
              <a:t> unhappier,</a:t>
            </a:r>
            <a:r>
              <a:rPr sz="1600" spc="5" dirty="0">
                <a:latin typeface="Times New Roman"/>
                <a:cs typeface="Times New Roman"/>
              </a:rPr>
              <a:t> </a:t>
            </a:r>
            <a:r>
              <a:rPr sz="1600" spc="-5" dirty="0">
                <a:latin typeface="Times New Roman"/>
                <a:cs typeface="Times New Roman"/>
              </a:rPr>
              <a:t>unhappiest,</a:t>
            </a:r>
            <a:r>
              <a:rPr sz="1600" spc="10" dirty="0">
                <a:latin typeface="Times New Roman"/>
                <a:cs typeface="Times New Roman"/>
              </a:rPr>
              <a:t> </a:t>
            </a:r>
            <a:r>
              <a:rPr sz="1600" spc="-5" dirty="0">
                <a:latin typeface="Times New Roman"/>
                <a:cs typeface="Times New Roman"/>
              </a:rPr>
              <a:t>unhappily </a:t>
            </a:r>
            <a:r>
              <a:rPr sz="1600" spc="-385" dirty="0">
                <a:latin typeface="Times New Roman"/>
                <a:cs typeface="Times New Roman"/>
              </a:rPr>
              <a:t> </a:t>
            </a:r>
            <a:r>
              <a:rPr sz="1600" spc="-5" dirty="0">
                <a:latin typeface="Times New Roman"/>
                <a:cs typeface="Times New Roman"/>
              </a:rPr>
              <a:t>real,</a:t>
            </a:r>
            <a:r>
              <a:rPr sz="1600" spc="15" dirty="0">
                <a:latin typeface="Times New Roman"/>
                <a:cs typeface="Times New Roman"/>
              </a:rPr>
              <a:t> </a:t>
            </a:r>
            <a:r>
              <a:rPr sz="1600" spc="-5" dirty="0">
                <a:latin typeface="Times New Roman"/>
                <a:cs typeface="Times New Roman"/>
              </a:rPr>
              <a:t>unreal,</a:t>
            </a:r>
            <a:r>
              <a:rPr sz="1600" spc="10" dirty="0">
                <a:latin typeface="Times New Roman"/>
                <a:cs typeface="Times New Roman"/>
              </a:rPr>
              <a:t> </a:t>
            </a:r>
            <a:r>
              <a:rPr sz="1600" spc="-5" dirty="0">
                <a:latin typeface="Times New Roman"/>
                <a:cs typeface="Times New Roman"/>
              </a:rPr>
              <a:t>really</a:t>
            </a:r>
            <a:endParaRPr sz="1600" dirty="0">
              <a:latin typeface="Times New Roman"/>
              <a:cs typeface="Times New Roman"/>
            </a:endParaRPr>
          </a:p>
        </p:txBody>
      </p:sp>
      <p:sp>
        <p:nvSpPr>
          <p:cNvPr id="7" name="object 7"/>
          <p:cNvSpPr txBox="1">
            <a:spLocks noGrp="1"/>
          </p:cNvSpPr>
          <p:nvPr>
            <p:ph type="ftr" sz="quarter" idx="5"/>
          </p:nvPr>
        </p:nvSpPr>
        <p:spPr>
          <a:xfrm>
            <a:off x="3879341" y="6294966"/>
            <a:ext cx="1384935" cy="194310"/>
          </a:xfrm>
          <a:prstGeom prst="rect">
            <a:avLst/>
          </a:prstGeom>
        </p:spPr>
        <p:txBody>
          <a:bodyPr vert="horz" wrap="square" lIns="0" tIns="0" rIns="0" bIns="0" rtlCol="0">
            <a:spAutoFit/>
          </a:bodyPr>
          <a:lstStyle>
            <a:defPPr>
              <a:defRPr lang="en-US"/>
            </a:defPPr>
            <a:lvl1pPr marL="0" algn="l" defTabSz="914400" rtl="0" eaLnBrk="1" latinLnBrk="0" hangingPunct="1">
              <a:defRPr sz="1200" b="0" i="1" kern="1200">
                <a:solidFill>
                  <a:srgbClr val="808080"/>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10"/>
              </a:lnSpc>
            </a:pPr>
            <a:r>
              <a:rPr lang="en-US" spc="-5"/>
              <a:t>Morphology</a:t>
            </a:r>
            <a:r>
              <a:rPr lang="en-US" spc="-15"/>
              <a:t> </a:t>
            </a:r>
            <a:r>
              <a:rPr lang="en-US"/>
              <a:t>and</a:t>
            </a:r>
            <a:r>
              <a:rPr lang="en-US" spc="-15"/>
              <a:t> </a:t>
            </a:r>
            <a:r>
              <a:rPr lang="en-US" spc="-30"/>
              <a:t>FSTs</a:t>
            </a:r>
            <a:endParaRPr spc="-30" dirty="0"/>
          </a:p>
        </p:txBody>
      </p:sp>
      <p:sp>
        <p:nvSpPr>
          <p:cNvPr id="8" name="object 8"/>
          <p:cNvSpPr txBox="1">
            <a:spLocks noGrp="1"/>
          </p:cNvSpPr>
          <p:nvPr>
            <p:ph type="sldNum" sz="quarter" idx="7"/>
          </p:nvPr>
        </p:nvSpPr>
        <p:spPr>
          <a:xfrm>
            <a:off x="8176006" y="6294966"/>
            <a:ext cx="228600" cy="194310"/>
          </a:xfrm>
          <a:prstGeom prst="rect">
            <a:avLst/>
          </a:prstGeom>
        </p:spPr>
        <p:txBody>
          <a:bodyPr vert="horz" wrap="square" lIns="0" tIns="0" rIns="0" bIns="0" rtlCol="0">
            <a:spAutoFit/>
          </a:bodyPr>
          <a:lstStyle>
            <a:defPPr>
              <a:defRPr lang="en-US"/>
            </a:defPPr>
            <a:lvl1pPr marL="0" algn="l" defTabSz="914400" rtl="0" eaLnBrk="1" latinLnBrk="0" hangingPunct="1">
              <a:defRPr sz="1200" b="0" i="1" kern="1200">
                <a:solidFill>
                  <a:srgbClr val="808080"/>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10"/>
              </a:lnSpc>
            </a:pPr>
            <a:fld id="{81D60167-4931-47E6-BA6A-407CBD079E47}" type="slidenum">
              <a:rPr lang="en-US" smtClean="0"/>
              <a:pPr marL="38100">
                <a:lnSpc>
                  <a:spcPts val="1410"/>
                </a:lnSpc>
              </a:pPr>
              <a:t>18</a:t>
            </a:fld>
            <a:endParaRPr dirty="0"/>
          </a:p>
        </p:txBody>
      </p:sp>
      <p:sp>
        <p:nvSpPr>
          <p:cNvPr id="6" name="object 6"/>
          <p:cNvSpPr txBox="1"/>
          <p:nvPr/>
        </p:nvSpPr>
        <p:spPr>
          <a:xfrm>
            <a:off x="5588510" y="950977"/>
            <a:ext cx="5489909" cy="627736"/>
          </a:xfrm>
          <a:prstGeom prst="rect">
            <a:avLst/>
          </a:prstGeom>
        </p:spPr>
        <p:txBody>
          <a:bodyPr vert="horz" wrap="square" lIns="0" tIns="12065" rIns="0" bIns="0" rtlCol="0">
            <a:spAutoFit/>
          </a:bodyPr>
          <a:lstStyle/>
          <a:p>
            <a:pPr marL="12700" marR="5080">
              <a:spcBef>
                <a:spcPts val="95"/>
              </a:spcBef>
            </a:pPr>
            <a:r>
              <a:rPr sz="2000" spc="-5" dirty="0">
                <a:latin typeface="Times New Roman"/>
                <a:cs typeface="Times New Roman"/>
              </a:rPr>
              <a:t>An</a:t>
            </a:r>
            <a:r>
              <a:rPr sz="2000" dirty="0">
                <a:latin typeface="Times New Roman"/>
                <a:cs typeface="Times New Roman"/>
              </a:rPr>
              <a:t> </a:t>
            </a:r>
            <a:r>
              <a:rPr sz="2000" spc="-5" dirty="0">
                <a:latin typeface="Times New Roman"/>
                <a:cs typeface="Times New Roman"/>
              </a:rPr>
              <a:t>FSA</a:t>
            </a:r>
            <a:r>
              <a:rPr sz="2000" spc="-25" dirty="0">
                <a:latin typeface="Times New Roman"/>
                <a:cs typeface="Times New Roman"/>
              </a:rPr>
              <a:t> </a:t>
            </a:r>
            <a:r>
              <a:rPr sz="2000" spc="-5" dirty="0">
                <a:latin typeface="Times New Roman"/>
                <a:cs typeface="Times New Roman"/>
              </a:rPr>
              <a:t>for</a:t>
            </a:r>
            <a:r>
              <a:rPr sz="2000" spc="10" dirty="0">
                <a:latin typeface="Times New Roman"/>
                <a:cs typeface="Times New Roman"/>
              </a:rPr>
              <a:t> </a:t>
            </a:r>
            <a:r>
              <a:rPr sz="2000" spc="-5" dirty="0">
                <a:latin typeface="Times New Roman"/>
                <a:cs typeface="Times New Roman"/>
              </a:rPr>
              <a:t>a</a:t>
            </a:r>
            <a:r>
              <a:rPr sz="2000" spc="5" dirty="0">
                <a:latin typeface="Times New Roman"/>
                <a:cs typeface="Times New Roman"/>
              </a:rPr>
              <a:t> </a:t>
            </a:r>
            <a:r>
              <a:rPr sz="2000" spc="-5" dirty="0">
                <a:latin typeface="Times New Roman"/>
                <a:cs typeface="Times New Roman"/>
              </a:rPr>
              <a:t>fragment</a:t>
            </a:r>
            <a:r>
              <a:rPr sz="2000" spc="10" dirty="0">
                <a:latin typeface="Times New Roman"/>
                <a:cs typeface="Times New Roman"/>
              </a:rPr>
              <a:t> </a:t>
            </a:r>
            <a:r>
              <a:rPr sz="2000" spc="-5" dirty="0">
                <a:latin typeface="Times New Roman"/>
                <a:cs typeface="Times New Roman"/>
              </a:rPr>
              <a:t>of English</a:t>
            </a:r>
            <a:r>
              <a:rPr sz="2000" spc="20" dirty="0">
                <a:latin typeface="Times New Roman"/>
                <a:cs typeface="Times New Roman"/>
              </a:rPr>
              <a:t> </a:t>
            </a:r>
            <a:r>
              <a:rPr sz="2000" spc="-5" dirty="0">
                <a:latin typeface="Times New Roman"/>
                <a:cs typeface="Times New Roman"/>
              </a:rPr>
              <a:t>adjective </a:t>
            </a:r>
            <a:r>
              <a:rPr sz="2000" spc="-385" dirty="0">
                <a:latin typeface="Times New Roman"/>
                <a:cs typeface="Times New Roman"/>
              </a:rPr>
              <a:t> </a:t>
            </a:r>
            <a:r>
              <a:rPr sz="2000" spc="-5" dirty="0">
                <a:latin typeface="Times New Roman"/>
                <a:cs typeface="Times New Roman"/>
              </a:rPr>
              <a:t>Morphology</a:t>
            </a:r>
            <a:r>
              <a:rPr sz="2000" spc="-10" dirty="0">
                <a:latin typeface="Times New Roman"/>
                <a:cs typeface="Times New Roman"/>
              </a:rPr>
              <a:t> </a:t>
            </a:r>
            <a:r>
              <a:rPr sz="2000" spc="-5" dirty="0">
                <a:latin typeface="Times New Roman"/>
                <a:cs typeface="Times New Roman"/>
              </a:rPr>
              <a:t>#1</a:t>
            </a:r>
            <a:endParaRPr sz="2000" dirty="0">
              <a:latin typeface="Times New Roman"/>
              <a:cs typeface="Times New Roman"/>
            </a:endParaRPr>
          </a:p>
        </p:txBody>
      </p:sp>
      <p:pic>
        <p:nvPicPr>
          <p:cNvPr id="9" name="object 4">
            <a:extLst>
              <a:ext uri="{FF2B5EF4-FFF2-40B4-BE49-F238E27FC236}">
                <a16:creationId xmlns:a16="http://schemas.microsoft.com/office/drawing/2014/main" id="{8513985F-8BE5-4E2A-AA98-2096EAF1E79F}"/>
              </a:ext>
            </a:extLst>
          </p:cNvPr>
          <p:cNvPicPr/>
          <p:nvPr/>
        </p:nvPicPr>
        <p:blipFill>
          <a:blip r:embed="rId3" cstate="print"/>
          <a:stretch>
            <a:fillRect/>
          </a:stretch>
        </p:blipFill>
        <p:spPr>
          <a:xfrm>
            <a:off x="302854" y="3975453"/>
            <a:ext cx="4733721" cy="935312"/>
          </a:xfrm>
          <a:prstGeom prst="rect">
            <a:avLst/>
          </a:prstGeom>
        </p:spPr>
      </p:pic>
      <p:sp>
        <p:nvSpPr>
          <p:cNvPr id="11" name="TextBox 10">
            <a:extLst>
              <a:ext uri="{FF2B5EF4-FFF2-40B4-BE49-F238E27FC236}">
                <a16:creationId xmlns:a16="http://schemas.microsoft.com/office/drawing/2014/main" id="{29CDF143-C1FB-4AD6-B5B9-354A671BB41D}"/>
              </a:ext>
            </a:extLst>
          </p:cNvPr>
          <p:cNvSpPr txBox="1"/>
          <p:nvPr/>
        </p:nvSpPr>
        <p:spPr>
          <a:xfrm>
            <a:off x="5478186" y="3689056"/>
            <a:ext cx="6096000" cy="1508105"/>
          </a:xfrm>
          <a:prstGeom prst="rect">
            <a:avLst/>
          </a:prstGeom>
          <a:noFill/>
        </p:spPr>
        <p:txBody>
          <a:bodyPr wrap="square">
            <a:spAutoFit/>
          </a:bodyPr>
          <a:lstStyle/>
          <a:p>
            <a:pPr marL="355600" indent="-343535">
              <a:spcBef>
                <a:spcPts val="550"/>
              </a:spcBef>
              <a:buChar char="•"/>
              <a:tabLst>
                <a:tab pos="355600" algn="l"/>
                <a:tab pos="356235" algn="l"/>
              </a:tabLst>
            </a:pPr>
            <a:r>
              <a:rPr lang="en-US" sz="2400" spc="-15" dirty="0">
                <a:latin typeface="Times New Roman"/>
                <a:cs typeface="Times New Roman"/>
              </a:rPr>
              <a:t>Two-level</a:t>
            </a:r>
            <a:r>
              <a:rPr lang="en-US" sz="2400" spc="-25" dirty="0">
                <a:latin typeface="Times New Roman"/>
                <a:cs typeface="Times New Roman"/>
              </a:rPr>
              <a:t> </a:t>
            </a:r>
            <a:r>
              <a:rPr lang="en-US" sz="2400" spc="-10" dirty="0">
                <a:latin typeface="Times New Roman"/>
                <a:cs typeface="Times New Roman"/>
              </a:rPr>
              <a:t>morphology FST:</a:t>
            </a:r>
            <a:endParaRPr lang="en-US" sz="2400" spc="-35" dirty="0">
              <a:latin typeface="Times New Roman"/>
              <a:cs typeface="Times New Roman"/>
            </a:endParaRPr>
          </a:p>
          <a:p>
            <a:pPr marL="355600" indent="-343535">
              <a:spcBef>
                <a:spcPts val="550"/>
              </a:spcBef>
              <a:buChar char="•"/>
              <a:tabLst>
                <a:tab pos="355600" algn="l"/>
                <a:tab pos="356235" algn="l"/>
              </a:tabLst>
            </a:pPr>
            <a:r>
              <a:rPr lang="en-US" sz="2000" b="1" spc="-5" dirty="0">
                <a:latin typeface="Times New Roman"/>
                <a:cs typeface="Times New Roman"/>
              </a:rPr>
              <a:t>lexical</a:t>
            </a:r>
            <a:r>
              <a:rPr lang="en-US" sz="2000" b="1" spc="20" dirty="0">
                <a:latin typeface="Times New Roman"/>
                <a:cs typeface="Times New Roman"/>
              </a:rPr>
              <a:t> </a:t>
            </a:r>
            <a:r>
              <a:rPr lang="en-US" sz="2000" b="1" spc="-5" dirty="0">
                <a:latin typeface="Times New Roman"/>
                <a:cs typeface="Times New Roman"/>
              </a:rPr>
              <a:t>level</a:t>
            </a:r>
            <a:r>
              <a:rPr lang="en-US" sz="2000" b="1" dirty="0">
                <a:latin typeface="Times New Roman"/>
                <a:cs typeface="Times New Roman"/>
              </a:rPr>
              <a:t>: </a:t>
            </a:r>
            <a:r>
              <a:rPr lang="en-US" sz="2000" spc="-5" dirty="0">
                <a:latin typeface="Times New Roman"/>
                <a:cs typeface="Times New Roman"/>
              </a:rPr>
              <a:t>representing</a:t>
            </a:r>
            <a:r>
              <a:rPr lang="en-US" sz="2000" spc="25" dirty="0">
                <a:latin typeface="Times New Roman"/>
                <a:cs typeface="Times New Roman"/>
              </a:rPr>
              <a:t> </a:t>
            </a:r>
            <a:r>
              <a:rPr lang="en-US" sz="2000" spc="-5" dirty="0">
                <a:latin typeface="Times New Roman"/>
                <a:cs typeface="Times New Roman"/>
              </a:rPr>
              <a:t>a</a:t>
            </a:r>
            <a:r>
              <a:rPr lang="en-US" sz="2000" dirty="0">
                <a:latin typeface="Times New Roman"/>
                <a:cs typeface="Times New Roman"/>
              </a:rPr>
              <a:t> </a:t>
            </a:r>
            <a:r>
              <a:rPr lang="en-US" sz="2000" spc="-5" dirty="0">
                <a:latin typeface="Times New Roman"/>
                <a:cs typeface="Times New Roman"/>
              </a:rPr>
              <a:t>word</a:t>
            </a:r>
            <a:r>
              <a:rPr lang="en-US" sz="2000" spc="20" dirty="0">
                <a:latin typeface="Times New Roman"/>
                <a:cs typeface="Times New Roman"/>
              </a:rPr>
              <a:t> </a:t>
            </a:r>
            <a:r>
              <a:rPr lang="en-US" sz="2000" spc="-5" dirty="0">
                <a:latin typeface="Times New Roman"/>
                <a:cs typeface="Times New Roman"/>
              </a:rPr>
              <a:t>as</a:t>
            </a:r>
            <a:r>
              <a:rPr lang="en-US" sz="2000" dirty="0">
                <a:latin typeface="Times New Roman"/>
                <a:cs typeface="Times New Roman"/>
              </a:rPr>
              <a:t> </a:t>
            </a:r>
            <a:r>
              <a:rPr lang="en-US" sz="2000" spc="-5" dirty="0">
                <a:latin typeface="Times New Roman"/>
                <a:cs typeface="Times New Roman"/>
              </a:rPr>
              <a:t>a</a:t>
            </a:r>
            <a:r>
              <a:rPr lang="en-US" sz="2000" spc="15" dirty="0">
                <a:latin typeface="Times New Roman"/>
                <a:cs typeface="Times New Roman"/>
              </a:rPr>
              <a:t> </a:t>
            </a:r>
            <a:r>
              <a:rPr lang="en-US" sz="2000" spc="-5" dirty="0">
                <a:latin typeface="Times New Roman"/>
                <a:cs typeface="Times New Roman"/>
              </a:rPr>
              <a:t>correspondence</a:t>
            </a:r>
            <a:endParaRPr lang="en-US" sz="2000" spc="20" dirty="0">
              <a:latin typeface="Times New Roman"/>
              <a:cs typeface="Times New Roman"/>
            </a:endParaRPr>
          </a:p>
          <a:p>
            <a:pPr marL="355600" indent="-343535">
              <a:spcBef>
                <a:spcPts val="550"/>
              </a:spcBef>
              <a:buChar char="•"/>
              <a:tabLst>
                <a:tab pos="355600" algn="l"/>
                <a:tab pos="356235" algn="l"/>
              </a:tabLst>
            </a:pPr>
            <a:r>
              <a:rPr lang="en-US" sz="2000" b="1" spc="-5" dirty="0">
                <a:latin typeface="Times New Roman"/>
                <a:cs typeface="Times New Roman"/>
              </a:rPr>
              <a:t>surface</a:t>
            </a:r>
            <a:r>
              <a:rPr lang="en-US" sz="2000" b="1" dirty="0">
                <a:latin typeface="Times New Roman"/>
                <a:cs typeface="Times New Roman"/>
              </a:rPr>
              <a:t> </a:t>
            </a:r>
            <a:r>
              <a:rPr lang="en-US" sz="2000" b="1" spc="-5" dirty="0">
                <a:latin typeface="Times New Roman"/>
                <a:cs typeface="Times New Roman"/>
              </a:rPr>
              <a:t>level: </a:t>
            </a:r>
            <a:r>
              <a:rPr lang="en-US" dirty="0">
                <a:latin typeface="Times New Roman"/>
                <a:cs typeface="Times New Roman"/>
              </a:rPr>
              <a:t>Representing</a:t>
            </a:r>
            <a:r>
              <a:rPr lang="en-US" spc="-40" dirty="0">
                <a:latin typeface="Times New Roman"/>
                <a:cs typeface="Times New Roman"/>
              </a:rPr>
              <a:t> </a:t>
            </a:r>
            <a:r>
              <a:rPr lang="en-US" dirty="0">
                <a:latin typeface="Times New Roman"/>
                <a:cs typeface="Times New Roman"/>
              </a:rPr>
              <a:t>the</a:t>
            </a:r>
            <a:r>
              <a:rPr lang="en-US" spc="-20" dirty="0">
                <a:latin typeface="Times New Roman"/>
                <a:cs typeface="Times New Roman"/>
              </a:rPr>
              <a:t> </a:t>
            </a:r>
            <a:r>
              <a:rPr lang="en-US" dirty="0">
                <a:latin typeface="Times New Roman"/>
                <a:cs typeface="Times New Roman"/>
              </a:rPr>
              <a:t>actual</a:t>
            </a:r>
            <a:r>
              <a:rPr lang="en-US" spc="-25" dirty="0">
                <a:latin typeface="Times New Roman"/>
                <a:cs typeface="Times New Roman"/>
              </a:rPr>
              <a:t> </a:t>
            </a:r>
            <a:r>
              <a:rPr lang="en-US" dirty="0">
                <a:latin typeface="Times New Roman"/>
                <a:cs typeface="Times New Roman"/>
              </a:rPr>
              <a:t>spelling</a:t>
            </a:r>
            <a:r>
              <a:rPr lang="en-US" spc="-50" dirty="0">
                <a:latin typeface="Times New Roman"/>
                <a:cs typeface="Times New Roman"/>
              </a:rPr>
              <a:t> </a:t>
            </a:r>
            <a:r>
              <a:rPr lang="en-US" dirty="0">
                <a:latin typeface="Times New Roman"/>
                <a:cs typeface="Times New Roman"/>
              </a:rPr>
              <a:t>of</a:t>
            </a:r>
            <a:r>
              <a:rPr lang="en-US" spc="-20" dirty="0">
                <a:latin typeface="Times New Roman"/>
                <a:cs typeface="Times New Roman"/>
              </a:rPr>
              <a:t> </a:t>
            </a:r>
            <a:r>
              <a:rPr lang="en-US" dirty="0">
                <a:latin typeface="Times New Roman"/>
                <a:cs typeface="Times New Roman"/>
              </a:rPr>
              <a:t>the</a:t>
            </a:r>
            <a:r>
              <a:rPr lang="en-US" spc="-15" dirty="0">
                <a:latin typeface="Times New Roman"/>
                <a:cs typeface="Times New Roman"/>
              </a:rPr>
              <a:t> </a:t>
            </a:r>
            <a:r>
              <a:rPr lang="en-US" dirty="0">
                <a:latin typeface="Times New Roman"/>
                <a:cs typeface="Times New Roman"/>
              </a:rPr>
              <a:t>final</a:t>
            </a:r>
            <a:r>
              <a:rPr lang="en-US" spc="-30" dirty="0">
                <a:latin typeface="Times New Roman"/>
                <a:cs typeface="Times New Roman"/>
              </a:rPr>
              <a:t> </a:t>
            </a:r>
            <a:r>
              <a:rPr lang="en-US" dirty="0">
                <a:latin typeface="Times New Roman"/>
                <a:cs typeface="Times New Roman"/>
              </a:rPr>
              <a:t>word.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3879341" y="6294966"/>
            <a:ext cx="1384935" cy="194310"/>
          </a:xfrm>
          <a:prstGeom prst="rect">
            <a:avLst/>
          </a:prstGeom>
        </p:spPr>
        <p:txBody>
          <a:bodyPr vert="horz" wrap="square" lIns="0" tIns="0" rIns="0" bIns="0" rtlCol="0">
            <a:spAutoFit/>
          </a:bodyPr>
          <a:lstStyle>
            <a:defPPr>
              <a:defRPr lang="en-US"/>
            </a:defPPr>
            <a:lvl1pPr marL="0" algn="l" defTabSz="914400" rtl="0" eaLnBrk="1" latinLnBrk="0" hangingPunct="1">
              <a:defRPr sz="1200" b="0" i="1" kern="1200">
                <a:solidFill>
                  <a:srgbClr val="808080"/>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410"/>
              </a:lnSpc>
            </a:pPr>
            <a:r>
              <a:rPr lang="en-US" spc="-5"/>
              <a:t>Morphology</a:t>
            </a:r>
            <a:r>
              <a:rPr lang="en-US" spc="-15"/>
              <a:t> </a:t>
            </a:r>
            <a:r>
              <a:rPr lang="en-US"/>
              <a:t>and</a:t>
            </a:r>
            <a:r>
              <a:rPr lang="en-US" spc="-15"/>
              <a:t> </a:t>
            </a:r>
            <a:r>
              <a:rPr lang="en-US" spc="-30"/>
              <a:t>FSTs</a:t>
            </a:r>
            <a:endParaRPr spc="-30" dirty="0"/>
          </a:p>
        </p:txBody>
      </p:sp>
      <p:sp>
        <p:nvSpPr>
          <p:cNvPr id="5" name="object 5"/>
          <p:cNvSpPr txBox="1">
            <a:spLocks noGrp="1"/>
          </p:cNvSpPr>
          <p:nvPr>
            <p:ph type="sldNum" sz="quarter" idx="7"/>
          </p:nvPr>
        </p:nvSpPr>
        <p:spPr>
          <a:xfrm>
            <a:off x="8176006" y="6294966"/>
            <a:ext cx="228600" cy="194310"/>
          </a:xfrm>
          <a:prstGeom prst="rect">
            <a:avLst/>
          </a:prstGeom>
        </p:spPr>
        <p:txBody>
          <a:bodyPr vert="horz" wrap="square" lIns="0" tIns="0" rIns="0" bIns="0" rtlCol="0">
            <a:spAutoFit/>
          </a:bodyPr>
          <a:lstStyle>
            <a:defPPr>
              <a:defRPr lang="en-US"/>
            </a:defPPr>
            <a:lvl1pPr marL="0" algn="l" defTabSz="914400" rtl="0" eaLnBrk="1" latinLnBrk="0" hangingPunct="1">
              <a:defRPr sz="1200" b="0" i="1" kern="1200">
                <a:solidFill>
                  <a:srgbClr val="808080"/>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10"/>
              </a:lnSpc>
            </a:pPr>
            <a:fld id="{81D60167-4931-47E6-BA6A-407CBD079E47}" type="slidenum">
              <a:rPr lang="en-US" smtClean="0"/>
              <a:pPr marL="38100">
                <a:lnSpc>
                  <a:spcPts val="1410"/>
                </a:lnSpc>
              </a:pPr>
              <a:t>19</a:t>
            </a:fld>
            <a:endParaRPr dirty="0"/>
          </a:p>
        </p:txBody>
      </p:sp>
      <p:sp>
        <p:nvSpPr>
          <p:cNvPr id="2" name="object 2"/>
          <p:cNvSpPr txBox="1">
            <a:spLocks noGrp="1"/>
          </p:cNvSpPr>
          <p:nvPr>
            <p:ph type="title"/>
          </p:nvPr>
        </p:nvSpPr>
        <p:spPr>
          <a:xfrm>
            <a:off x="487844" y="430279"/>
            <a:ext cx="6620509" cy="382797"/>
          </a:xfrm>
          <a:prstGeom prst="rect">
            <a:avLst/>
          </a:prstGeom>
        </p:spPr>
        <p:txBody>
          <a:bodyPr vert="horz" wrap="square" lIns="0" tIns="13335" rIns="0" bIns="0" rtlCol="0" anchor="ctr">
            <a:spAutoFit/>
          </a:bodyPr>
          <a:lstStyle/>
          <a:p>
            <a:pPr marL="12700">
              <a:lnSpc>
                <a:spcPct val="100000"/>
              </a:lnSpc>
              <a:spcBef>
                <a:spcPts val="105"/>
              </a:spcBef>
            </a:pPr>
            <a:r>
              <a:rPr sz="2400" b="1" dirty="0"/>
              <a:t>Morphological</a:t>
            </a:r>
            <a:r>
              <a:rPr sz="2400" b="1" spc="-60" dirty="0"/>
              <a:t> </a:t>
            </a:r>
            <a:r>
              <a:rPr sz="2400" b="1" dirty="0"/>
              <a:t>Parsing</a:t>
            </a:r>
            <a:r>
              <a:rPr sz="2400" b="1" spc="-25" dirty="0"/>
              <a:t> </a:t>
            </a:r>
            <a:r>
              <a:rPr sz="2400" b="1" dirty="0"/>
              <a:t>with</a:t>
            </a:r>
            <a:r>
              <a:rPr sz="2400" b="1" spc="-30" dirty="0"/>
              <a:t> </a:t>
            </a:r>
            <a:r>
              <a:rPr sz="2400" b="1" dirty="0"/>
              <a:t>FST</a:t>
            </a:r>
          </a:p>
        </p:txBody>
      </p:sp>
      <p:sp>
        <p:nvSpPr>
          <p:cNvPr id="3" name="object 3"/>
          <p:cNvSpPr txBox="1"/>
          <p:nvPr/>
        </p:nvSpPr>
        <p:spPr>
          <a:xfrm>
            <a:off x="358222" y="1550688"/>
            <a:ext cx="11475556" cy="3357137"/>
          </a:xfrm>
          <a:prstGeom prst="rect">
            <a:avLst/>
          </a:prstGeom>
        </p:spPr>
        <p:txBody>
          <a:bodyPr vert="horz" wrap="square" lIns="0" tIns="13335" rIns="0" bIns="0" rtlCol="0">
            <a:spAutoFit/>
          </a:bodyPr>
          <a:lstStyle/>
          <a:p>
            <a:pPr marL="355600" marR="114935" indent="-343535">
              <a:lnSpc>
                <a:spcPct val="150000"/>
              </a:lnSpc>
              <a:spcBef>
                <a:spcPts val="105"/>
              </a:spcBef>
              <a:buChar char="•"/>
              <a:tabLst>
                <a:tab pos="355600" algn="l"/>
                <a:tab pos="356235" algn="l"/>
              </a:tabLst>
            </a:pPr>
            <a:r>
              <a:rPr lang="en-US" dirty="0"/>
              <a:t>FST is a type of FSA which maps between two sets of symbols. It is a two-tape automaton that recognizes or generates pairs of strings, one from each type. </a:t>
            </a:r>
          </a:p>
          <a:p>
            <a:pPr marL="355600" marR="114935" indent="-343535">
              <a:lnSpc>
                <a:spcPct val="150000"/>
              </a:lnSpc>
              <a:spcBef>
                <a:spcPts val="105"/>
              </a:spcBef>
              <a:buChar char="•"/>
              <a:tabLst>
                <a:tab pos="355600" algn="l"/>
                <a:tab pos="356235" algn="l"/>
              </a:tabLst>
            </a:pPr>
            <a:r>
              <a:rPr lang="en-US" dirty="0"/>
              <a:t>FST defines relations between sets of strings Finite-state transducers for NLP : </a:t>
            </a:r>
          </a:p>
          <a:p>
            <a:pPr marL="355600" marR="114935" indent="-343535">
              <a:lnSpc>
                <a:spcPct val="150000"/>
              </a:lnSpc>
              <a:spcBef>
                <a:spcPts val="105"/>
              </a:spcBef>
              <a:buChar char="•"/>
              <a:tabLst>
                <a:tab pos="355600" algn="l"/>
                <a:tab pos="356235" algn="l"/>
              </a:tabLst>
            </a:pPr>
            <a:r>
              <a:rPr lang="en-US" dirty="0"/>
              <a:t>● FST as recognizer – Takes a pair of strings and accepts or rejects them </a:t>
            </a:r>
          </a:p>
          <a:p>
            <a:pPr marL="355600" marR="114935" indent="-343535">
              <a:lnSpc>
                <a:spcPct val="150000"/>
              </a:lnSpc>
              <a:spcBef>
                <a:spcPts val="105"/>
              </a:spcBef>
              <a:buChar char="•"/>
              <a:tabLst>
                <a:tab pos="355600" algn="l"/>
                <a:tab pos="356235" algn="l"/>
              </a:tabLst>
            </a:pPr>
            <a:r>
              <a:rPr lang="en-US" dirty="0"/>
              <a:t>● FST as generator – Outputs a pair of strings for a language</a:t>
            </a:r>
          </a:p>
          <a:p>
            <a:pPr marL="355600" marR="114935" indent="-343535">
              <a:lnSpc>
                <a:spcPct val="150000"/>
              </a:lnSpc>
              <a:spcBef>
                <a:spcPts val="105"/>
              </a:spcBef>
              <a:buChar char="•"/>
              <a:tabLst>
                <a:tab pos="355600" algn="l"/>
                <a:tab pos="356235" algn="l"/>
              </a:tabLst>
            </a:pPr>
            <a:r>
              <a:rPr lang="en-US" dirty="0"/>
              <a:t>● FST as translator – Reads a string and outputs another string – Morphological parsing: letters (input); morphemes (output) </a:t>
            </a:r>
          </a:p>
          <a:p>
            <a:pPr marL="355600" marR="114935" indent="-343535">
              <a:lnSpc>
                <a:spcPct val="150000"/>
              </a:lnSpc>
              <a:spcBef>
                <a:spcPts val="105"/>
              </a:spcBef>
              <a:buChar char="•"/>
              <a:tabLst>
                <a:tab pos="355600" algn="l"/>
                <a:tab pos="356235" algn="l"/>
              </a:tabLst>
            </a:pPr>
            <a:r>
              <a:rPr lang="en-US" dirty="0"/>
              <a:t>● FST as relater – Computes relations between sets</a:t>
            </a:r>
            <a:endParaRPr dirty="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3CB7FBE4-DD5D-4E40-9F15-0B8984657CA9}"/>
              </a:ext>
            </a:extLst>
          </p:cNvPr>
          <p:cNvPicPr>
            <a:picLocks noChangeAspect="1"/>
          </p:cNvPicPr>
          <p:nvPr/>
        </p:nvPicPr>
        <p:blipFill rotWithShape="1">
          <a:blip r:embed="rId2"/>
          <a:srcRect l="30165" t="15556" r="31614" b="37778"/>
          <a:stretch/>
        </p:blipFill>
        <p:spPr>
          <a:xfrm>
            <a:off x="172720" y="381977"/>
            <a:ext cx="11663680" cy="6282983"/>
          </a:xfrm>
          <a:prstGeom prst="rect">
            <a:avLst/>
          </a:prstGeom>
        </p:spPr>
      </p:pic>
    </p:spTree>
    <p:extLst>
      <p:ext uri="{BB962C8B-B14F-4D97-AF65-F5344CB8AC3E}">
        <p14:creationId xmlns:p14="http://schemas.microsoft.com/office/powerpoint/2010/main" val="2868335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3159" y="96189"/>
            <a:ext cx="6593205" cy="567463"/>
          </a:xfrm>
          <a:prstGeom prst="rect">
            <a:avLst/>
          </a:prstGeom>
        </p:spPr>
        <p:txBody>
          <a:bodyPr vert="horz" wrap="square" lIns="0" tIns="13335" rIns="0" bIns="0" rtlCol="0" anchor="ctr">
            <a:spAutoFit/>
          </a:bodyPr>
          <a:lstStyle/>
          <a:p>
            <a:pPr marL="12700">
              <a:lnSpc>
                <a:spcPct val="100000"/>
              </a:lnSpc>
              <a:spcBef>
                <a:spcPts val="105"/>
              </a:spcBef>
            </a:pPr>
            <a:r>
              <a:rPr sz="3600" dirty="0"/>
              <a:t>Combining</a:t>
            </a:r>
            <a:r>
              <a:rPr sz="3600" spc="-40" dirty="0"/>
              <a:t> </a:t>
            </a:r>
            <a:r>
              <a:rPr sz="3600" dirty="0"/>
              <a:t>FST</a:t>
            </a:r>
            <a:r>
              <a:rPr sz="3600" spc="-20" dirty="0"/>
              <a:t> </a:t>
            </a:r>
            <a:r>
              <a:rPr sz="3600" dirty="0"/>
              <a:t>Lexicon</a:t>
            </a:r>
            <a:r>
              <a:rPr sz="3600" spc="-40" dirty="0"/>
              <a:t> </a:t>
            </a:r>
            <a:r>
              <a:rPr sz="3600" dirty="0"/>
              <a:t>and</a:t>
            </a:r>
            <a:r>
              <a:rPr sz="3600" spc="-5" dirty="0"/>
              <a:t> Rules</a:t>
            </a:r>
            <a:endParaRPr sz="3600" dirty="0"/>
          </a:p>
        </p:txBody>
      </p:sp>
      <p:pic>
        <p:nvPicPr>
          <p:cNvPr id="3" name="object 3"/>
          <p:cNvPicPr/>
          <p:nvPr/>
        </p:nvPicPr>
        <p:blipFill>
          <a:blip r:embed="rId2" cstate="print"/>
          <a:stretch>
            <a:fillRect/>
          </a:stretch>
        </p:blipFill>
        <p:spPr>
          <a:xfrm>
            <a:off x="1582801" y="2821428"/>
            <a:ext cx="6593205" cy="3778617"/>
          </a:xfrm>
          <a:prstGeom prst="rect">
            <a:avLst/>
          </a:prstGeom>
        </p:spPr>
      </p:pic>
      <p:sp>
        <p:nvSpPr>
          <p:cNvPr id="5" name="object 5"/>
          <p:cNvSpPr txBox="1">
            <a:spLocks noGrp="1"/>
          </p:cNvSpPr>
          <p:nvPr>
            <p:ph type="sldNum" sz="quarter" idx="7"/>
          </p:nvPr>
        </p:nvSpPr>
        <p:spPr>
          <a:xfrm>
            <a:off x="8176006" y="6294966"/>
            <a:ext cx="228600" cy="194310"/>
          </a:xfrm>
          <a:prstGeom prst="rect">
            <a:avLst/>
          </a:prstGeom>
        </p:spPr>
        <p:txBody>
          <a:bodyPr vert="horz" wrap="square" lIns="0" tIns="0" rIns="0" bIns="0" rtlCol="0">
            <a:spAutoFit/>
          </a:bodyPr>
          <a:lstStyle>
            <a:defPPr>
              <a:defRPr lang="en-US"/>
            </a:defPPr>
            <a:lvl1pPr marL="0" algn="l" defTabSz="914400" rtl="0" eaLnBrk="1" latinLnBrk="0" hangingPunct="1">
              <a:defRPr sz="1200" b="0" i="1" kern="1200">
                <a:solidFill>
                  <a:srgbClr val="808080"/>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10"/>
              </a:lnSpc>
            </a:pPr>
            <a:fld id="{81D60167-4931-47E6-BA6A-407CBD079E47}" type="slidenum">
              <a:rPr lang="en-US" smtClean="0"/>
              <a:pPr marL="38100">
                <a:lnSpc>
                  <a:spcPts val="1410"/>
                </a:lnSpc>
              </a:pPr>
              <a:t>20</a:t>
            </a:fld>
            <a:endParaRPr dirty="0"/>
          </a:p>
        </p:txBody>
      </p:sp>
      <p:sp>
        <p:nvSpPr>
          <p:cNvPr id="7" name="TextBox 6">
            <a:extLst>
              <a:ext uri="{FF2B5EF4-FFF2-40B4-BE49-F238E27FC236}">
                <a16:creationId xmlns:a16="http://schemas.microsoft.com/office/drawing/2014/main" id="{C6CAC94E-343B-40C7-B079-2BC438FBA9E6}"/>
              </a:ext>
            </a:extLst>
          </p:cNvPr>
          <p:cNvSpPr txBox="1"/>
          <p:nvPr/>
        </p:nvSpPr>
        <p:spPr>
          <a:xfrm>
            <a:off x="472356" y="771670"/>
            <a:ext cx="11465644" cy="1779974"/>
          </a:xfrm>
          <a:prstGeom prst="rect">
            <a:avLst/>
          </a:prstGeom>
          <a:noFill/>
        </p:spPr>
        <p:txBody>
          <a:bodyPr wrap="square">
            <a:spAutoFit/>
          </a:bodyPr>
          <a:lstStyle/>
          <a:p>
            <a:pPr marL="355600" marR="5080" indent="-343535">
              <a:lnSpc>
                <a:spcPct val="100000"/>
              </a:lnSpc>
              <a:spcBef>
                <a:spcPts val="105"/>
              </a:spcBef>
              <a:buChar char="•"/>
              <a:tabLst>
                <a:tab pos="355600" algn="l"/>
                <a:tab pos="356235" algn="l"/>
              </a:tabLst>
            </a:pPr>
            <a:r>
              <a:rPr lang="en-US" sz="2800" dirty="0">
                <a:latin typeface="Times New Roman"/>
                <a:cs typeface="Times New Roman"/>
              </a:rPr>
              <a:t>Parsing</a:t>
            </a:r>
            <a:r>
              <a:rPr lang="en-US" sz="2800" spc="-20" dirty="0">
                <a:latin typeface="Times New Roman"/>
                <a:cs typeface="Times New Roman"/>
              </a:rPr>
              <a:t> </a:t>
            </a:r>
            <a:r>
              <a:rPr lang="en-US" sz="2800" dirty="0">
                <a:latin typeface="Times New Roman"/>
                <a:cs typeface="Times New Roman"/>
              </a:rPr>
              <a:t>can</a:t>
            </a:r>
            <a:r>
              <a:rPr lang="en-US" sz="2800" spc="-5" dirty="0">
                <a:latin typeface="Times New Roman"/>
                <a:cs typeface="Times New Roman"/>
              </a:rPr>
              <a:t> </a:t>
            </a:r>
            <a:r>
              <a:rPr lang="en-US" sz="2800" dirty="0">
                <a:latin typeface="Times New Roman"/>
                <a:cs typeface="Times New Roman"/>
              </a:rPr>
              <a:t>be</a:t>
            </a:r>
            <a:r>
              <a:rPr lang="en-US" sz="2800" spc="-15" dirty="0">
                <a:latin typeface="Times New Roman"/>
                <a:cs typeface="Times New Roman"/>
              </a:rPr>
              <a:t> </a:t>
            </a:r>
            <a:r>
              <a:rPr lang="en-US" sz="2800" dirty="0">
                <a:latin typeface="Times New Roman"/>
                <a:cs typeface="Times New Roman"/>
              </a:rPr>
              <a:t>slightly</a:t>
            </a:r>
            <a:r>
              <a:rPr lang="en-US" sz="2800" spc="-30" dirty="0">
                <a:latin typeface="Times New Roman"/>
                <a:cs typeface="Times New Roman"/>
              </a:rPr>
              <a:t> </a:t>
            </a:r>
            <a:r>
              <a:rPr lang="en-US" sz="2800" spc="-5" dirty="0">
                <a:latin typeface="Times New Roman"/>
                <a:cs typeface="Times New Roman"/>
              </a:rPr>
              <a:t>more complicated</a:t>
            </a:r>
            <a:r>
              <a:rPr lang="en-US" sz="2800" dirty="0">
                <a:latin typeface="Times New Roman"/>
                <a:cs typeface="Times New Roman"/>
              </a:rPr>
              <a:t> </a:t>
            </a:r>
            <a:r>
              <a:rPr lang="en-US" sz="2800" spc="-5" dirty="0">
                <a:latin typeface="Times New Roman"/>
                <a:cs typeface="Times New Roman"/>
              </a:rPr>
              <a:t>than</a:t>
            </a:r>
            <a:r>
              <a:rPr lang="en-US" sz="2800" spc="-15" dirty="0">
                <a:latin typeface="Times New Roman"/>
                <a:cs typeface="Times New Roman"/>
              </a:rPr>
              <a:t> a </a:t>
            </a:r>
            <a:r>
              <a:rPr lang="en-US" sz="2800" dirty="0">
                <a:latin typeface="Times New Roman"/>
                <a:cs typeface="Times New Roman"/>
              </a:rPr>
              <a:t>generation,</a:t>
            </a:r>
            <a:r>
              <a:rPr lang="en-US" sz="2800" spc="-40" dirty="0">
                <a:latin typeface="Times New Roman"/>
                <a:cs typeface="Times New Roman"/>
              </a:rPr>
              <a:t> </a:t>
            </a:r>
            <a:r>
              <a:rPr lang="en-US" sz="2800" dirty="0">
                <a:latin typeface="Times New Roman"/>
                <a:cs typeface="Times New Roman"/>
              </a:rPr>
              <a:t>because</a:t>
            </a:r>
            <a:r>
              <a:rPr lang="en-US" sz="2800" spc="-20" dirty="0">
                <a:latin typeface="Times New Roman"/>
                <a:cs typeface="Times New Roman"/>
              </a:rPr>
              <a:t> </a:t>
            </a:r>
            <a:r>
              <a:rPr lang="en-US" sz="2800" dirty="0">
                <a:latin typeface="Times New Roman"/>
                <a:cs typeface="Times New Roman"/>
              </a:rPr>
              <a:t>of the</a:t>
            </a:r>
            <a:r>
              <a:rPr lang="en-US" sz="2800" spc="-15" dirty="0">
                <a:latin typeface="Times New Roman"/>
                <a:cs typeface="Times New Roman"/>
              </a:rPr>
              <a:t> </a:t>
            </a:r>
            <a:r>
              <a:rPr lang="en-US" sz="2800" dirty="0">
                <a:latin typeface="Times New Roman"/>
                <a:cs typeface="Times New Roman"/>
              </a:rPr>
              <a:t>problem</a:t>
            </a:r>
            <a:r>
              <a:rPr lang="en-US" sz="2800" spc="-45" dirty="0">
                <a:latin typeface="Times New Roman"/>
                <a:cs typeface="Times New Roman"/>
              </a:rPr>
              <a:t> </a:t>
            </a:r>
            <a:r>
              <a:rPr lang="en-US" sz="2800" dirty="0">
                <a:latin typeface="Times New Roman"/>
                <a:cs typeface="Times New Roman"/>
              </a:rPr>
              <a:t>of</a:t>
            </a:r>
            <a:r>
              <a:rPr lang="en-US" sz="2800" spc="-10" dirty="0">
                <a:latin typeface="Times New Roman"/>
                <a:cs typeface="Times New Roman"/>
              </a:rPr>
              <a:t> </a:t>
            </a:r>
            <a:r>
              <a:rPr lang="en-US" sz="2800" b="1" spc="-15" dirty="0">
                <a:latin typeface="Times New Roman"/>
                <a:cs typeface="Times New Roman"/>
              </a:rPr>
              <a:t>ambiguity.</a:t>
            </a:r>
            <a:r>
              <a:rPr lang="en-US" sz="2800" dirty="0">
                <a:latin typeface="Times New Roman"/>
                <a:cs typeface="Times New Roman"/>
              </a:rPr>
              <a:t> </a:t>
            </a:r>
          </a:p>
          <a:p>
            <a:pPr marL="355600" marR="5080" indent="-343535">
              <a:lnSpc>
                <a:spcPct val="100000"/>
              </a:lnSpc>
              <a:spcBef>
                <a:spcPts val="105"/>
              </a:spcBef>
              <a:buChar char="•"/>
              <a:tabLst>
                <a:tab pos="355600" algn="l"/>
                <a:tab pos="356235" algn="l"/>
              </a:tabLst>
            </a:pPr>
            <a:endParaRPr lang="en-US" sz="2800" dirty="0">
              <a:latin typeface="Times New Roman"/>
              <a:cs typeface="Times New Roman"/>
            </a:endParaRPr>
          </a:p>
          <a:p>
            <a:pPr marL="355600" marR="5080" indent="-343535">
              <a:lnSpc>
                <a:spcPct val="100000"/>
              </a:lnSpc>
              <a:spcBef>
                <a:spcPts val="105"/>
              </a:spcBef>
              <a:buChar char="•"/>
              <a:tabLst>
                <a:tab pos="355600" algn="l"/>
                <a:tab pos="356235" algn="l"/>
              </a:tabLst>
            </a:pPr>
            <a:r>
              <a:rPr lang="en-US" sz="2400" dirty="0">
                <a:latin typeface="Times New Roman"/>
                <a:cs typeface="Times New Roman"/>
              </a:rPr>
              <a:t>	</a:t>
            </a:r>
            <a:r>
              <a:rPr lang="en-US" sz="2400" spc="-5" dirty="0">
                <a:latin typeface="Times New Roman"/>
                <a:cs typeface="Times New Roman"/>
              </a:rPr>
              <a:t>For </a:t>
            </a:r>
            <a:r>
              <a:rPr lang="en-US" sz="2400" spc="5" dirty="0">
                <a:latin typeface="Times New Roman"/>
                <a:cs typeface="Times New Roman"/>
              </a:rPr>
              <a:t>e</a:t>
            </a:r>
            <a:r>
              <a:rPr lang="en-US" sz="2400" dirty="0">
                <a:latin typeface="Times New Roman"/>
                <a:cs typeface="Times New Roman"/>
              </a:rPr>
              <a:t>xample,</a:t>
            </a:r>
            <a:r>
              <a:rPr lang="en-US" sz="2400" spc="-5" dirty="0">
                <a:latin typeface="Times New Roman"/>
                <a:cs typeface="Times New Roman"/>
              </a:rPr>
              <a:t> </a:t>
            </a:r>
            <a:r>
              <a:rPr lang="en-US" sz="2400" i="1" dirty="0">
                <a:latin typeface="Times New Roman"/>
                <a:cs typeface="Times New Roman"/>
              </a:rPr>
              <a:t>fo</a:t>
            </a:r>
            <a:r>
              <a:rPr lang="en-US" sz="2400" i="1" spc="5" dirty="0">
                <a:latin typeface="Times New Roman"/>
                <a:cs typeface="Times New Roman"/>
              </a:rPr>
              <a:t>x</a:t>
            </a:r>
            <a:r>
              <a:rPr lang="en-US" sz="2400" i="1" spc="-5" dirty="0">
                <a:latin typeface="Times New Roman"/>
                <a:cs typeface="Times New Roman"/>
              </a:rPr>
              <a:t>es </a:t>
            </a:r>
            <a:r>
              <a:rPr lang="en-US" sz="2400" dirty="0">
                <a:latin typeface="Times New Roman"/>
                <a:cs typeface="Times New Roman"/>
              </a:rPr>
              <a:t>cou</a:t>
            </a:r>
            <a:r>
              <a:rPr lang="en-US" sz="2400" spc="5" dirty="0">
                <a:latin typeface="Times New Roman"/>
                <a:cs typeface="Times New Roman"/>
              </a:rPr>
              <a:t>l</a:t>
            </a:r>
            <a:r>
              <a:rPr lang="en-US" sz="2400" dirty="0">
                <a:latin typeface="Times New Roman"/>
                <a:cs typeface="Times New Roman"/>
              </a:rPr>
              <a:t>d</a:t>
            </a:r>
            <a:r>
              <a:rPr lang="en-US" sz="2400" spc="-10" dirty="0">
                <a:latin typeface="Times New Roman"/>
                <a:cs typeface="Times New Roman"/>
              </a:rPr>
              <a:t> </a:t>
            </a:r>
            <a:r>
              <a:rPr lang="en-US" sz="2400" dirty="0">
                <a:latin typeface="Times New Roman"/>
                <a:cs typeface="Times New Roman"/>
              </a:rPr>
              <a:t>be</a:t>
            </a:r>
            <a:r>
              <a:rPr lang="en-US" sz="2400" spc="-5" dirty="0">
                <a:latin typeface="Times New Roman"/>
                <a:cs typeface="Times New Roman"/>
              </a:rPr>
              <a:t> </a:t>
            </a:r>
            <a:r>
              <a:rPr lang="en-US" sz="2400" spc="-5" dirty="0">
                <a:latin typeface="Courier New"/>
                <a:cs typeface="Courier New"/>
              </a:rPr>
              <a:t>fo</a:t>
            </a:r>
            <a:r>
              <a:rPr lang="en-US" sz="2400" dirty="0">
                <a:latin typeface="Courier New"/>
                <a:cs typeface="Courier New"/>
              </a:rPr>
              <a:t>x</a:t>
            </a:r>
            <a:r>
              <a:rPr lang="en-US" sz="2400" spc="-25" dirty="0">
                <a:latin typeface="Courier New"/>
                <a:cs typeface="Courier New"/>
              </a:rPr>
              <a:t> </a:t>
            </a:r>
            <a:r>
              <a:rPr lang="en-US" sz="2400" spc="-5" dirty="0">
                <a:latin typeface="Courier New"/>
                <a:cs typeface="Courier New"/>
              </a:rPr>
              <a:t>+</a:t>
            </a:r>
            <a:r>
              <a:rPr lang="en-US" sz="2400" dirty="0">
                <a:latin typeface="Courier New"/>
                <a:cs typeface="Courier New"/>
              </a:rPr>
              <a:t>V</a:t>
            </a:r>
            <a:r>
              <a:rPr lang="en-US" sz="2400" spc="-15" dirty="0">
                <a:latin typeface="Courier New"/>
                <a:cs typeface="Courier New"/>
              </a:rPr>
              <a:t> </a:t>
            </a:r>
            <a:r>
              <a:rPr lang="en-US" sz="2400" spc="-5" dirty="0">
                <a:latin typeface="Courier New"/>
                <a:cs typeface="Courier New"/>
              </a:rPr>
              <a:t>+3S</a:t>
            </a:r>
            <a:r>
              <a:rPr lang="en-US" sz="2400" dirty="0">
                <a:latin typeface="Courier New"/>
                <a:cs typeface="Courier New"/>
              </a:rPr>
              <a:t>G</a:t>
            </a:r>
            <a:r>
              <a:rPr lang="en-US" sz="2400" spc="-650" dirty="0">
                <a:latin typeface="Courier New"/>
                <a:cs typeface="Courier New"/>
              </a:rPr>
              <a:t> </a:t>
            </a:r>
            <a:r>
              <a:rPr lang="en-US" sz="2400" spc="-5" dirty="0">
                <a:latin typeface="Times New Roman"/>
                <a:cs typeface="Times New Roman"/>
              </a:rPr>
              <a:t>as</a:t>
            </a:r>
            <a:r>
              <a:rPr lang="en-US" sz="2400" spc="-10" dirty="0">
                <a:latin typeface="Times New Roman"/>
                <a:cs typeface="Times New Roman"/>
              </a:rPr>
              <a:t> </a:t>
            </a:r>
            <a:r>
              <a:rPr lang="en-US" sz="2400" dirty="0">
                <a:latin typeface="Times New Roman"/>
                <a:cs typeface="Times New Roman"/>
              </a:rPr>
              <a:t>well </a:t>
            </a:r>
            <a:r>
              <a:rPr lang="en-US" sz="2400" spc="-5" dirty="0">
                <a:latin typeface="Times New Roman"/>
                <a:cs typeface="Times New Roman"/>
              </a:rPr>
              <a:t>as</a:t>
            </a:r>
            <a:r>
              <a:rPr lang="en-US" sz="2400" dirty="0">
                <a:latin typeface="Times New Roman"/>
                <a:cs typeface="Times New Roman"/>
              </a:rPr>
              <a:t>  </a:t>
            </a:r>
            <a:r>
              <a:rPr lang="en-US" sz="2400" spc="-5" dirty="0">
                <a:latin typeface="Courier New"/>
                <a:cs typeface="Courier New"/>
              </a:rPr>
              <a:t>fo</a:t>
            </a:r>
            <a:r>
              <a:rPr lang="en-US" sz="2400" dirty="0">
                <a:latin typeface="Courier New"/>
                <a:cs typeface="Courier New"/>
              </a:rPr>
              <a:t>x</a:t>
            </a:r>
            <a:r>
              <a:rPr lang="en-US" sz="2400" spc="-5" dirty="0">
                <a:latin typeface="Courier New"/>
                <a:cs typeface="Courier New"/>
              </a:rPr>
              <a:t> +</a:t>
            </a:r>
            <a:r>
              <a:rPr lang="en-US" sz="2400" dirty="0">
                <a:latin typeface="Courier New"/>
                <a:cs typeface="Courier New"/>
              </a:rPr>
              <a:t>N</a:t>
            </a:r>
            <a:r>
              <a:rPr lang="en-US" sz="2400" spc="-20" dirty="0">
                <a:latin typeface="Courier New"/>
                <a:cs typeface="Courier New"/>
              </a:rPr>
              <a:t> </a:t>
            </a:r>
            <a:r>
              <a:rPr lang="en-US" sz="2400" spc="-5" dirty="0">
                <a:latin typeface="Courier New"/>
                <a:cs typeface="Courier New"/>
              </a:rPr>
              <a:t>+PL</a:t>
            </a:r>
            <a:endParaRPr lang="en-US" sz="2400" dirty="0">
              <a:latin typeface="Courier New"/>
              <a:cs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BEC9-4AEF-BF46-B21F-4AA4EEA7E5A5}"/>
              </a:ext>
            </a:extLst>
          </p:cNvPr>
          <p:cNvSpPr>
            <a:spLocks noGrp="1"/>
          </p:cNvSpPr>
          <p:nvPr>
            <p:ph type="title"/>
          </p:nvPr>
        </p:nvSpPr>
        <p:spPr/>
        <p:txBody>
          <a:bodyPr/>
          <a:lstStyle/>
          <a:p>
            <a:r>
              <a:rPr lang="en-US" dirty="0"/>
              <a:t>Porter Stemmer</a:t>
            </a:r>
          </a:p>
        </p:txBody>
      </p:sp>
      <p:sp>
        <p:nvSpPr>
          <p:cNvPr id="3" name="Content Placeholder 2">
            <a:extLst>
              <a:ext uri="{FF2B5EF4-FFF2-40B4-BE49-F238E27FC236}">
                <a16:creationId xmlns:a16="http://schemas.microsoft.com/office/drawing/2014/main" id="{4F64089B-B66C-C947-B7FA-036B0705AE5C}"/>
              </a:ext>
            </a:extLst>
          </p:cNvPr>
          <p:cNvSpPr>
            <a:spLocks noGrp="1"/>
          </p:cNvSpPr>
          <p:nvPr>
            <p:ph idx="1"/>
          </p:nvPr>
        </p:nvSpPr>
        <p:spPr>
          <a:xfrm>
            <a:off x="838200" y="1825625"/>
            <a:ext cx="10515600" cy="4303032"/>
          </a:xfrm>
        </p:spPr>
        <p:txBody>
          <a:bodyPr>
            <a:normAutofit/>
          </a:bodyPr>
          <a:lstStyle/>
          <a:p>
            <a:pPr marL="355600" indent="-343535">
              <a:lnSpc>
                <a:spcPct val="100000"/>
              </a:lnSpc>
              <a:spcBef>
                <a:spcPts val="580"/>
              </a:spcBef>
              <a:buChar char="•"/>
              <a:tabLst>
                <a:tab pos="355600" algn="l"/>
                <a:tab pos="356235" algn="l"/>
              </a:tabLst>
            </a:pPr>
            <a:r>
              <a:rPr lang="en-US" sz="2000" spc="-5" dirty="0">
                <a:latin typeface="Times New Roman"/>
                <a:cs typeface="Times New Roman"/>
              </a:rPr>
              <a:t>Information</a:t>
            </a:r>
            <a:r>
              <a:rPr lang="en-US" sz="2000" spc="-60" dirty="0">
                <a:latin typeface="Times New Roman"/>
                <a:cs typeface="Times New Roman"/>
              </a:rPr>
              <a:t> </a:t>
            </a:r>
            <a:r>
              <a:rPr lang="en-US" sz="2000" dirty="0">
                <a:latin typeface="Times New Roman"/>
                <a:cs typeface="Times New Roman"/>
              </a:rPr>
              <a:t>retrieval</a:t>
            </a:r>
          </a:p>
          <a:p>
            <a:pPr marL="355600" marR="5080" indent="-343535">
              <a:lnSpc>
                <a:spcPct val="100000"/>
              </a:lnSpc>
              <a:spcBef>
                <a:spcPts val="480"/>
              </a:spcBef>
              <a:buChar char="•"/>
              <a:tabLst>
                <a:tab pos="355600" algn="l"/>
                <a:tab pos="356235" algn="l"/>
              </a:tabLst>
            </a:pPr>
            <a:r>
              <a:rPr lang="en-US" sz="2000" spc="5" dirty="0">
                <a:latin typeface="Times New Roman"/>
                <a:cs typeface="Times New Roman"/>
              </a:rPr>
              <a:t>One</a:t>
            </a:r>
            <a:r>
              <a:rPr lang="en-US" sz="2000" spc="-10" dirty="0">
                <a:latin typeface="Times New Roman"/>
                <a:cs typeface="Times New Roman"/>
              </a:rPr>
              <a:t> </a:t>
            </a:r>
            <a:r>
              <a:rPr lang="en-US" sz="2000" dirty="0">
                <a:latin typeface="Times New Roman"/>
                <a:cs typeface="Times New Roman"/>
              </a:rPr>
              <a:t>of</a:t>
            </a:r>
            <a:r>
              <a:rPr lang="en-US" sz="2000" spc="-15" dirty="0">
                <a:latin typeface="Times New Roman"/>
                <a:cs typeface="Times New Roman"/>
              </a:rPr>
              <a:t> </a:t>
            </a:r>
            <a:r>
              <a:rPr lang="en-US" sz="2000" dirty="0">
                <a:latin typeface="Times New Roman"/>
                <a:cs typeface="Times New Roman"/>
              </a:rPr>
              <a:t>the</a:t>
            </a:r>
            <a:r>
              <a:rPr lang="en-US" sz="2000" spc="-10" dirty="0">
                <a:latin typeface="Times New Roman"/>
                <a:cs typeface="Times New Roman"/>
              </a:rPr>
              <a:t> </a:t>
            </a:r>
            <a:r>
              <a:rPr lang="en-US" sz="2000" spc="-5" dirty="0">
                <a:latin typeface="Times New Roman"/>
                <a:cs typeface="Times New Roman"/>
              </a:rPr>
              <a:t>most</a:t>
            </a:r>
            <a:r>
              <a:rPr lang="en-US" sz="2000" dirty="0">
                <a:latin typeface="Times New Roman"/>
                <a:cs typeface="Times New Roman"/>
              </a:rPr>
              <a:t> widely</a:t>
            </a:r>
            <a:r>
              <a:rPr lang="en-US" sz="2000" spc="-25" dirty="0">
                <a:latin typeface="Times New Roman"/>
                <a:cs typeface="Times New Roman"/>
              </a:rPr>
              <a:t> </a:t>
            </a:r>
            <a:r>
              <a:rPr lang="en-US" sz="2000" dirty="0">
                <a:latin typeface="Times New Roman"/>
                <a:cs typeface="Times New Roman"/>
              </a:rPr>
              <a:t>used</a:t>
            </a:r>
            <a:r>
              <a:rPr lang="en-US" sz="2000" spc="-10" dirty="0">
                <a:latin typeface="Times New Roman"/>
                <a:cs typeface="Times New Roman"/>
              </a:rPr>
              <a:t> </a:t>
            </a:r>
            <a:r>
              <a:rPr lang="en-US" sz="2000" b="1" dirty="0">
                <a:latin typeface="Times New Roman"/>
                <a:cs typeface="Times New Roman"/>
              </a:rPr>
              <a:t>stemming</a:t>
            </a:r>
            <a:r>
              <a:rPr lang="en-US" sz="2000" b="1" spc="-40" dirty="0">
                <a:latin typeface="Times New Roman"/>
                <a:cs typeface="Times New Roman"/>
              </a:rPr>
              <a:t> </a:t>
            </a:r>
            <a:r>
              <a:rPr lang="en-US" sz="2000" spc="-5" dirty="0">
                <a:latin typeface="Times New Roman"/>
                <a:cs typeface="Times New Roman"/>
              </a:rPr>
              <a:t>algorithms</a:t>
            </a:r>
            <a:r>
              <a:rPr lang="en-US" sz="2000" spc="-35" dirty="0">
                <a:latin typeface="Times New Roman"/>
                <a:cs typeface="Times New Roman"/>
              </a:rPr>
              <a:t> </a:t>
            </a:r>
            <a:r>
              <a:rPr lang="en-US" sz="2000" dirty="0">
                <a:latin typeface="Times New Roman"/>
                <a:cs typeface="Times New Roman"/>
              </a:rPr>
              <a:t>is</a:t>
            </a:r>
            <a:r>
              <a:rPr lang="en-US" sz="2000" spc="-10" dirty="0">
                <a:latin typeface="Times New Roman"/>
                <a:cs typeface="Times New Roman"/>
              </a:rPr>
              <a:t> </a:t>
            </a:r>
            <a:r>
              <a:rPr lang="en-US" sz="2000" dirty="0">
                <a:latin typeface="Times New Roman"/>
                <a:cs typeface="Times New Roman"/>
              </a:rPr>
              <a:t>the</a:t>
            </a:r>
            <a:r>
              <a:rPr lang="en-US" sz="2000" spc="-10" dirty="0">
                <a:latin typeface="Times New Roman"/>
                <a:cs typeface="Times New Roman"/>
              </a:rPr>
              <a:t> </a:t>
            </a:r>
            <a:r>
              <a:rPr lang="en-US" sz="2000" spc="-5" dirty="0">
                <a:latin typeface="Times New Roman"/>
                <a:cs typeface="Times New Roman"/>
              </a:rPr>
              <a:t>simple </a:t>
            </a:r>
            <a:r>
              <a:rPr lang="en-US" sz="2000" dirty="0">
                <a:latin typeface="Times New Roman"/>
                <a:cs typeface="Times New Roman"/>
              </a:rPr>
              <a:t>and </a:t>
            </a:r>
            <a:r>
              <a:rPr lang="en-US" sz="2000" spc="-5" dirty="0">
                <a:latin typeface="Times New Roman"/>
                <a:cs typeface="Times New Roman"/>
              </a:rPr>
              <a:t>efficient </a:t>
            </a:r>
            <a:r>
              <a:rPr lang="en-US" sz="2000" dirty="0">
                <a:latin typeface="Times New Roman"/>
                <a:cs typeface="Times New Roman"/>
              </a:rPr>
              <a:t>Porter </a:t>
            </a:r>
            <a:r>
              <a:rPr lang="en-US" sz="2000" spc="-5" dirty="0">
                <a:latin typeface="Times New Roman"/>
                <a:cs typeface="Times New Roman"/>
              </a:rPr>
              <a:t>algorithm, </a:t>
            </a:r>
            <a:r>
              <a:rPr lang="en-US" sz="2000" dirty="0">
                <a:latin typeface="Times New Roman"/>
                <a:cs typeface="Times New Roman"/>
              </a:rPr>
              <a:t>which is based on a series of </a:t>
            </a:r>
            <a:r>
              <a:rPr lang="en-US" sz="2000" spc="-5" dirty="0">
                <a:latin typeface="Times New Roman"/>
                <a:cs typeface="Times New Roman"/>
              </a:rPr>
              <a:t>simple</a:t>
            </a:r>
            <a:r>
              <a:rPr lang="en-US" sz="2000" spc="-15" dirty="0">
                <a:latin typeface="Times New Roman"/>
                <a:cs typeface="Times New Roman"/>
              </a:rPr>
              <a:t> </a:t>
            </a:r>
            <a:r>
              <a:rPr lang="en-US" sz="2000" dirty="0">
                <a:latin typeface="Times New Roman"/>
                <a:cs typeface="Times New Roman"/>
              </a:rPr>
              <a:t>cascaded</a:t>
            </a:r>
            <a:r>
              <a:rPr lang="en-US" sz="2000" spc="-15" dirty="0">
                <a:latin typeface="Times New Roman"/>
                <a:cs typeface="Times New Roman"/>
              </a:rPr>
              <a:t> </a:t>
            </a:r>
            <a:r>
              <a:rPr lang="en-US" sz="2000" dirty="0">
                <a:latin typeface="Times New Roman"/>
                <a:cs typeface="Times New Roman"/>
              </a:rPr>
              <a:t>rewrite</a:t>
            </a:r>
            <a:r>
              <a:rPr lang="en-US" sz="2000" spc="-30" dirty="0">
                <a:latin typeface="Times New Roman"/>
                <a:cs typeface="Times New Roman"/>
              </a:rPr>
              <a:t> </a:t>
            </a:r>
            <a:r>
              <a:rPr lang="en-US" sz="2000" dirty="0">
                <a:latin typeface="Times New Roman"/>
                <a:cs typeface="Times New Roman"/>
              </a:rPr>
              <a:t>rules.</a:t>
            </a:r>
          </a:p>
          <a:p>
            <a:pPr marL="355600" indent="-343535">
              <a:lnSpc>
                <a:spcPct val="100000"/>
              </a:lnSpc>
              <a:spcBef>
                <a:spcPts val="475"/>
              </a:spcBef>
              <a:buChar char="•"/>
              <a:tabLst>
                <a:tab pos="355600" algn="l"/>
                <a:tab pos="356235" algn="l"/>
              </a:tabLst>
            </a:pPr>
            <a:endParaRPr lang="en-US" sz="2000" spc="-5" dirty="0">
              <a:latin typeface="Times New Roman"/>
              <a:cs typeface="Times New Roman"/>
            </a:endParaRPr>
          </a:p>
          <a:p>
            <a:pPr marL="355600" indent="-343535">
              <a:lnSpc>
                <a:spcPct val="100000"/>
              </a:lnSpc>
              <a:spcBef>
                <a:spcPts val="475"/>
              </a:spcBef>
              <a:buChar char="•"/>
              <a:tabLst>
                <a:tab pos="355600" algn="l"/>
                <a:tab pos="356235" algn="l"/>
              </a:tabLst>
            </a:pPr>
            <a:endParaRPr lang="en-US" sz="2000" spc="-5" dirty="0">
              <a:latin typeface="Times New Roman"/>
              <a:cs typeface="Times New Roman"/>
            </a:endParaRPr>
          </a:p>
          <a:p>
            <a:pPr marL="355600" indent="-343535">
              <a:lnSpc>
                <a:spcPct val="100000"/>
              </a:lnSpc>
              <a:spcBef>
                <a:spcPts val="475"/>
              </a:spcBef>
              <a:buChar char="•"/>
              <a:tabLst>
                <a:tab pos="355600" algn="l"/>
                <a:tab pos="356235" algn="l"/>
              </a:tabLst>
            </a:pPr>
            <a:endParaRPr lang="en-US" sz="2000" spc="-5" dirty="0">
              <a:latin typeface="Times New Roman"/>
              <a:cs typeface="Times New Roman"/>
            </a:endParaRPr>
          </a:p>
          <a:p>
            <a:pPr marL="355600" indent="-343535">
              <a:lnSpc>
                <a:spcPct val="100000"/>
              </a:lnSpc>
              <a:spcBef>
                <a:spcPts val="475"/>
              </a:spcBef>
              <a:buChar char="•"/>
              <a:tabLst>
                <a:tab pos="355600" algn="l"/>
                <a:tab pos="356235" algn="l"/>
              </a:tabLst>
            </a:pPr>
            <a:endParaRPr lang="en-US" sz="2000" spc="-5" dirty="0">
              <a:latin typeface="Times New Roman"/>
              <a:cs typeface="Times New Roman"/>
            </a:endParaRPr>
          </a:p>
          <a:p>
            <a:pPr marL="355600" indent="-343535">
              <a:lnSpc>
                <a:spcPct val="100000"/>
              </a:lnSpc>
              <a:spcBef>
                <a:spcPts val="475"/>
              </a:spcBef>
              <a:buChar char="•"/>
              <a:tabLst>
                <a:tab pos="355600" algn="l"/>
                <a:tab pos="356235" algn="l"/>
              </a:tabLst>
            </a:pPr>
            <a:endParaRPr lang="en-US" sz="2000" spc="-5" dirty="0">
              <a:latin typeface="Times New Roman"/>
              <a:cs typeface="Times New Roman"/>
            </a:endParaRPr>
          </a:p>
          <a:p>
            <a:pPr marL="355600" indent="-343535">
              <a:lnSpc>
                <a:spcPct val="100000"/>
              </a:lnSpc>
              <a:spcBef>
                <a:spcPts val="475"/>
              </a:spcBef>
              <a:buChar char="•"/>
              <a:tabLst>
                <a:tab pos="355600" algn="l"/>
                <a:tab pos="356235" algn="l"/>
              </a:tabLst>
            </a:pPr>
            <a:r>
              <a:rPr lang="en-US" sz="2000" spc="-5" dirty="0">
                <a:latin typeface="Times New Roman"/>
                <a:cs typeface="Times New Roman"/>
              </a:rPr>
              <a:t>Problem:</a:t>
            </a:r>
            <a:endParaRPr lang="en-US" sz="2000" dirty="0">
              <a:latin typeface="Times New Roman"/>
              <a:cs typeface="Times New Roman"/>
            </a:endParaRPr>
          </a:p>
          <a:p>
            <a:pPr marL="756285" lvl="1" indent="-287020">
              <a:lnSpc>
                <a:spcPct val="100000"/>
              </a:lnSpc>
              <a:spcBef>
                <a:spcPts val="440"/>
              </a:spcBef>
              <a:buChar char="–"/>
              <a:tabLst>
                <a:tab pos="756285" algn="l"/>
                <a:tab pos="756920" algn="l"/>
              </a:tabLst>
            </a:pPr>
            <a:r>
              <a:rPr lang="en-US" sz="1800" spc="-5" dirty="0">
                <a:latin typeface="Times New Roman"/>
                <a:cs typeface="Times New Roman"/>
              </a:rPr>
              <a:t>Not</a:t>
            </a:r>
            <a:r>
              <a:rPr lang="en-US" sz="1800" spc="-15" dirty="0">
                <a:latin typeface="Times New Roman"/>
                <a:cs typeface="Times New Roman"/>
              </a:rPr>
              <a:t> </a:t>
            </a:r>
            <a:r>
              <a:rPr lang="en-US" sz="1800" dirty="0">
                <a:latin typeface="Times New Roman"/>
                <a:cs typeface="Times New Roman"/>
              </a:rPr>
              <a:t>perfect:</a:t>
            </a:r>
            <a:r>
              <a:rPr lang="en-US" sz="1800" spc="-15" dirty="0">
                <a:latin typeface="Times New Roman"/>
                <a:cs typeface="Times New Roman"/>
              </a:rPr>
              <a:t> </a:t>
            </a:r>
            <a:r>
              <a:rPr lang="en-US" sz="1800" dirty="0">
                <a:latin typeface="Times New Roman"/>
                <a:cs typeface="Times New Roman"/>
              </a:rPr>
              <a:t>error (</a:t>
            </a:r>
            <a:r>
              <a:rPr lang="en-US" sz="1800" spc="5" dirty="0">
                <a:latin typeface="Times New Roman"/>
                <a:cs typeface="Times New Roman"/>
              </a:rPr>
              <a:t> </a:t>
            </a:r>
            <a:r>
              <a:rPr lang="en-US" sz="1800" spc="-5" dirty="0" err="1">
                <a:latin typeface="Times New Roman"/>
                <a:cs typeface="Times New Roman"/>
              </a:rPr>
              <a:t>commision</a:t>
            </a:r>
            <a:r>
              <a:rPr lang="en-US" sz="1800" dirty="0">
                <a:latin typeface="Times New Roman"/>
                <a:cs typeface="Times New Roman"/>
              </a:rPr>
              <a:t> &gt; </a:t>
            </a:r>
            <a:r>
              <a:rPr lang="en-US" sz="1800" spc="-5" dirty="0">
                <a:latin typeface="Times New Roman"/>
                <a:cs typeface="Times New Roman"/>
              </a:rPr>
              <a:t>omission)</a:t>
            </a:r>
            <a:endParaRPr lang="en-US" sz="1800" dirty="0">
              <a:latin typeface="Times New Roman"/>
              <a:cs typeface="Times New Roman"/>
            </a:endParaRPr>
          </a:p>
        </p:txBody>
      </p:sp>
      <p:pic>
        <p:nvPicPr>
          <p:cNvPr id="5" name="Picture 4">
            <a:extLst>
              <a:ext uri="{FF2B5EF4-FFF2-40B4-BE49-F238E27FC236}">
                <a16:creationId xmlns:a16="http://schemas.microsoft.com/office/drawing/2014/main" id="{A191CD69-469D-4041-9C66-74F7D85522C7}"/>
              </a:ext>
            </a:extLst>
          </p:cNvPr>
          <p:cNvPicPr>
            <a:picLocks noChangeAspect="1"/>
          </p:cNvPicPr>
          <p:nvPr/>
        </p:nvPicPr>
        <p:blipFill>
          <a:blip r:embed="rId2"/>
          <a:stretch>
            <a:fillRect/>
          </a:stretch>
        </p:blipFill>
        <p:spPr>
          <a:xfrm>
            <a:off x="1102360" y="3058886"/>
            <a:ext cx="8945316" cy="1422400"/>
          </a:xfrm>
          <a:prstGeom prst="rect">
            <a:avLst/>
          </a:prstGeom>
        </p:spPr>
      </p:pic>
    </p:spTree>
    <p:extLst>
      <p:ext uri="{BB962C8B-B14F-4D97-AF65-F5344CB8AC3E}">
        <p14:creationId xmlns:p14="http://schemas.microsoft.com/office/powerpoint/2010/main" val="3893638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AE58-98F8-4278-96F5-D8A04298F2AA}"/>
              </a:ext>
            </a:extLst>
          </p:cNvPr>
          <p:cNvSpPr>
            <a:spLocks noGrp="1"/>
          </p:cNvSpPr>
          <p:nvPr>
            <p:ph type="title"/>
          </p:nvPr>
        </p:nvSpPr>
        <p:spPr/>
        <p:txBody>
          <a:bodyPr/>
          <a:lstStyle/>
          <a:p>
            <a:r>
              <a:rPr lang="en-US" dirty="0"/>
              <a:t>Tokenization</a:t>
            </a:r>
            <a:endParaRPr lang="en-US" b="1" dirty="0"/>
          </a:p>
        </p:txBody>
      </p:sp>
      <p:sp>
        <p:nvSpPr>
          <p:cNvPr id="3" name="Content Placeholder 2">
            <a:extLst>
              <a:ext uri="{FF2B5EF4-FFF2-40B4-BE49-F238E27FC236}">
                <a16:creationId xmlns:a16="http://schemas.microsoft.com/office/drawing/2014/main" id="{FA22883F-885B-4EF6-BF09-025C9F7CB2BF}"/>
              </a:ext>
            </a:extLst>
          </p:cNvPr>
          <p:cNvSpPr>
            <a:spLocks noGrp="1"/>
          </p:cNvSpPr>
          <p:nvPr>
            <p:ph idx="1"/>
          </p:nvPr>
        </p:nvSpPr>
        <p:spPr/>
        <p:txBody>
          <a:bodyPr/>
          <a:lstStyle/>
          <a:p>
            <a:r>
              <a:rPr lang="en-US" dirty="0"/>
              <a:t>Tokenization or word segmentation separate out “words” (lexical entries) from running text expand abbreviated terms </a:t>
            </a:r>
          </a:p>
          <a:p>
            <a:endParaRPr lang="en-US" dirty="0"/>
          </a:p>
          <a:p>
            <a:r>
              <a:rPr lang="en-US" sz="2800" dirty="0"/>
              <a:t>Tokenization is usually </a:t>
            </a:r>
            <a:r>
              <a:rPr lang="en-US" sz="2800" b="1" u="sng" dirty="0"/>
              <a:t>performed before, or as part of, the tagging </a:t>
            </a:r>
            <a:r>
              <a:rPr lang="en-US" sz="2800" dirty="0"/>
              <a:t>process, separating commas, quotation marks, etc., from words, and disambiguating end-of-sentence punctuation</a:t>
            </a:r>
          </a:p>
          <a:p>
            <a:endParaRPr lang="en-US" dirty="0"/>
          </a:p>
        </p:txBody>
      </p:sp>
    </p:spTree>
    <p:extLst>
      <p:ext uri="{BB962C8B-B14F-4D97-AF65-F5344CB8AC3E}">
        <p14:creationId xmlns:p14="http://schemas.microsoft.com/office/powerpoint/2010/main" val="2641958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77329" y="359051"/>
            <a:ext cx="3222251" cy="842878"/>
          </a:xfrm>
          <a:prstGeom prst="rect">
            <a:avLst/>
          </a:prstGeom>
        </p:spPr>
        <p:txBody>
          <a:bodyPr vert="horz" wrap="square" lIns="0" tIns="11766" rIns="0" bIns="0" rtlCol="0" anchor="ctr">
            <a:spAutoFit/>
          </a:bodyPr>
          <a:lstStyle/>
          <a:p>
            <a:pPr marL="11206">
              <a:lnSpc>
                <a:spcPct val="100000"/>
              </a:lnSpc>
              <a:spcBef>
                <a:spcPts val="93"/>
              </a:spcBef>
            </a:pPr>
            <a:r>
              <a:rPr sz="5400" spc="-4" dirty="0"/>
              <a:t>POS</a:t>
            </a:r>
            <a:endParaRPr spc="-4" dirty="0"/>
          </a:p>
        </p:txBody>
      </p:sp>
      <p:sp>
        <p:nvSpPr>
          <p:cNvPr id="8" name="object 8"/>
          <p:cNvSpPr txBox="1">
            <a:spLocks noGrp="1"/>
          </p:cNvSpPr>
          <p:nvPr>
            <p:ph type="ftr" sz="quarter" idx="5"/>
          </p:nvPr>
        </p:nvSpPr>
        <p:spPr>
          <a:xfrm>
            <a:off x="535177" y="7051021"/>
            <a:ext cx="618490" cy="22352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rgbClr val="6D1210"/>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06">
              <a:lnSpc>
                <a:spcPts val="1446"/>
              </a:lnSpc>
            </a:pPr>
            <a:r>
              <a:rPr lang="en-US" spc="-5"/>
              <a:t>8/12/08</a:t>
            </a:r>
            <a:endParaRPr spc="-4" dirty="0"/>
          </a:p>
        </p:txBody>
      </p:sp>
      <p:sp>
        <p:nvSpPr>
          <p:cNvPr id="9" name="object 9"/>
          <p:cNvSpPr txBox="1">
            <a:spLocks noGrp="1"/>
          </p:cNvSpPr>
          <p:nvPr>
            <p:ph type="dt" sz="half" idx="6"/>
          </p:nvPr>
        </p:nvSpPr>
        <p:spPr>
          <a:xfrm>
            <a:off x="3202177" y="7046401"/>
            <a:ext cx="3194050" cy="168909"/>
          </a:xfrm>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201F18"/>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06">
              <a:spcBef>
                <a:spcPts val="9"/>
              </a:spcBef>
            </a:pPr>
            <a:r>
              <a:rPr lang="en-US"/>
              <a:t>Speech</a:t>
            </a:r>
            <a:r>
              <a:rPr lang="en-US" spc="-5"/>
              <a:t> </a:t>
            </a:r>
            <a:r>
              <a:rPr lang="en-US"/>
              <a:t>and</a:t>
            </a:r>
            <a:r>
              <a:rPr lang="en-US" spc="-5"/>
              <a:t> </a:t>
            </a:r>
            <a:r>
              <a:rPr lang="en-US"/>
              <a:t>Language</a:t>
            </a:r>
            <a:r>
              <a:rPr lang="en-US" spc="-5"/>
              <a:t> Processing </a:t>
            </a:r>
            <a:r>
              <a:rPr lang="en-US"/>
              <a:t>- Jurafsky</a:t>
            </a:r>
            <a:r>
              <a:rPr lang="en-US" spc="-15"/>
              <a:t> </a:t>
            </a:r>
            <a:r>
              <a:rPr lang="en-US"/>
              <a:t>and</a:t>
            </a:r>
            <a:r>
              <a:rPr lang="en-US" spc="-5"/>
              <a:t> Martin</a:t>
            </a:r>
            <a:endParaRPr spc="-4" dirty="0"/>
          </a:p>
        </p:txBody>
      </p:sp>
      <p:sp>
        <p:nvSpPr>
          <p:cNvPr id="10" name="object 10"/>
          <p:cNvSpPr txBox="1">
            <a:spLocks noGrp="1"/>
          </p:cNvSpPr>
          <p:nvPr>
            <p:ph type="sldNum" sz="quarter" idx="7"/>
          </p:nvPr>
        </p:nvSpPr>
        <p:spPr>
          <a:xfrm>
            <a:off x="9272778" y="7051021"/>
            <a:ext cx="273684" cy="22352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rgbClr val="6D1210"/>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39"/>
              </a:lnSpc>
            </a:pPr>
            <a:fld id="{81D60167-4931-47E6-BA6A-407CBD079E47}" type="slidenum">
              <a:rPr lang="en-US" spc="-5" smtClean="0"/>
              <a:pPr marL="38100">
                <a:lnSpc>
                  <a:spcPts val="1639"/>
                </a:lnSpc>
              </a:pPr>
              <a:t>23</a:t>
            </a:fld>
            <a:endParaRPr spc="-4" dirty="0"/>
          </a:p>
        </p:txBody>
      </p:sp>
      <p:sp>
        <p:nvSpPr>
          <p:cNvPr id="3" name="object 3"/>
          <p:cNvSpPr txBox="1"/>
          <p:nvPr/>
        </p:nvSpPr>
        <p:spPr>
          <a:xfrm>
            <a:off x="595399" y="1408787"/>
            <a:ext cx="9865771" cy="4288919"/>
          </a:xfrm>
          <a:prstGeom prst="rect">
            <a:avLst/>
          </a:prstGeom>
        </p:spPr>
        <p:txBody>
          <a:bodyPr vert="horz" wrap="square" lIns="0" tIns="10085" rIns="0" bIns="0" rtlCol="0">
            <a:spAutoFit/>
          </a:bodyPr>
          <a:lstStyle/>
          <a:p>
            <a:pPr marL="314902" marR="4483" indent="-304256">
              <a:lnSpc>
                <a:spcPct val="150000"/>
              </a:lnSpc>
              <a:spcBef>
                <a:spcPts val="79"/>
              </a:spcBef>
              <a:buFont typeface="Wingdings"/>
              <a:buChar char=""/>
              <a:tabLst>
                <a:tab pos="314902" algn="l"/>
                <a:tab pos="315462" algn="l"/>
              </a:tabLst>
            </a:pPr>
            <a:r>
              <a:rPr lang="en-US" u="sng" spc="-4" dirty="0">
                <a:latin typeface="Tahoma"/>
                <a:cs typeface="Tahoma"/>
              </a:rPr>
              <a:t>Tagging</a:t>
            </a:r>
            <a:r>
              <a:rPr lang="en-US" spc="-4" dirty="0">
                <a:latin typeface="Tahoma"/>
                <a:cs typeface="Tahoma"/>
              </a:rPr>
              <a:t>: </a:t>
            </a:r>
            <a:r>
              <a:rPr spc="-4" dirty="0">
                <a:latin typeface="Tahoma"/>
                <a:cs typeface="Tahoma"/>
              </a:rPr>
              <a:t>The process of assigning a </a:t>
            </a:r>
            <a:r>
              <a:rPr lang="en-US" spc="-4" dirty="0">
                <a:latin typeface="Tahoma"/>
                <a:cs typeface="Tahoma"/>
              </a:rPr>
              <a:t>POS</a:t>
            </a:r>
            <a:r>
              <a:rPr spc="-4" dirty="0">
                <a:latin typeface="Tahoma"/>
                <a:cs typeface="Tahoma"/>
              </a:rPr>
              <a:t> </a:t>
            </a:r>
            <a:r>
              <a:rPr spc="-869" dirty="0">
                <a:latin typeface="Tahoma"/>
                <a:cs typeface="Tahoma"/>
              </a:rPr>
              <a:t> </a:t>
            </a:r>
            <a:r>
              <a:rPr spc="-4" dirty="0">
                <a:latin typeface="Tahoma"/>
                <a:cs typeface="Tahoma"/>
              </a:rPr>
              <a:t>or lexical class</a:t>
            </a:r>
            <a:r>
              <a:rPr dirty="0">
                <a:latin typeface="Tahoma"/>
                <a:cs typeface="Tahoma"/>
              </a:rPr>
              <a:t> </a:t>
            </a:r>
            <a:r>
              <a:rPr spc="-4" dirty="0">
                <a:latin typeface="Tahoma"/>
                <a:cs typeface="Tahoma"/>
              </a:rPr>
              <a:t>to each word in</a:t>
            </a:r>
            <a:r>
              <a:rPr dirty="0">
                <a:latin typeface="Tahoma"/>
                <a:cs typeface="Tahoma"/>
              </a:rPr>
              <a:t> </a:t>
            </a:r>
            <a:r>
              <a:rPr spc="-4" dirty="0">
                <a:latin typeface="Tahoma"/>
                <a:cs typeface="Tahoma"/>
              </a:rPr>
              <a:t>a</a:t>
            </a:r>
            <a:r>
              <a:rPr lang="en-US" spc="-4" dirty="0">
                <a:latin typeface="Tahoma"/>
                <a:cs typeface="Tahoma"/>
              </a:rPr>
              <a:t> collection.</a:t>
            </a:r>
          </a:p>
          <a:p>
            <a:pPr marL="314902" marR="4483" indent="-304256">
              <a:lnSpc>
                <a:spcPct val="150000"/>
              </a:lnSpc>
              <a:spcBef>
                <a:spcPts val="79"/>
              </a:spcBef>
              <a:buFont typeface="Wingdings"/>
              <a:buChar char=""/>
              <a:tabLst>
                <a:tab pos="314902" algn="l"/>
                <a:tab pos="315462" algn="l"/>
              </a:tabLst>
            </a:pPr>
            <a:r>
              <a:rPr lang="en-US" u="sng" spc="-4" dirty="0">
                <a:latin typeface="Tahoma"/>
                <a:cs typeface="Tahoma"/>
              </a:rPr>
              <a:t>Tags: </a:t>
            </a:r>
            <a:r>
              <a:rPr lang="en-US" spc="-4" dirty="0">
                <a:latin typeface="Tahoma"/>
                <a:cs typeface="Tahoma"/>
              </a:rPr>
              <a:t>symbols like(</a:t>
            </a:r>
            <a:r>
              <a:rPr lang="en-US" spc="-10" dirty="0">
                <a:latin typeface="Tahoma"/>
                <a:cs typeface="Tahoma"/>
              </a:rPr>
              <a:t>N, </a:t>
            </a:r>
            <a:r>
              <a:rPr lang="en-US" spc="-5" dirty="0">
                <a:latin typeface="Tahoma"/>
                <a:cs typeface="Tahoma"/>
              </a:rPr>
              <a:t>V, ADJ, ADV, P, PRO, DET……)</a:t>
            </a:r>
          </a:p>
          <a:p>
            <a:pPr marL="314902" marR="4483" indent="-304256">
              <a:lnSpc>
                <a:spcPct val="150000"/>
              </a:lnSpc>
              <a:spcBef>
                <a:spcPts val="79"/>
              </a:spcBef>
              <a:buFont typeface="Wingdings"/>
              <a:buChar char=""/>
              <a:tabLst>
                <a:tab pos="314902" algn="l"/>
                <a:tab pos="315462" algn="l"/>
              </a:tabLst>
            </a:pPr>
            <a:r>
              <a:rPr lang="en-US" u="sng" spc="-5" dirty="0">
                <a:latin typeface="Tahoma"/>
                <a:cs typeface="Tahoma"/>
              </a:rPr>
              <a:t>Tagger: </a:t>
            </a:r>
            <a:r>
              <a:rPr lang="en-US" spc="-5" dirty="0">
                <a:latin typeface="Tahoma"/>
                <a:cs typeface="Tahoma"/>
              </a:rPr>
              <a:t>a mechanism that computer used to tag word after tokenization</a:t>
            </a:r>
          </a:p>
          <a:p>
            <a:pPr marL="314902" marR="4483" indent="-304256">
              <a:lnSpc>
                <a:spcPct val="150000"/>
              </a:lnSpc>
              <a:spcBef>
                <a:spcPts val="79"/>
              </a:spcBef>
              <a:buFont typeface="Wingdings"/>
              <a:buChar char=""/>
              <a:tabLst>
                <a:tab pos="314902" algn="l"/>
                <a:tab pos="315462" algn="l"/>
              </a:tabLst>
            </a:pPr>
            <a:r>
              <a:rPr lang="en-US" spc="-5" dirty="0">
                <a:latin typeface="Tahoma"/>
                <a:cs typeface="Tahoma"/>
              </a:rPr>
              <a:t>Called:</a:t>
            </a:r>
            <a:r>
              <a:rPr lang="en-US" spc="25" dirty="0">
                <a:latin typeface="Tahoma"/>
                <a:cs typeface="Tahoma"/>
              </a:rPr>
              <a:t> </a:t>
            </a:r>
            <a:r>
              <a:rPr lang="en-US" spc="-5" dirty="0">
                <a:latin typeface="Tahoma"/>
                <a:cs typeface="Tahoma"/>
              </a:rPr>
              <a:t>parts-of-speech,</a:t>
            </a:r>
            <a:r>
              <a:rPr lang="en-US" spc="10" dirty="0">
                <a:latin typeface="Tahoma"/>
                <a:cs typeface="Tahoma"/>
              </a:rPr>
              <a:t> </a:t>
            </a:r>
            <a:r>
              <a:rPr lang="en-US" spc="-5" dirty="0">
                <a:latin typeface="Tahoma"/>
                <a:cs typeface="Tahoma"/>
              </a:rPr>
              <a:t>lexical</a:t>
            </a:r>
            <a:r>
              <a:rPr lang="en-US" spc="10" dirty="0">
                <a:latin typeface="Tahoma"/>
                <a:cs typeface="Tahoma"/>
              </a:rPr>
              <a:t> </a:t>
            </a:r>
            <a:r>
              <a:rPr lang="en-US" spc="-5" dirty="0">
                <a:latin typeface="Tahoma"/>
                <a:cs typeface="Tahoma"/>
              </a:rPr>
              <a:t>categories, </a:t>
            </a:r>
            <a:r>
              <a:rPr lang="en-US" dirty="0">
                <a:latin typeface="Tahoma"/>
                <a:cs typeface="Tahoma"/>
              </a:rPr>
              <a:t> </a:t>
            </a:r>
            <a:r>
              <a:rPr lang="en-US" spc="-5" dirty="0">
                <a:latin typeface="Tahoma"/>
                <a:cs typeface="Tahoma"/>
              </a:rPr>
              <a:t>word</a:t>
            </a:r>
            <a:r>
              <a:rPr lang="en-US" spc="5" dirty="0">
                <a:latin typeface="Tahoma"/>
                <a:cs typeface="Tahoma"/>
              </a:rPr>
              <a:t> </a:t>
            </a:r>
            <a:r>
              <a:rPr lang="en-US" spc="-5" dirty="0">
                <a:latin typeface="Tahoma"/>
                <a:cs typeface="Tahoma"/>
              </a:rPr>
              <a:t>classes,</a:t>
            </a:r>
            <a:r>
              <a:rPr lang="en-US" spc="10" dirty="0">
                <a:latin typeface="Tahoma"/>
                <a:cs typeface="Tahoma"/>
              </a:rPr>
              <a:t> </a:t>
            </a:r>
            <a:r>
              <a:rPr lang="en-US" spc="-5" dirty="0">
                <a:latin typeface="Tahoma"/>
                <a:cs typeface="Tahoma"/>
              </a:rPr>
              <a:t>morphological</a:t>
            </a:r>
            <a:r>
              <a:rPr lang="en-US" spc="10" dirty="0">
                <a:latin typeface="Tahoma"/>
                <a:cs typeface="Tahoma"/>
              </a:rPr>
              <a:t> </a:t>
            </a:r>
            <a:r>
              <a:rPr lang="en-US" spc="-5" dirty="0">
                <a:latin typeface="Tahoma"/>
                <a:cs typeface="Tahoma"/>
              </a:rPr>
              <a:t>classes,</a:t>
            </a:r>
            <a:r>
              <a:rPr lang="en-US" spc="10" dirty="0">
                <a:latin typeface="Tahoma"/>
                <a:cs typeface="Tahoma"/>
              </a:rPr>
              <a:t> </a:t>
            </a:r>
            <a:r>
              <a:rPr lang="en-US" spc="-5" dirty="0">
                <a:latin typeface="Tahoma"/>
                <a:cs typeface="Tahoma"/>
              </a:rPr>
              <a:t>lexical </a:t>
            </a:r>
            <a:r>
              <a:rPr lang="en-US" spc="-860" dirty="0">
                <a:latin typeface="Tahoma"/>
                <a:cs typeface="Tahoma"/>
              </a:rPr>
              <a:t> </a:t>
            </a:r>
            <a:r>
              <a:rPr lang="en-US" spc="-5" dirty="0">
                <a:latin typeface="Tahoma"/>
                <a:cs typeface="Tahoma"/>
              </a:rPr>
              <a:t>tags</a:t>
            </a:r>
            <a:endParaRPr lang="en-US" spc="-4" dirty="0">
              <a:latin typeface="Tahoma"/>
              <a:cs typeface="Tahoma"/>
            </a:endParaRPr>
          </a:p>
          <a:p>
            <a:pPr marL="314902" marR="4483" indent="-304256">
              <a:lnSpc>
                <a:spcPct val="150000"/>
              </a:lnSpc>
              <a:spcBef>
                <a:spcPts val="79"/>
              </a:spcBef>
              <a:buFont typeface="Wingdings"/>
              <a:buChar char=""/>
              <a:tabLst>
                <a:tab pos="314902" algn="l"/>
                <a:tab pos="315462" algn="l"/>
              </a:tabLst>
            </a:pPr>
            <a:r>
              <a:rPr lang="en-US" spc="-4" dirty="0">
                <a:latin typeface="Tahoma"/>
                <a:cs typeface="Tahoma"/>
              </a:rPr>
              <a:t>The primary target of POS tagging is to identify the </a:t>
            </a:r>
            <a:r>
              <a:rPr lang="en-US" u="sng" spc="-4" dirty="0">
                <a:latin typeface="Tahoma"/>
                <a:cs typeface="Tahoma"/>
              </a:rPr>
              <a:t>grammatical group</a:t>
            </a:r>
            <a:r>
              <a:rPr lang="en-US" spc="-4" dirty="0">
                <a:latin typeface="Tahoma"/>
                <a:cs typeface="Tahoma"/>
              </a:rPr>
              <a:t> of a given word: whether it is a noun, pronoun, adjective, verb, adverbs, etc. based on the context.</a:t>
            </a:r>
          </a:p>
          <a:p>
            <a:pPr marL="314902" marR="4483" indent="-304256">
              <a:lnSpc>
                <a:spcPct val="150000"/>
              </a:lnSpc>
              <a:spcBef>
                <a:spcPts val="79"/>
              </a:spcBef>
              <a:buFont typeface="Wingdings"/>
              <a:buChar char=""/>
              <a:tabLst>
                <a:tab pos="314902" algn="l"/>
                <a:tab pos="315462" algn="l"/>
              </a:tabLst>
            </a:pPr>
            <a:r>
              <a:rPr lang="en-US" b="0" i="0" dirty="0">
                <a:effectLst/>
                <a:latin typeface="sohne"/>
              </a:rPr>
              <a:t>POS tagging improves accuracy</a:t>
            </a:r>
          </a:p>
          <a:p>
            <a:pPr marL="314902" indent="-304256">
              <a:lnSpc>
                <a:spcPct val="150000"/>
              </a:lnSpc>
              <a:spcBef>
                <a:spcPts val="361"/>
              </a:spcBef>
              <a:buFont typeface="Wingdings"/>
              <a:buChar char=""/>
              <a:tabLst>
                <a:tab pos="314902" algn="l"/>
                <a:tab pos="315462" algn="l"/>
              </a:tabLst>
            </a:pPr>
            <a:r>
              <a:rPr lang="en-US" b="1" i="0" u="sng" dirty="0">
                <a:effectLst/>
                <a:latin typeface="charter"/>
              </a:rPr>
              <a:t>Feed POS tags to the </a:t>
            </a:r>
            <a:r>
              <a:rPr lang="en-US" b="1" u="sng" dirty="0" err="1">
                <a:latin typeface="charter"/>
              </a:rPr>
              <a:t>L</a:t>
            </a:r>
            <a:r>
              <a:rPr lang="en-US" b="1" i="0" u="sng" dirty="0" err="1">
                <a:effectLst/>
                <a:latin typeface="charter"/>
              </a:rPr>
              <a:t>emmatizer</a:t>
            </a:r>
            <a:endParaRPr lang="en-US" b="1" i="0" u="sng" dirty="0">
              <a:effectLst/>
              <a:latin typeface="charter"/>
            </a:endParaRPr>
          </a:p>
          <a:p>
            <a:pPr marL="772102" lvl="1" indent="-304256">
              <a:lnSpc>
                <a:spcPct val="150000"/>
              </a:lnSpc>
              <a:spcBef>
                <a:spcPts val="361"/>
              </a:spcBef>
              <a:buFont typeface="Wingdings"/>
              <a:buChar char=""/>
              <a:tabLst>
                <a:tab pos="314902" algn="l"/>
                <a:tab pos="315462" algn="l"/>
              </a:tabLst>
            </a:pPr>
            <a:r>
              <a:rPr lang="en-US" b="0" i="0" dirty="0">
                <a:effectLst/>
                <a:latin typeface="charter"/>
              </a:rPr>
              <a:t>For example, the word ‘</a:t>
            </a:r>
            <a:r>
              <a:rPr lang="en-US" b="0" i="1" dirty="0">
                <a:effectLst/>
                <a:latin typeface="charter"/>
              </a:rPr>
              <a:t>leaves</a:t>
            </a:r>
            <a:r>
              <a:rPr lang="en-US" b="0" i="0" dirty="0">
                <a:effectLst/>
                <a:latin typeface="charter"/>
              </a:rPr>
              <a:t>’ without a POS tag would get lemmatized to the word ‘</a:t>
            </a:r>
            <a:r>
              <a:rPr lang="en-US" b="0" i="1" dirty="0">
                <a:effectLst/>
                <a:latin typeface="charter"/>
              </a:rPr>
              <a:t>leaf’</a:t>
            </a:r>
            <a:r>
              <a:rPr lang="en-US" b="0" i="0" dirty="0">
                <a:effectLst/>
                <a:latin typeface="charter"/>
              </a:rPr>
              <a:t>, but with a </a:t>
            </a:r>
            <a:r>
              <a:rPr lang="en-US" b="1" i="0" dirty="0">
                <a:effectLst/>
                <a:latin typeface="charter"/>
              </a:rPr>
              <a:t>verb</a:t>
            </a:r>
            <a:r>
              <a:rPr lang="en-US" b="0" i="0" dirty="0">
                <a:effectLst/>
                <a:latin typeface="charter"/>
              </a:rPr>
              <a:t> tag, its lemma would become ‘</a:t>
            </a:r>
            <a:r>
              <a:rPr lang="en-US" b="0" i="1" dirty="0">
                <a:effectLst/>
                <a:latin typeface="charter"/>
              </a:rPr>
              <a:t>leave</a:t>
            </a:r>
            <a:r>
              <a:rPr lang="en-US" b="0" i="0" dirty="0">
                <a:effectLst/>
                <a:latin typeface="charter"/>
              </a:rPr>
              <a:t>’.</a:t>
            </a:r>
            <a:endParaRPr lang="en-US" dirty="0">
              <a:latin typeface="chart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2476" y="390586"/>
            <a:ext cx="4628590" cy="1366098"/>
          </a:xfrm>
          <a:prstGeom prst="rect">
            <a:avLst/>
          </a:prstGeom>
        </p:spPr>
        <p:txBody>
          <a:bodyPr vert="horz" wrap="square" lIns="0" tIns="11766" rIns="0" bIns="0" rtlCol="0" anchor="ctr">
            <a:spAutoFit/>
          </a:bodyPr>
          <a:lstStyle/>
          <a:p>
            <a:pPr marL="11206" marR="4483" indent="701526">
              <a:lnSpc>
                <a:spcPct val="100000"/>
              </a:lnSpc>
              <a:spcBef>
                <a:spcPts val="93"/>
              </a:spcBef>
            </a:pPr>
            <a:r>
              <a:rPr spc="-4" dirty="0"/>
              <a:t>POS Tagging </a:t>
            </a:r>
            <a:r>
              <a:rPr dirty="0"/>
              <a:t> </a:t>
            </a:r>
            <a:r>
              <a:rPr spc="-4" dirty="0"/>
              <a:t>Choosing</a:t>
            </a:r>
            <a:r>
              <a:rPr spc="-44" dirty="0"/>
              <a:t> </a:t>
            </a:r>
            <a:r>
              <a:rPr spc="4" dirty="0"/>
              <a:t>a</a:t>
            </a:r>
            <a:r>
              <a:rPr spc="-31" dirty="0"/>
              <a:t> </a:t>
            </a:r>
            <a:r>
              <a:rPr dirty="0"/>
              <a:t>Tagset</a:t>
            </a:r>
          </a:p>
        </p:txBody>
      </p:sp>
      <p:sp>
        <p:nvSpPr>
          <p:cNvPr id="4" name="object 4"/>
          <p:cNvSpPr txBox="1">
            <a:spLocks noGrp="1"/>
          </p:cNvSpPr>
          <p:nvPr>
            <p:ph type="ftr" sz="quarter" idx="5"/>
          </p:nvPr>
        </p:nvSpPr>
        <p:spPr>
          <a:xfrm>
            <a:off x="535177" y="7051021"/>
            <a:ext cx="618490" cy="22352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rgbClr val="6D1210"/>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06">
              <a:lnSpc>
                <a:spcPts val="1446"/>
              </a:lnSpc>
            </a:pPr>
            <a:r>
              <a:rPr lang="en-US" spc="-5"/>
              <a:t>8/12/08</a:t>
            </a:r>
            <a:endParaRPr spc="-4" dirty="0"/>
          </a:p>
        </p:txBody>
      </p:sp>
      <p:sp>
        <p:nvSpPr>
          <p:cNvPr id="5" name="object 5"/>
          <p:cNvSpPr txBox="1">
            <a:spLocks noGrp="1"/>
          </p:cNvSpPr>
          <p:nvPr>
            <p:ph type="dt" sz="half" idx="6"/>
          </p:nvPr>
        </p:nvSpPr>
        <p:spPr>
          <a:xfrm>
            <a:off x="3202177" y="7046401"/>
            <a:ext cx="3194050" cy="168909"/>
          </a:xfrm>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201F18"/>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06">
              <a:spcBef>
                <a:spcPts val="9"/>
              </a:spcBef>
            </a:pPr>
            <a:r>
              <a:rPr lang="en-US"/>
              <a:t>Speech</a:t>
            </a:r>
            <a:r>
              <a:rPr lang="en-US" spc="-5"/>
              <a:t> </a:t>
            </a:r>
            <a:r>
              <a:rPr lang="en-US"/>
              <a:t>and</a:t>
            </a:r>
            <a:r>
              <a:rPr lang="en-US" spc="-5"/>
              <a:t> </a:t>
            </a:r>
            <a:r>
              <a:rPr lang="en-US"/>
              <a:t>Language</a:t>
            </a:r>
            <a:r>
              <a:rPr lang="en-US" spc="-5"/>
              <a:t> Processing </a:t>
            </a:r>
            <a:r>
              <a:rPr lang="en-US"/>
              <a:t>- Jurafsky</a:t>
            </a:r>
            <a:r>
              <a:rPr lang="en-US" spc="-15"/>
              <a:t> </a:t>
            </a:r>
            <a:r>
              <a:rPr lang="en-US"/>
              <a:t>and</a:t>
            </a:r>
            <a:r>
              <a:rPr lang="en-US" spc="-5"/>
              <a:t> Martin</a:t>
            </a:r>
            <a:endParaRPr spc="-4" dirty="0"/>
          </a:p>
        </p:txBody>
      </p:sp>
      <p:sp>
        <p:nvSpPr>
          <p:cNvPr id="6" name="object 6"/>
          <p:cNvSpPr txBox="1">
            <a:spLocks noGrp="1"/>
          </p:cNvSpPr>
          <p:nvPr>
            <p:ph type="sldNum" sz="quarter" idx="7"/>
          </p:nvPr>
        </p:nvSpPr>
        <p:spPr>
          <a:xfrm>
            <a:off x="9272778" y="7051021"/>
            <a:ext cx="273684" cy="22352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rgbClr val="6D1210"/>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39"/>
              </a:lnSpc>
            </a:pPr>
            <a:fld id="{81D60167-4931-47E6-BA6A-407CBD079E47}" type="slidenum">
              <a:rPr lang="en-US" spc="-5" smtClean="0"/>
              <a:pPr marL="38100">
                <a:lnSpc>
                  <a:spcPts val="1639"/>
                </a:lnSpc>
              </a:pPr>
              <a:t>24</a:t>
            </a:fld>
            <a:endParaRPr spc="-4" dirty="0"/>
          </a:p>
        </p:txBody>
      </p:sp>
      <p:sp>
        <p:nvSpPr>
          <p:cNvPr id="3" name="object 3"/>
          <p:cNvSpPr txBox="1"/>
          <p:nvPr/>
        </p:nvSpPr>
        <p:spPr>
          <a:xfrm>
            <a:off x="535177" y="1901990"/>
            <a:ext cx="10350537" cy="4182265"/>
          </a:xfrm>
          <a:prstGeom prst="rect">
            <a:avLst/>
          </a:prstGeom>
        </p:spPr>
        <p:txBody>
          <a:bodyPr vert="horz" wrap="square" lIns="0" tIns="11206" rIns="0" bIns="0" rtlCol="0">
            <a:spAutoFit/>
          </a:bodyPr>
          <a:lstStyle/>
          <a:p>
            <a:pPr marL="314902" marR="21853" indent="-304256">
              <a:lnSpc>
                <a:spcPct val="150000"/>
              </a:lnSpc>
              <a:spcBef>
                <a:spcPts val="604"/>
              </a:spcBef>
              <a:buFont typeface="Wingdings"/>
              <a:buChar char=""/>
              <a:tabLst>
                <a:tab pos="314902" algn="l"/>
                <a:tab pos="315462" algn="l"/>
              </a:tabLst>
            </a:pPr>
            <a:r>
              <a:rPr sz="2400" dirty="0">
                <a:latin typeface="Tahoma"/>
                <a:cs typeface="Tahoma"/>
              </a:rPr>
              <a:t>To do </a:t>
            </a:r>
            <a:r>
              <a:rPr sz="2400" spc="-4" dirty="0">
                <a:latin typeface="Tahoma"/>
                <a:cs typeface="Tahoma"/>
              </a:rPr>
              <a:t>POS tagging, we </a:t>
            </a:r>
            <a:r>
              <a:rPr sz="2400" dirty="0">
                <a:latin typeface="Tahoma"/>
                <a:cs typeface="Tahoma"/>
              </a:rPr>
              <a:t>need </a:t>
            </a:r>
            <a:r>
              <a:rPr sz="2400" spc="-4" dirty="0">
                <a:latin typeface="Tahoma"/>
                <a:cs typeface="Tahoma"/>
              </a:rPr>
              <a:t>to choose </a:t>
            </a:r>
            <a:r>
              <a:rPr sz="2400" dirty="0">
                <a:latin typeface="Tahoma"/>
                <a:cs typeface="Tahoma"/>
              </a:rPr>
              <a:t>a </a:t>
            </a:r>
            <a:r>
              <a:rPr sz="2400" spc="-4" dirty="0">
                <a:latin typeface="Tahoma"/>
                <a:cs typeface="Tahoma"/>
              </a:rPr>
              <a:t>standard set </a:t>
            </a:r>
            <a:r>
              <a:rPr sz="2400" dirty="0">
                <a:latin typeface="Tahoma"/>
                <a:cs typeface="Tahoma"/>
              </a:rPr>
              <a:t>of </a:t>
            </a:r>
            <a:r>
              <a:rPr sz="2400" spc="-649" dirty="0">
                <a:latin typeface="Tahoma"/>
                <a:cs typeface="Tahoma"/>
              </a:rPr>
              <a:t> </a:t>
            </a:r>
            <a:r>
              <a:rPr sz="2400" spc="-4" dirty="0">
                <a:latin typeface="Tahoma"/>
                <a:cs typeface="Tahoma"/>
              </a:rPr>
              <a:t>tags</a:t>
            </a:r>
            <a:r>
              <a:rPr sz="2400" dirty="0">
                <a:latin typeface="Tahoma"/>
                <a:cs typeface="Tahoma"/>
              </a:rPr>
              <a:t> </a:t>
            </a:r>
            <a:r>
              <a:rPr sz="2400" spc="-4" dirty="0">
                <a:latin typeface="Tahoma"/>
                <a:cs typeface="Tahoma"/>
              </a:rPr>
              <a:t>to</a:t>
            </a:r>
            <a:r>
              <a:rPr sz="2400" dirty="0">
                <a:latin typeface="Tahoma"/>
                <a:cs typeface="Tahoma"/>
              </a:rPr>
              <a:t> </a:t>
            </a:r>
            <a:r>
              <a:rPr sz="2400" spc="-4" dirty="0">
                <a:latin typeface="Tahoma"/>
                <a:cs typeface="Tahoma"/>
              </a:rPr>
              <a:t>work</a:t>
            </a:r>
            <a:r>
              <a:rPr sz="2400" dirty="0">
                <a:latin typeface="Tahoma"/>
                <a:cs typeface="Tahoma"/>
              </a:rPr>
              <a:t> </a:t>
            </a:r>
            <a:r>
              <a:rPr sz="2400" spc="-4" dirty="0">
                <a:latin typeface="Tahoma"/>
                <a:cs typeface="Tahoma"/>
              </a:rPr>
              <a:t>with</a:t>
            </a:r>
            <a:endParaRPr sz="2400" dirty="0">
              <a:latin typeface="Tahoma"/>
              <a:cs typeface="Tahoma"/>
            </a:endParaRPr>
          </a:p>
          <a:p>
            <a:pPr marL="314902" indent="-304256">
              <a:lnSpc>
                <a:spcPct val="150000"/>
              </a:lnSpc>
              <a:spcBef>
                <a:spcPts val="424"/>
              </a:spcBef>
              <a:buFont typeface="Wingdings"/>
              <a:buChar char=""/>
              <a:tabLst>
                <a:tab pos="314902" algn="l"/>
                <a:tab pos="315462" algn="l"/>
              </a:tabLst>
            </a:pPr>
            <a:r>
              <a:rPr sz="2400" dirty="0">
                <a:latin typeface="Tahoma"/>
                <a:cs typeface="Tahoma"/>
              </a:rPr>
              <a:t>Could</a:t>
            </a:r>
            <a:r>
              <a:rPr sz="2400" spc="-22" dirty="0">
                <a:latin typeface="Tahoma"/>
                <a:cs typeface="Tahoma"/>
              </a:rPr>
              <a:t> </a:t>
            </a:r>
            <a:r>
              <a:rPr sz="2400" dirty="0">
                <a:latin typeface="Tahoma"/>
                <a:cs typeface="Tahoma"/>
              </a:rPr>
              <a:t>pick</a:t>
            </a:r>
            <a:r>
              <a:rPr sz="2400" spc="-18" dirty="0">
                <a:latin typeface="Tahoma"/>
                <a:cs typeface="Tahoma"/>
              </a:rPr>
              <a:t> </a:t>
            </a:r>
            <a:r>
              <a:rPr sz="2400" spc="-4" dirty="0">
                <a:latin typeface="Tahoma"/>
                <a:cs typeface="Tahoma"/>
              </a:rPr>
              <a:t>very</a:t>
            </a:r>
            <a:r>
              <a:rPr sz="2400" spc="-13" dirty="0">
                <a:latin typeface="Tahoma"/>
                <a:cs typeface="Tahoma"/>
              </a:rPr>
              <a:t> </a:t>
            </a:r>
            <a:r>
              <a:rPr sz="2400" spc="-4" dirty="0">
                <a:latin typeface="Tahoma"/>
                <a:cs typeface="Tahoma"/>
              </a:rPr>
              <a:t>coarse </a:t>
            </a:r>
            <a:r>
              <a:rPr sz="2400" dirty="0">
                <a:latin typeface="Tahoma"/>
                <a:cs typeface="Tahoma"/>
              </a:rPr>
              <a:t>tagsets</a:t>
            </a:r>
          </a:p>
          <a:p>
            <a:pPr marL="667346" lvl="1" indent="-253266">
              <a:lnSpc>
                <a:spcPct val="150000"/>
              </a:lnSpc>
              <a:spcBef>
                <a:spcPts val="437"/>
              </a:spcBef>
              <a:buClr>
                <a:srgbClr val="515152"/>
              </a:buClr>
              <a:buFont typeface="Wingdings"/>
              <a:buChar char=""/>
              <a:tabLst>
                <a:tab pos="667346" algn="l"/>
                <a:tab pos="667906" algn="l"/>
              </a:tabLst>
            </a:pPr>
            <a:r>
              <a:rPr spc="-4" dirty="0">
                <a:latin typeface="Tahoma"/>
                <a:cs typeface="Tahoma"/>
              </a:rPr>
              <a:t>N,</a:t>
            </a:r>
            <a:r>
              <a:rPr spc="-22" dirty="0">
                <a:latin typeface="Tahoma"/>
                <a:cs typeface="Tahoma"/>
              </a:rPr>
              <a:t> </a:t>
            </a:r>
            <a:r>
              <a:rPr spc="-4" dirty="0">
                <a:latin typeface="Tahoma"/>
                <a:cs typeface="Tahoma"/>
              </a:rPr>
              <a:t>V,</a:t>
            </a:r>
            <a:r>
              <a:rPr spc="-13" dirty="0">
                <a:latin typeface="Tahoma"/>
                <a:cs typeface="Tahoma"/>
              </a:rPr>
              <a:t> </a:t>
            </a:r>
            <a:r>
              <a:rPr dirty="0">
                <a:latin typeface="Tahoma"/>
                <a:cs typeface="Tahoma"/>
              </a:rPr>
              <a:t>Adj,</a:t>
            </a:r>
            <a:r>
              <a:rPr spc="-9" dirty="0">
                <a:latin typeface="Tahoma"/>
                <a:cs typeface="Tahoma"/>
              </a:rPr>
              <a:t> </a:t>
            </a:r>
            <a:r>
              <a:rPr spc="-4" dirty="0">
                <a:latin typeface="Tahoma"/>
                <a:cs typeface="Tahoma"/>
              </a:rPr>
              <a:t>Adv.</a:t>
            </a:r>
            <a:endParaRPr dirty="0">
              <a:latin typeface="Tahoma"/>
              <a:cs typeface="Tahoma"/>
            </a:endParaRPr>
          </a:p>
          <a:p>
            <a:pPr marL="314902" marR="592823" indent="-304256">
              <a:lnSpc>
                <a:spcPct val="150000"/>
              </a:lnSpc>
              <a:spcBef>
                <a:spcPts val="596"/>
              </a:spcBef>
              <a:buFont typeface="Wingdings"/>
              <a:buChar char=""/>
              <a:tabLst>
                <a:tab pos="314902" algn="l"/>
                <a:tab pos="315462" algn="l"/>
              </a:tabLst>
            </a:pPr>
            <a:r>
              <a:rPr sz="2400" dirty="0">
                <a:latin typeface="Tahoma"/>
                <a:cs typeface="Tahoma"/>
              </a:rPr>
              <a:t>More </a:t>
            </a:r>
            <a:r>
              <a:rPr sz="2400" spc="-4" dirty="0">
                <a:latin typeface="Tahoma"/>
                <a:cs typeface="Tahoma"/>
              </a:rPr>
              <a:t>commonly </a:t>
            </a:r>
            <a:r>
              <a:rPr sz="2400" dirty="0">
                <a:latin typeface="Tahoma"/>
                <a:cs typeface="Tahoma"/>
              </a:rPr>
              <a:t>used </a:t>
            </a:r>
            <a:r>
              <a:rPr sz="2400" spc="-4" dirty="0">
                <a:latin typeface="Tahoma"/>
                <a:cs typeface="Tahoma"/>
              </a:rPr>
              <a:t>set </a:t>
            </a:r>
            <a:r>
              <a:rPr lang="en-US" sz="2400" dirty="0">
                <a:latin typeface="Tahoma"/>
                <a:cs typeface="Tahoma"/>
              </a:rPr>
              <a:t> </a:t>
            </a:r>
          </a:p>
          <a:p>
            <a:pPr marL="314902" marR="592823" indent="-304256">
              <a:lnSpc>
                <a:spcPct val="150000"/>
              </a:lnSpc>
              <a:spcBef>
                <a:spcPts val="596"/>
              </a:spcBef>
              <a:buFont typeface="Wingdings"/>
              <a:buChar char=""/>
              <a:tabLst>
                <a:tab pos="314902" algn="l"/>
                <a:tab pos="315462" algn="l"/>
              </a:tabLst>
            </a:pPr>
            <a:r>
              <a:rPr lang="en-US" sz="2400" dirty="0">
                <a:latin typeface="Tahoma"/>
                <a:cs typeface="Tahoma"/>
              </a:rPr>
              <a:t>Small= </a:t>
            </a:r>
            <a:r>
              <a:rPr sz="2400" dirty="0">
                <a:latin typeface="Tahoma"/>
                <a:cs typeface="Tahoma"/>
              </a:rPr>
              <a:t>45</a:t>
            </a:r>
            <a:r>
              <a:rPr sz="2400" spc="-9" dirty="0">
                <a:latin typeface="Tahoma"/>
                <a:cs typeface="Tahoma"/>
              </a:rPr>
              <a:t> </a:t>
            </a:r>
            <a:r>
              <a:rPr lang="en-US" sz="2400" spc="-4" dirty="0">
                <a:latin typeface="Tahoma"/>
                <a:cs typeface="Tahoma"/>
              </a:rPr>
              <a:t>(Penn </a:t>
            </a:r>
            <a:r>
              <a:rPr lang="en-US" sz="2400" spc="-649" dirty="0">
                <a:latin typeface="Tahoma"/>
                <a:cs typeface="Tahoma"/>
              </a:rPr>
              <a:t> </a:t>
            </a:r>
            <a:r>
              <a:rPr lang="en-US" sz="2400" dirty="0" err="1">
                <a:latin typeface="Tahoma"/>
                <a:cs typeface="Tahoma"/>
              </a:rPr>
              <a:t>TreeBank</a:t>
            </a:r>
            <a:r>
              <a:rPr lang="en-US" sz="2400" spc="-9" dirty="0">
                <a:latin typeface="Tahoma"/>
                <a:cs typeface="Tahoma"/>
              </a:rPr>
              <a:t> )</a:t>
            </a:r>
            <a:r>
              <a:rPr lang="en-US" sz="2400" dirty="0"/>
              <a:t> </a:t>
            </a:r>
            <a:r>
              <a:rPr lang="en-US" sz="2400" dirty="0" err="1"/>
              <a:t>tagset</a:t>
            </a:r>
            <a:endParaRPr lang="en-US" sz="2400" spc="-4" dirty="0">
              <a:latin typeface="Tahoma"/>
              <a:cs typeface="Tahoma"/>
            </a:endParaRPr>
          </a:p>
          <a:p>
            <a:pPr marL="314902" marR="592823" indent="-304256">
              <a:lnSpc>
                <a:spcPct val="150000"/>
              </a:lnSpc>
              <a:spcBef>
                <a:spcPts val="596"/>
              </a:spcBef>
              <a:buFont typeface="Wingdings"/>
              <a:buChar char=""/>
              <a:tabLst>
                <a:tab pos="314902" algn="l"/>
                <a:tab pos="315462" algn="l"/>
              </a:tabLst>
            </a:pPr>
            <a:r>
              <a:rPr lang="en-US" sz="2400" spc="-4" dirty="0">
                <a:latin typeface="Tahoma"/>
                <a:cs typeface="Tahoma"/>
              </a:rPr>
              <a:t>Medium =87 (Brown) </a:t>
            </a:r>
            <a:r>
              <a:rPr lang="en-US" sz="2400" dirty="0" err="1"/>
              <a:t>tagset</a:t>
            </a:r>
            <a:endParaRPr lang="en-US" sz="2400" spc="-4" dirty="0">
              <a:latin typeface="Tahoma"/>
              <a:cs typeface="Tahoma"/>
            </a:endParaRPr>
          </a:p>
          <a:p>
            <a:pPr marL="314902" marR="592823" indent="-304256">
              <a:lnSpc>
                <a:spcPct val="150000"/>
              </a:lnSpc>
              <a:spcBef>
                <a:spcPts val="596"/>
              </a:spcBef>
              <a:buFont typeface="Wingdings"/>
              <a:buChar char=""/>
              <a:tabLst>
                <a:tab pos="314902" algn="l"/>
                <a:tab pos="315462" algn="l"/>
              </a:tabLst>
            </a:pPr>
            <a:r>
              <a:rPr lang="en-US" sz="2400" dirty="0">
                <a:latin typeface="Tahoma"/>
                <a:cs typeface="Tahoma"/>
              </a:rPr>
              <a:t>Large =</a:t>
            </a:r>
            <a:r>
              <a:rPr lang="en-US" sz="2800" dirty="0"/>
              <a:t>146 for (C7 ) </a:t>
            </a:r>
            <a:r>
              <a:rPr lang="en-US" sz="2800" dirty="0" err="1"/>
              <a:t>tagset</a:t>
            </a:r>
            <a:endParaRPr sz="2400" dirty="0">
              <a:latin typeface="Tahoma"/>
              <a:cs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ChangeArrowheads="1"/>
          </p:cNvSpPr>
          <p:nvPr/>
        </p:nvSpPr>
        <p:spPr bwMode="auto">
          <a:xfrm>
            <a:off x="406400" y="3632200"/>
            <a:ext cx="11277600" cy="3048000"/>
          </a:xfrm>
          <a:prstGeom prst="rect">
            <a:avLst/>
          </a:prstGeom>
          <a:solidFill>
            <a:srgbClr val="BDFFCF"/>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lstStyle/>
          <a:p>
            <a:endParaRPr lang="en-US" sz="2400"/>
          </a:p>
        </p:txBody>
      </p:sp>
      <p:sp>
        <p:nvSpPr>
          <p:cNvPr id="4" name="Rectangle 8"/>
          <p:cNvSpPr>
            <a:spLocks noChangeArrowheads="1"/>
          </p:cNvSpPr>
          <p:nvPr/>
        </p:nvSpPr>
        <p:spPr bwMode="auto">
          <a:xfrm>
            <a:off x="406400" y="381000"/>
            <a:ext cx="11277600" cy="3048000"/>
          </a:xfrm>
          <a:prstGeom prst="rect">
            <a:avLst/>
          </a:prstGeom>
          <a:solidFill>
            <a:srgbClr val="CADBFF"/>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lstStyle/>
          <a:p>
            <a:endParaRPr lang="en-US" sz="2400" dirty="0">
              <a:solidFill>
                <a:srgbClr val="FF0000"/>
              </a:solidFill>
            </a:endParaRPr>
          </a:p>
        </p:txBody>
      </p:sp>
      <p:sp>
        <p:nvSpPr>
          <p:cNvPr id="2" name="Text Box 5"/>
          <p:cNvSpPr txBox="1">
            <a:spLocks noChangeArrowheads="1"/>
          </p:cNvSpPr>
          <p:nvPr/>
        </p:nvSpPr>
        <p:spPr bwMode="auto">
          <a:xfrm>
            <a:off x="406400" y="381001"/>
            <a:ext cx="4368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a:t>Open class </a:t>
            </a:r>
            <a:r>
              <a:rPr lang="en-US" dirty="0"/>
              <a:t>("content") words</a:t>
            </a:r>
          </a:p>
        </p:txBody>
      </p:sp>
      <p:sp>
        <p:nvSpPr>
          <p:cNvPr id="3" name="Text Box 7"/>
          <p:cNvSpPr txBox="1">
            <a:spLocks noChangeArrowheads="1"/>
          </p:cNvSpPr>
          <p:nvPr/>
        </p:nvSpPr>
        <p:spPr bwMode="auto">
          <a:xfrm>
            <a:off x="406400" y="3632201"/>
            <a:ext cx="4876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a:t>Closed class </a:t>
            </a:r>
            <a:r>
              <a:rPr lang="en-US" dirty="0"/>
              <a:t>("function")</a:t>
            </a:r>
          </a:p>
        </p:txBody>
      </p:sp>
      <p:sp>
        <p:nvSpPr>
          <p:cNvPr id="6" name="Rectangle 10"/>
          <p:cNvSpPr>
            <a:spLocks noChangeArrowheads="1"/>
          </p:cNvSpPr>
          <p:nvPr/>
        </p:nvSpPr>
        <p:spPr bwMode="auto">
          <a:xfrm>
            <a:off x="508000" y="889000"/>
            <a:ext cx="3556000" cy="2438400"/>
          </a:xfrm>
          <a:prstGeom prst="rect">
            <a:avLst/>
          </a:prstGeom>
          <a:solidFill>
            <a:srgbClr val="ECF3FF"/>
          </a:solid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400"/>
          </a:p>
        </p:txBody>
      </p:sp>
      <p:sp>
        <p:nvSpPr>
          <p:cNvPr id="7" name="Text Box 11"/>
          <p:cNvSpPr txBox="1">
            <a:spLocks noChangeArrowheads="1"/>
          </p:cNvSpPr>
          <p:nvPr/>
        </p:nvSpPr>
        <p:spPr bwMode="auto">
          <a:xfrm>
            <a:off x="508000" y="908052"/>
            <a:ext cx="19304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Nouns</a:t>
            </a:r>
          </a:p>
        </p:txBody>
      </p:sp>
      <p:sp>
        <p:nvSpPr>
          <p:cNvPr id="8" name="Rectangle 12"/>
          <p:cNvSpPr>
            <a:spLocks noChangeArrowheads="1"/>
          </p:cNvSpPr>
          <p:nvPr/>
        </p:nvSpPr>
        <p:spPr bwMode="auto">
          <a:xfrm>
            <a:off x="4165600" y="889000"/>
            <a:ext cx="2133600" cy="4775200"/>
          </a:xfrm>
          <a:prstGeom prst="rect">
            <a:avLst/>
          </a:prstGeom>
          <a:solidFill>
            <a:srgbClr val="ECF3FF"/>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lstStyle/>
          <a:p>
            <a:endParaRPr lang="en-US" sz="2400"/>
          </a:p>
        </p:txBody>
      </p:sp>
      <p:sp>
        <p:nvSpPr>
          <p:cNvPr id="9" name="Text Box 13"/>
          <p:cNvSpPr txBox="1">
            <a:spLocks noChangeArrowheads="1"/>
          </p:cNvSpPr>
          <p:nvPr/>
        </p:nvSpPr>
        <p:spPr bwMode="auto">
          <a:xfrm>
            <a:off x="4165600" y="908052"/>
            <a:ext cx="2336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Verbs</a:t>
            </a:r>
          </a:p>
        </p:txBody>
      </p:sp>
      <p:sp>
        <p:nvSpPr>
          <p:cNvPr id="10" name="Rectangle 14"/>
          <p:cNvSpPr>
            <a:spLocks noChangeArrowheads="1"/>
          </p:cNvSpPr>
          <p:nvPr/>
        </p:nvSpPr>
        <p:spPr bwMode="auto">
          <a:xfrm>
            <a:off x="609600" y="1498600"/>
            <a:ext cx="1625600" cy="1625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400"/>
          </a:p>
        </p:txBody>
      </p:sp>
      <p:sp>
        <p:nvSpPr>
          <p:cNvPr id="11" name="Text Box 15"/>
          <p:cNvSpPr txBox="1">
            <a:spLocks noChangeArrowheads="1"/>
          </p:cNvSpPr>
          <p:nvPr/>
        </p:nvSpPr>
        <p:spPr bwMode="auto">
          <a:xfrm>
            <a:off x="609600" y="1517651"/>
            <a:ext cx="14224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Proper</a:t>
            </a:r>
          </a:p>
        </p:txBody>
      </p:sp>
      <p:sp>
        <p:nvSpPr>
          <p:cNvPr id="12" name="Rectangle 16"/>
          <p:cNvSpPr>
            <a:spLocks noChangeArrowheads="1"/>
          </p:cNvSpPr>
          <p:nvPr/>
        </p:nvSpPr>
        <p:spPr bwMode="auto">
          <a:xfrm>
            <a:off x="2336800" y="1498600"/>
            <a:ext cx="1625600" cy="1625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400"/>
          </a:p>
        </p:txBody>
      </p:sp>
      <p:sp>
        <p:nvSpPr>
          <p:cNvPr id="13" name="Text Box 17"/>
          <p:cNvSpPr txBox="1">
            <a:spLocks noChangeArrowheads="1"/>
          </p:cNvSpPr>
          <p:nvPr/>
        </p:nvSpPr>
        <p:spPr bwMode="auto">
          <a:xfrm>
            <a:off x="2336800" y="1517651"/>
            <a:ext cx="1828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Common</a:t>
            </a:r>
          </a:p>
        </p:txBody>
      </p:sp>
      <p:sp>
        <p:nvSpPr>
          <p:cNvPr id="14" name="Rectangle 18"/>
          <p:cNvSpPr>
            <a:spLocks noChangeArrowheads="1"/>
          </p:cNvSpPr>
          <p:nvPr/>
        </p:nvSpPr>
        <p:spPr bwMode="auto">
          <a:xfrm>
            <a:off x="4368800" y="3835400"/>
            <a:ext cx="1625600" cy="1625600"/>
          </a:xfrm>
          <a:prstGeom prst="rect">
            <a:avLst/>
          </a:prstGeom>
          <a:solidFill>
            <a:srgbClr val="E3FFE7"/>
          </a:solid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400"/>
          </a:p>
        </p:txBody>
      </p:sp>
      <p:sp>
        <p:nvSpPr>
          <p:cNvPr id="15" name="Text Box 19"/>
          <p:cNvSpPr txBox="1">
            <a:spLocks noChangeArrowheads="1"/>
          </p:cNvSpPr>
          <p:nvPr/>
        </p:nvSpPr>
        <p:spPr bwMode="auto">
          <a:xfrm>
            <a:off x="4368800" y="3854451"/>
            <a:ext cx="14224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Auxiliary</a:t>
            </a:r>
          </a:p>
        </p:txBody>
      </p:sp>
      <p:sp>
        <p:nvSpPr>
          <p:cNvPr id="16" name="Rectangle 20"/>
          <p:cNvSpPr>
            <a:spLocks noChangeArrowheads="1"/>
          </p:cNvSpPr>
          <p:nvPr/>
        </p:nvSpPr>
        <p:spPr bwMode="auto">
          <a:xfrm>
            <a:off x="4368800" y="1498600"/>
            <a:ext cx="1625600" cy="1625600"/>
          </a:xfrm>
          <a:prstGeom prst="rect">
            <a:avLst/>
          </a:prstGeom>
          <a:solidFill>
            <a:srgbClr val="EAFFF5"/>
          </a:solid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400"/>
          </a:p>
        </p:txBody>
      </p:sp>
      <p:sp>
        <p:nvSpPr>
          <p:cNvPr id="17" name="Text Box 21"/>
          <p:cNvSpPr txBox="1">
            <a:spLocks noChangeArrowheads="1"/>
          </p:cNvSpPr>
          <p:nvPr/>
        </p:nvSpPr>
        <p:spPr bwMode="auto">
          <a:xfrm>
            <a:off x="4368800" y="1517652"/>
            <a:ext cx="14224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Main</a:t>
            </a:r>
          </a:p>
        </p:txBody>
      </p:sp>
      <p:sp>
        <p:nvSpPr>
          <p:cNvPr id="18" name="Rectangle 22"/>
          <p:cNvSpPr>
            <a:spLocks noChangeArrowheads="1"/>
          </p:cNvSpPr>
          <p:nvPr/>
        </p:nvSpPr>
        <p:spPr bwMode="auto">
          <a:xfrm>
            <a:off x="6502400" y="889000"/>
            <a:ext cx="4165600" cy="609600"/>
          </a:xfrm>
          <a:prstGeom prst="rect">
            <a:avLst/>
          </a:prstGeom>
          <a:solidFill>
            <a:srgbClr val="ECF3FF"/>
          </a:solidFill>
          <a:ln w="9525">
            <a:solidFill>
              <a:schemeClr val="tx1"/>
            </a:solidFill>
            <a:miter lim="800000"/>
            <a:headEnd/>
            <a:tailEnd/>
          </a:ln>
        </p:spPr>
        <p:txBody>
          <a:bodyPr wrap="none" anchor="ctr"/>
          <a:lstStyle/>
          <a:p>
            <a:endParaRPr lang="en-US" sz="2400"/>
          </a:p>
        </p:txBody>
      </p:sp>
      <p:sp>
        <p:nvSpPr>
          <p:cNvPr id="19" name="Text Box 23"/>
          <p:cNvSpPr txBox="1">
            <a:spLocks noChangeArrowheads="1"/>
          </p:cNvSpPr>
          <p:nvPr/>
        </p:nvSpPr>
        <p:spPr bwMode="auto">
          <a:xfrm>
            <a:off x="6502400" y="908052"/>
            <a:ext cx="2336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Adjectives</a:t>
            </a:r>
          </a:p>
        </p:txBody>
      </p:sp>
      <p:sp>
        <p:nvSpPr>
          <p:cNvPr id="20" name="Rectangle 24"/>
          <p:cNvSpPr>
            <a:spLocks noChangeArrowheads="1"/>
          </p:cNvSpPr>
          <p:nvPr/>
        </p:nvSpPr>
        <p:spPr bwMode="auto">
          <a:xfrm>
            <a:off x="6502400" y="1600200"/>
            <a:ext cx="4165600" cy="609600"/>
          </a:xfrm>
          <a:prstGeom prst="rect">
            <a:avLst/>
          </a:prstGeom>
          <a:solidFill>
            <a:srgbClr val="ECF3FF"/>
          </a:solidFill>
          <a:ln w="9525">
            <a:solidFill>
              <a:schemeClr val="tx1"/>
            </a:solidFill>
            <a:miter lim="800000"/>
            <a:headEnd/>
            <a:tailEnd/>
          </a:ln>
        </p:spPr>
        <p:txBody>
          <a:bodyPr wrap="none" anchor="ctr"/>
          <a:lstStyle/>
          <a:p>
            <a:endParaRPr lang="en-US" sz="2400"/>
          </a:p>
        </p:txBody>
      </p:sp>
      <p:sp>
        <p:nvSpPr>
          <p:cNvPr id="21" name="Text Box 25"/>
          <p:cNvSpPr txBox="1">
            <a:spLocks noChangeArrowheads="1"/>
          </p:cNvSpPr>
          <p:nvPr/>
        </p:nvSpPr>
        <p:spPr bwMode="auto">
          <a:xfrm>
            <a:off x="6502400" y="1619252"/>
            <a:ext cx="2336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Adverbs</a:t>
            </a:r>
          </a:p>
        </p:txBody>
      </p:sp>
      <p:sp>
        <p:nvSpPr>
          <p:cNvPr id="22" name="Rectangle 26"/>
          <p:cNvSpPr>
            <a:spLocks noChangeArrowheads="1"/>
          </p:cNvSpPr>
          <p:nvPr/>
        </p:nvSpPr>
        <p:spPr bwMode="auto">
          <a:xfrm>
            <a:off x="6502400" y="4343400"/>
            <a:ext cx="3149600" cy="609600"/>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23" name="Text Box 27"/>
          <p:cNvSpPr txBox="1">
            <a:spLocks noChangeArrowheads="1"/>
          </p:cNvSpPr>
          <p:nvPr/>
        </p:nvSpPr>
        <p:spPr bwMode="auto">
          <a:xfrm>
            <a:off x="6502400" y="4362451"/>
            <a:ext cx="2336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Prepositions</a:t>
            </a:r>
          </a:p>
        </p:txBody>
      </p:sp>
      <p:sp>
        <p:nvSpPr>
          <p:cNvPr id="24" name="Rectangle 28"/>
          <p:cNvSpPr>
            <a:spLocks noChangeArrowheads="1"/>
          </p:cNvSpPr>
          <p:nvPr/>
        </p:nvSpPr>
        <p:spPr bwMode="auto">
          <a:xfrm>
            <a:off x="6502400" y="5054600"/>
            <a:ext cx="3149600" cy="609600"/>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25" name="Text Box 29"/>
          <p:cNvSpPr txBox="1">
            <a:spLocks noChangeArrowheads="1"/>
          </p:cNvSpPr>
          <p:nvPr/>
        </p:nvSpPr>
        <p:spPr bwMode="auto">
          <a:xfrm>
            <a:off x="6502400" y="5073652"/>
            <a:ext cx="2336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Particles</a:t>
            </a:r>
          </a:p>
        </p:txBody>
      </p:sp>
      <p:sp>
        <p:nvSpPr>
          <p:cNvPr id="26" name="Rectangle 30"/>
          <p:cNvSpPr>
            <a:spLocks noChangeArrowheads="1"/>
          </p:cNvSpPr>
          <p:nvPr/>
        </p:nvSpPr>
        <p:spPr bwMode="auto">
          <a:xfrm>
            <a:off x="609600" y="4343400"/>
            <a:ext cx="3149600" cy="609600"/>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27" name="Text Box 31"/>
          <p:cNvSpPr txBox="1">
            <a:spLocks noChangeArrowheads="1"/>
          </p:cNvSpPr>
          <p:nvPr/>
        </p:nvSpPr>
        <p:spPr bwMode="auto">
          <a:xfrm>
            <a:off x="609600" y="4362451"/>
            <a:ext cx="2336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Determiners</a:t>
            </a:r>
          </a:p>
        </p:txBody>
      </p:sp>
      <p:sp>
        <p:nvSpPr>
          <p:cNvPr id="28" name="Rectangle 32"/>
          <p:cNvSpPr>
            <a:spLocks noChangeArrowheads="1"/>
          </p:cNvSpPr>
          <p:nvPr/>
        </p:nvSpPr>
        <p:spPr bwMode="auto">
          <a:xfrm>
            <a:off x="609600" y="5054600"/>
            <a:ext cx="3149600" cy="609600"/>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29" name="Text Box 33"/>
          <p:cNvSpPr txBox="1">
            <a:spLocks noChangeArrowheads="1"/>
          </p:cNvSpPr>
          <p:nvPr/>
        </p:nvSpPr>
        <p:spPr bwMode="auto">
          <a:xfrm>
            <a:off x="609600" y="5073651"/>
            <a:ext cx="2336800" cy="461665"/>
          </a:xfrm>
          <a:prstGeom prst="rect">
            <a:avLst/>
          </a:prstGeom>
          <a:solidFill>
            <a:srgbClr val="EAFFF5"/>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Conjunctions</a:t>
            </a:r>
          </a:p>
        </p:txBody>
      </p:sp>
      <p:sp>
        <p:nvSpPr>
          <p:cNvPr id="30" name="Rectangle 34"/>
          <p:cNvSpPr>
            <a:spLocks noChangeArrowheads="1"/>
          </p:cNvSpPr>
          <p:nvPr/>
        </p:nvSpPr>
        <p:spPr bwMode="auto">
          <a:xfrm>
            <a:off x="609600" y="5765800"/>
            <a:ext cx="3149600" cy="609600"/>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31" name="Text Box 35"/>
          <p:cNvSpPr txBox="1">
            <a:spLocks noChangeArrowheads="1"/>
          </p:cNvSpPr>
          <p:nvPr/>
        </p:nvSpPr>
        <p:spPr bwMode="auto">
          <a:xfrm>
            <a:off x="609600" y="5784852"/>
            <a:ext cx="2336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Pronouns</a:t>
            </a:r>
          </a:p>
        </p:txBody>
      </p:sp>
      <p:sp>
        <p:nvSpPr>
          <p:cNvPr id="32" name="Text Box 36"/>
          <p:cNvSpPr txBox="1">
            <a:spLocks noChangeArrowheads="1"/>
          </p:cNvSpPr>
          <p:nvPr/>
        </p:nvSpPr>
        <p:spPr bwMode="auto">
          <a:xfrm>
            <a:off x="9448800" y="2921000"/>
            <a:ext cx="19304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i="1" dirty="0">
                <a:solidFill>
                  <a:srgbClr val="FF3300"/>
                </a:solidFill>
              </a:rPr>
              <a:t>… more</a:t>
            </a:r>
          </a:p>
        </p:txBody>
      </p:sp>
      <p:sp>
        <p:nvSpPr>
          <p:cNvPr id="33" name="Text Box 37"/>
          <p:cNvSpPr txBox="1">
            <a:spLocks noChangeArrowheads="1"/>
          </p:cNvSpPr>
          <p:nvPr/>
        </p:nvSpPr>
        <p:spPr bwMode="auto">
          <a:xfrm>
            <a:off x="9956800" y="5054601"/>
            <a:ext cx="1524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i="1" dirty="0">
                <a:solidFill>
                  <a:srgbClr val="FF3300"/>
                </a:solidFill>
              </a:rPr>
              <a:t>… more</a:t>
            </a:r>
          </a:p>
        </p:txBody>
      </p:sp>
      <p:sp>
        <p:nvSpPr>
          <p:cNvPr id="34" name="Text Box 38"/>
          <p:cNvSpPr txBox="1">
            <a:spLocks noChangeArrowheads="1"/>
          </p:cNvSpPr>
          <p:nvPr/>
        </p:nvSpPr>
        <p:spPr bwMode="auto">
          <a:xfrm>
            <a:off x="711200" y="2080684"/>
            <a:ext cx="1422400" cy="814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Janet</a:t>
            </a:r>
          </a:p>
          <a:p>
            <a:pPr eaLnBrk="1" hangingPunct="1">
              <a:spcBef>
                <a:spcPct val="20000"/>
              </a:spcBef>
            </a:pPr>
            <a:r>
              <a:rPr lang="en-US" sz="2133" i="1" dirty="0">
                <a:solidFill>
                  <a:schemeClr val="accent2"/>
                </a:solidFill>
              </a:rPr>
              <a:t>Italy</a:t>
            </a:r>
          </a:p>
        </p:txBody>
      </p:sp>
      <p:sp>
        <p:nvSpPr>
          <p:cNvPr id="35" name="Text Box 39"/>
          <p:cNvSpPr txBox="1">
            <a:spLocks noChangeArrowheads="1"/>
          </p:cNvSpPr>
          <p:nvPr/>
        </p:nvSpPr>
        <p:spPr bwMode="auto">
          <a:xfrm>
            <a:off x="2438400" y="2080685"/>
            <a:ext cx="1422400" cy="814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cat,  cats</a:t>
            </a:r>
          </a:p>
          <a:p>
            <a:pPr eaLnBrk="1" hangingPunct="1">
              <a:spcBef>
                <a:spcPct val="20000"/>
              </a:spcBef>
            </a:pPr>
            <a:r>
              <a:rPr lang="en-US" sz="2133" i="1" dirty="0">
                <a:solidFill>
                  <a:schemeClr val="accent2"/>
                </a:solidFill>
              </a:rPr>
              <a:t>mango</a:t>
            </a:r>
          </a:p>
        </p:txBody>
      </p:sp>
      <p:sp>
        <p:nvSpPr>
          <p:cNvPr id="36" name="Text Box 40"/>
          <p:cNvSpPr txBox="1">
            <a:spLocks noChangeArrowheads="1"/>
          </p:cNvSpPr>
          <p:nvPr/>
        </p:nvSpPr>
        <p:spPr bwMode="auto">
          <a:xfrm>
            <a:off x="4470400" y="2108201"/>
            <a:ext cx="1524000" cy="814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eat</a:t>
            </a:r>
          </a:p>
          <a:p>
            <a:pPr eaLnBrk="1" hangingPunct="1">
              <a:spcBef>
                <a:spcPct val="20000"/>
              </a:spcBef>
            </a:pPr>
            <a:r>
              <a:rPr lang="en-US" sz="2133" i="1" dirty="0">
                <a:solidFill>
                  <a:schemeClr val="accent2"/>
                </a:solidFill>
              </a:rPr>
              <a:t>went</a:t>
            </a:r>
          </a:p>
        </p:txBody>
      </p:sp>
      <p:sp>
        <p:nvSpPr>
          <p:cNvPr id="37" name="Text Box 41"/>
          <p:cNvSpPr txBox="1">
            <a:spLocks noChangeArrowheads="1"/>
          </p:cNvSpPr>
          <p:nvPr/>
        </p:nvSpPr>
        <p:spPr bwMode="auto">
          <a:xfrm>
            <a:off x="4470400" y="4417484"/>
            <a:ext cx="1524000" cy="814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a:solidFill>
                  <a:schemeClr val="accent2"/>
                </a:solidFill>
              </a:rPr>
              <a:t>can</a:t>
            </a:r>
          </a:p>
          <a:p>
            <a:pPr eaLnBrk="1" hangingPunct="1">
              <a:spcBef>
                <a:spcPct val="20000"/>
              </a:spcBef>
            </a:pPr>
            <a:r>
              <a:rPr lang="en-US" sz="2133" i="1">
                <a:solidFill>
                  <a:schemeClr val="accent2"/>
                </a:solidFill>
              </a:rPr>
              <a:t>had</a:t>
            </a:r>
          </a:p>
        </p:txBody>
      </p:sp>
      <p:sp>
        <p:nvSpPr>
          <p:cNvPr id="38" name="Text Box 42"/>
          <p:cNvSpPr txBox="1">
            <a:spLocks noChangeArrowheads="1"/>
          </p:cNvSpPr>
          <p:nvPr/>
        </p:nvSpPr>
        <p:spPr bwMode="auto">
          <a:xfrm>
            <a:off x="8229600" y="948268"/>
            <a:ext cx="2641600"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old   green   tasty</a:t>
            </a:r>
          </a:p>
        </p:txBody>
      </p:sp>
      <p:sp>
        <p:nvSpPr>
          <p:cNvPr id="39" name="Text Box 43"/>
          <p:cNvSpPr txBox="1">
            <a:spLocks noChangeArrowheads="1"/>
          </p:cNvSpPr>
          <p:nvPr/>
        </p:nvSpPr>
        <p:spPr bwMode="auto">
          <a:xfrm>
            <a:off x="8229600" y="1659467"/>
            <a:ext cx="2438400"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slowly yesterday</a:t>
            </a:r>
          </a:p>
        </p:txBody>
      </p:sp>
      <p:sp>
        <p:nvSpPr>
          <p:cNvPr id="40" name="Text Box 44"/>
          <p:cNvSpPr txBox="1">
            <a:spLocks noChangeArrowheads="1"/>
          </p:cNvSpPr>
          <p:nvPr/>
        </p:nvSpPr>
        <p:spPr bwMode="auto">
          <a:xfrm>
            <a:off x="8432800" y="4402667"/>
            <a:ext cx="1524000"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a:solidFill>
                  <a:schemeClr val="accent2"/>
                </a:solidFill>
              </a:rPr>
              <a:t>to with</a:t>
            </a:r>
          </a:p>
        </p:txBody>
      </p:sp>
      <p:sp>
        <p:nvSpPr>
          <p:cNvPr id="41" name="Text Box 45"/>
          <p:cNvSpPr txBox="1">
            <a:spLocks noChangeArrowheads="1"/>
          </p:cNvSpPr>
          <p:nvPr/>
        </p:nvSpPr>
        <p:spPr bwMode="auto">
          <a:xfrm>
            <a:off x="8432800" y="5113867"/>
            <a:ext cx="1524000"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off   up</a:t>
            </a:r>
          </a:p>
        </p:txBody>
      </p:sp>
      <p:sp>
        <p:nvSpPr>
          <p:cNvPr id="42" name="Text Box 46"/>
          <p:cNvSpPr txBox="1">
            <a:spLocks noChangeArrowheads="1"/>
          </p:cNvSpPr>
          <p:nvPr/>
        </p:nvSpPr>
        <p:spPr bwMode="auto">
          <a:xfrm>
            <a:off x="2336800" y="4402668"/>
            <a:ext cx="1524000"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the some</a:t>
            </a:r>
          </a:p>
        </p:txBody>
      </p:sp>
      <p:sp>
        <p:nvSpPr>
          <p:cNvPr id="43" name="Text Box 47"/>
          <p:cNvSpPr txBox="1">
            <a:spLocks noChangeArrowheads="1"/>
          </p:cNvSpPr>
          <p:nvPr/>
        </p:nvSpPr>
        <p:spPr bwMode="auto">
          <a:xfrm>
            <a:off x="2540000" y="5113867"/>
            <a:ext cx="1524000"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a:solidFill>
                  <a:schemeClr val="accent2"/>
                </a:solidFill>
              </a:rPr>
              <a:t>and or</a:t>
            </a:r>
          </a:p>
        </p:txBody>
      </p:sp>
      <p:sp>
        <p:nvSpPr>
          <p:cNvPr id="44" name="Text Box 48"/>
          <p:cNvSpPr txBox="1">
            <a:spLocks noChangeArrowheads="1"/>
          </p:cNvSpPr>
          <p:nvPr/>
        </p:nvSpPr>
        <p:spPr bwMode="auto">
          <a:xfrm>
            <a:off x="2540000" y="5825067"/>
            <a:ext cx="1524000"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they its</a:t>
            </a:r>
          </a:p>
        </p:txBody>
      </p:sp>
      <p:sp>
        <p:nvSpPr>
          <p:cNvPr id="45" name="Rectangle 49"/>
          <p:cNvSpPr>
            <a:spLocks noChangeArrowheads="1"/>
          </p:cNvSpPr>
          <p:nvPr/>
        </p:nvSpPr>
        <p:spPr bwMode="auto">
          <a:xfrm>
            <a:off x="6502400" y="2514600"/>
            <a:ext cx="1625600" cy="1625600"/>
          </a:xfrm>
          <a:prstGeom prst="rect">
            <a:avLst/>
          </a:prstGeom>
          <a:solidFill>
            <a:srgbClr val="EAFFF5"/>
          </a:solidFill>
          <a:ln w="9525">
            <a:solidFill>
              <a:schemeClr val="tx1"/>
            </a:solidFill>
            <a:miter lim="800000"/>
            <a:headEnd/>
            <a:tailEnd/>
          </a:ln>
        </p:spPr>
        <p:txBody>
          <a:bodyPr wrap="none" anchor="ctr"/>
          <a:lstStyle/>
          <a:p>
            <a:endParaRPr lang="en-US" sz="2400"/>
          </a:p>
        </p:txBody>
      </p:sp>
      <p:sp>
        <p:nvSpPr>
          <p:cNvPr id="46" name="Text Box 50"/>
          <p:cNvSpPr txBox="1">
            <a:spLocks noChangeArrowheads="1"/>
          </p:cNvSpPr>
          <p:nvPr/>
        </p:nvSpPr>
        <p:spPr bwMode="auto">
          <a:xfrm>
            <a:off x="6502400" y="2533651"/>
            <a:ext cx="1524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Numbers</a:t>
            </a:r>
          </a:p>
        </p:txBody>
      </p:sp>
      <p:sp>
        <p:nvSpPr>
          <p:cNvPr id="47" name="Text Box 51"/>
          <p:cNvSpPr txBox="1">
            <a:spLocks noChangeArrowheads="1"/>
          </p:cNvSpPr>
          <p:nvPr/>
        </p:nvSpPr>
        <p:spPr bwMode="auto">
          <a:xfrm>
            <a:off x="6604000" y="3096685"/>
            <a:ext cx="1524000" cy="814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a:solidFill>
                  <a:schemeClr val="accent2"/>
                </a:solidFill>
              </a:rPr>
              <a:t>122,312</a:t>
            </a:r>
          </a:p>
          <a:p>
            <a:pPr eaLnBrk="1" hangingPunct="1">
              <a:spcBef>
                <a:spcPct val="20000"/>
              </a:spcBef>
            </a:pPr>
            <a:r>
              <a:rPr lang="en-US" sz="2133" i="1">
                <a:solidFill>
                  <a:schemeClr val="accent2"/>
                </a:solidFill>
              </a:rPr>
              <a:t>one</a:t>
            </a:r>
          </a:p>
        </p:txBody>
      </p:sp>
      <p:sp>
        <p:nvSpPr>
          <p:cNvPr id="48" name="Rectangle 28"/>
          <p:cNvSpPr>
            <a:spLocks noChangeArrowheads="1"/>
          </p:cNvSpPr>
          <p:nvPr/>
        </p:nvSpPr>
        <p:spPr bwMode="auto">
          <a:xfrm>
            <a:off x="8295861" y="2286000"/>
            <a:ext cx="3149600" cy="609600"/>
          </a:xfrm>
          <a:prstGeom prst="rect">
            <a:avLst/>
          </a:prstGeom>
          <a:solidFill>
            <a:srgbClr val="DDF0FF"/>
          </a:solidFill>
          <a:ln w="9525">
            <a:solidFill>
              <a:schemeClr val="tx1"/>
            </a:solidFill>
            <a:miter lim="800000"/>
            <a:headEnd/>
            <a:tailEnd/>
          </a:ln>
        </p:spPr>
        <p:txBody>
          <a:bodyPr wrap="none" anchor="ctr"/>
          <a:lstStyle/>
          <a:p>
            <a:r>
              <a:rPr lang="en-US" sz="2400" dirty="0">
                <a:latin typeface="Arial"/>
                <a:cs typeface="Arial"/>
              </a:rPr>
              <a:t>Interjections</a:t>
            </a:r>
          </a:p>
        </p:txBody>
      </p:sp>
      <p:sp>
        <p:nvSpPr>
          <p:cNvPr id="49" name="Text Box 45"/>
          <p:cNvSpPr txBox="1">
            <a:spLocks noChangeArrowheads="1"/>
          </p:cNvSpPr>
          <p:nvPr/>
        </p:nvSpPr>
        <p:spPr bwMode="auto">
          <a:xfrm>
            <a:off x="10058400" y="2387600"/>
            <a:ext cx="1524000"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Ow  hello</a:t>
            </a:r>
          </a:p>
        </p:txBody>
      </p:sp>
    </p:spTree>
    <p:extLst>
      <p:ext uri="{BB962C8B-B14F-4D97-AF65-F5344CB8AC3E}">
        <p14:creationId xmlns:p14="http://schemas.microsoft.com/office/powerpoint/2010/main" val="375089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F9690-2E88-450A-A18B-149D75F776BE}"/>
              </a:ext>
            </a:extLst>
          </p:cNvPr>
          <p:cNvSpPr>
            <a:spLocks noGrp="1"/>
          </p:cNvSpPr>
          <p:nvPr>
            <p:ph type="title"/>
          </p:nvPr>
        </p:nvSpPr>
        <p:spPr>
          <a:xfrm>
            <a:off x="838200" y="365125"/>
            <a:ext cx="10515600" cy="549275"/>
          </a:xfrm>
        </p:spPr>
        <p:txBody>
          <a:bodyPr>
            <a:normAutofit fontScale="90000"/>
          </a:bodyPr>
          <a:lstStyle/>
          <a:p>
            <a:r>
              <a:rPr lang="en-US" sz="4400" dirty="0"/>
              <a:t>POS tagging is one disambiguation </a:t>
            </a:r>
            <a:endParaRPr lang="en-US" dirty="0"/>
          </a:p>
        </p:txBody>
      </p:sp>
      <p:sp>
        <p:nvSpPr>
          <p:cNvPr id="3" name="Content Placeholder 2">
            <a:extLst>
              <a:ext uri="{FF2B5EF4-FFF2-40B4-BE49-F238E27FC236}">
                <a16:creationId xmlns:a16="http://schemas.microsoft.com/office/drawing/2014/main" id="{A682DCB3-8F92-425E-89FD-ABDD2D9BDCC7}"/>
              </a:ext>
            </a:extLst>
          </p:cNvPr>
          <p:cNvSpPr>
            <a:spLocks noGrp="1"/>
          </p:cNvSpPr>
          <p:nvPr>
            <p:ph idx="1"/>
          </p:nvPr>
        </p:nvSpPr>
        <p:spPr>
          <a:xfrm>
            <a:off x="653143" y="1253331"/>
            <a:ext cx="10515600" cy="5239544"/>
          </a:xfrm>
        </p:spPr>
        <p:txBody>
          <a:bodyPr>
            <a:normAutofit/>
          </a:bodyPr>
          <a:lstStyle/>
          <a:p>
            <a:pPr>
              <a:lnSpc>
                <a:spcPct val="110000"/>
              </a:lnSpc>
            </a:pPr>
            <a:r>
              <a:rPr lang="en-US" b="1" dirty="0"/>
              <a:t>Ambiguous</a:t>
            </a:r>
            <a:r>
              <a:rPr lang="en-US" dirty="0"/>
              <a:t> </a:t>
            </a:r>
            <a:r>
              <a:rPr lang="en-US" sz="2400" dirty="0"/>
              <a:t>When there is more than one possible usage and part-of-speech.</a:t>
            </a:r>
          </a:p>
          <a:p>
            <a:pPr>
              <a:lnSpc>
                <a:spcPct val="110000"/>
              </a:lnSpc>
            </a:pPr>
            <a:r>
              <a:rPr lang="en-US" sz="2400" dirty="0"/>
              <a:t>It turns out that </a:t>
            </a:r>
            <a:r>
              <a:rPr lang="en-US" sz="2400" u="sng" dirty="0"/>
              <a:t>most words in English are unambiguous</a:t>
            </a:r>
            <a:r>
              <a:rPr lang="en-US" sz="2400" dirty="0"/>
              <a:t>; i.e., they have only a single tag. But many of the </a:t>
            </a:r>
            <a:r>
              <a:rPr lang="en-US" sz="2400" u="sng" dirty="0"/>
              <a:t>most common words in English are ambiguous</a:t>
            </a:r>
          </a:p>
          <a:p>
            <a:pPr marL="0" indent="0">
              <a:lnSpc>
                <a:spcPct val="110000"/>
              </a:lnSpc>
              <a:buNone/>
            </a:pPr>
            <a:endParaRPr lang="en-US" sz="2400" dirty="0"/>
          </a:p>
          <a:p>
            <a:pPr>
              <a:lnSpc>
                <a:spcPct val="110000"/>
              </a:lnSpc>
            </a:pPr>
            <a:r>
              <a:rPr lang="en-US" sz="2400" dirty="0"/>
              <a:t>How to choose the proper tag for the context????</a:t>
            </a:r>
          </a:p>
          <a:p>
            <a:pPr>
              <a:lnSpc>
                <a:spcPct val="110000"/>
              </a:lnSpc>
            </a:pPr>
            <a:r>
              <a:rPr lang="en-US" sz="2400" dirty="0"/>
              <a:t>Use one method :</a:t>
            </a:r>
          </a:p>
          <a:p>
            <a:pPr>
              <a:lnSpc>
                <a:spcPct val="110000"/>
              </a:lnSpc>
            </a:pPr>
            <a:r>
              <a:rPr lang="en-US" sz="2400" spc="-4" dirty="0">
                <a:latin typeface="Tahoma"/>
                <a:cs typeface="Tahoma"/>
              </a:rPr>
              <a:t>Rule-based</a:t>
            </a:r>
            <a:r>
              <a:rPr lang="en-US" sz="2400" spc="-35" dirty="0">
                <a:latin typeface="Tahoma"/>
                <a:cs typeface="Tahoma"/>
              </a:rPr>
              <a:t> </a:t>
            </a:r>
            <a:r>
              <a:rPr lang="en-US" sz="2400" spc="-4" dirty="0">
                <a:latin typeface="Tahoma"/>
                <a:cs typeface="Tahoma"/>
              </a:rPr>
              <a:t>tagging</a:t>
            </a:r>
          </a:p>
          <a:p>
            <a:pPr>
              <a:lnSpc>
                <a:spcPct val="110000"/>
              </a:lnSpc>
            </a:pPr>
            <a:r>
              <a:rPr lang="en-US" sz="2400" spc="-4" dirty="0">
                <a:latin typeface="Tahoma"/>
                <a:cs typeface="Tahoma"/>
              </a:rPr>
              <a:t>Stochastic-based tagging</a:t>
            </a:r>
          </a:p>
          <a:p>
            <a:pPr>
              <a:lnSpc>
                <a:spcPct val="110000"/>
              </a:lnSpc>
            </a:pPr>
            <a:r>
              <a:rPr lang="en-US" sz="2400" dirty="0"/>
              <a:t>Transformation-based tagging</a:t>
            </a:r>
            <a:endParaRPr lang="en-US" sz="2400" spc="-4" dirty="0">
              <a:latin typeface="Tahoma"/>
              <a:cs typeface="Tahoma"/>
            </a:endParaRPr>
          </a:p>
          <a:p>
            <a:pPr>
              <a:lnSpc>
                <a:spcPct val="110000"/>
              </a:lnSpc>
            </a:pPr>
            <a:endParaRPr lang="en-US" sz="2400" dirty="0">
              <a:latin typeface="Tahoma"/>
              <a:cs typeface="Tahoma"/>
            </a:endParaRPr>
          </a:p>
          <a:p>
            <a:pPr>
              <a:lnSpc>
                <a:spcPct val="110000"/>
              </a:lnSpc>
            </a:pPr>
            <a:endParaRPr lang="en-US" sz="2400" dirty="0"/>
          </a:p>
        </p:txBody>
      </p:sp>
    </p:spTree>
    <p:extLst>
      <p:ext uri="{BB962C8B-B14F-4D97-AF65-F5344CB8AC3E}">
        <p14:creationId xmlns:p14="http://schemas.microsoft.com/office/powerpoint/2010/main" val="1597075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2528" y="251532"/>
            <a:ext cx="7586943" cy="565879"/>
          </a:xfrm>
          <a:prstGeom prst="rect">
            <a:avLst/>
          </a:prstGeom>
        </p:spPr>
        <p:txBody>
          <a:bodyPr vert="horz" wrap="square" lIns="0" tIns="11766" rIns="0" bIns="0" rtlCol="0" anchor="ctr">
            <a:spAutoFit/>
          </a:bodyPr>
          <a:lstStyle/>
          <a:p>
            <a:pPr marL="11206">
              <a:lnSpc>
                <a:spcPct val="100000"/>
              </a:lnSpc>
              <a:spcBef>
                <a:spcPts val="93"/>
              </a:spcBef>
            </a:pPr>
            <a:r>
              <a:rPr sz="3600" spc="-4" dirty="0"/>
              <a:t>Methods</a:t>
            </a:r>
            <a:r>
              <a:rPr sz="3600" spc="-9" dirty="0"/>
              <a:t> </a:t>
            </a:r>
            <a:r>
              <a:rPr sz="3600" spc="-4" dirty="0"/>
              <a:t>for</a:t>
            </a:r>
            <a:r>
              <a:rPr sz="3600" spc="-9" dirty="0"/>
              <a:t> </a:t>
            </a:r>
            <a:r>
              <a:rPr sz="3600" spc="-4" dirty="0"/>
              <a:t>POS</a:t>
            </a:r>
            <a:r>
              <a:rPr sz="3600" spc="-18" dirty="0"/>
              <a:t> </a:t>
            </a:r>
            <a:r>
              <a:rPr sz="3600" spc="-4" dirty="0"/>
              <a:t>Tagging</a:t>
            </a:r>
          </a:p>
        </p:txBody>
      </p:sp>
      <p:sp>
        <p:nvSpPr>
          <p:cNvPr id="4" name="object 4"/>
          <p:cNvSpPr txBox="1">
            <a:spLocks noGrp="1"/>
          </p:cNvSpPr>
          <p:nvPr>
            <p:ph type="ftr" sz="quarter" idx="5"/>
          </p:nvPr>
        </p:nvSpPr>
        <p:spPr>
          <a:xfrm>
            <a:off x="535177" y="7051021"/>
            <a:ext cx="618490" cy="22352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rgbClr val="6D1210"/>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06">
              <a:lnSpc>
                <a:spcPts val="1446"/>
              </a:lnSpc>
            </a:pPr>
            <a:r>
              <a:rPr lang="en-US" spc="-5"/>
              <a:t>8/12/08</a:t>
            </a:r>
            <a:endParaRPr spc="-4" dirty="0"/>
          </a:p>
        </p:txBody>
      </p:sp>
      <p:sp>
        <p:nvSpPr>
          <p:cNvPr id="5" name="object 5"/>
          <p:cNvSpPr txBox="1">
            <a:spLocks noGrp="1"/>
          </p:cNvSpPr>
          <p:nvPr>
            <p:ph type="dt" sz="half" idx="6"/>
          </p:nvPr>
        </p:nvSpPr>
        <p:spPr>
          <a:xfrm>
            <a:off x="3202177" y="7046401"/>
            <a:ext cx="3194050" cy="168909"/>
          </a:xfrm>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201F18"/>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06">
              <a:spcBef>
                <a:spcPts val="9"/>
              </a:spcBef>
            </a:pPr>
            <a:r>
              <a:rPr lang="en-US"/>
              <a:t>Speech</a:t>
            </a:r>
            <a:r>
              <a:rPr lang="en-US" spc="-5"/>
              <a:t> </a:t>
            </a:r>
            <a:r>
              <a:rPr lang="en-US"/>
              <a:t>and</a:t>
            </a:r>
            <a:r>
              <a:rPr lang="en-US" spc="-5"/>
              <a:t> </a:t>
            </a:r>
            <a:r>
              <a:rPr lang="en-US"/>
              <a:t>Language</a:t>
            </a:r>
            <a:r>
              <a:rPr lang="en-US" spc="-5"/>
              <a:t> Processing </a:t>
            </a:r>
            <a:r>
              <a:rPr lang="en-US"/>
              <a:t>- Jurafsky</a:t>
            </a:r>
            <a:r>
              <a:rPr lang="en-US" spc="-15"/>
              <a:t> </a:t>
            </a:r>
            <a:r>
              <a:rPr lang="en-US"/>
              <a:t>and</a:t>
            </a:r>
            <a:r>
              <a:rPr lang="en-US" spc="-5"/>
              <a:t> Martin</a:t>
            </a:r>
            <a:endParaRPr spc="-4" dirty="0"/>
          </a:p>
        </p:txBody>
      </p:sp>
      <p:sp>
        <p:nvSpPr>
          <p:cNvPr id="6" name="object 6"/>
          <p:cNvSpPr txBox="1">
            <a:spLocks noGrp="1"/>
          </p:cNvSpPr>
          <p:nvPr>
            <p:ph type="sldNum" sz="quarter" idx="7"/>
          </p:nvPr>
        </p:nvSpPr>
        <p:spPr>
          <a:xfrm>
            <a:off x="9272778" y="7051021"/>
            <a:ext cx="273684" cy="22352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rgbClr val="6D1210"/>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39"/>
              </a:lnSpc>
            </a:pPr>
            <a:fld id="{81D60167-4931-47E6-BA6A-407CBD079E47}" type="slidenum">
              <a:rPr lang="en-US" spc="-5" smtClean="0"/>
              <a:pPr marL="38100">
                <a:lnSpc>
                  <a:spcPts val="1639"/>
                </a:lnSpc>
              </a:pPr>
              <a:t>27</a:t>
            </a:fld>
            <a:endParaRPr spc="-4" dirty="0"/>
          </a:p>
        </p:txBody>
      </p:sp>
      <p:sp>
        <p:nvSpPr>
          <p:cNvPr id="3" name="object 3"/>
          <p:cNvSpPr txBox="1"/>
          <p:nvPr/>
        </p:nvSpPr>
        <p:spPr>
          <a:xfrm>
            <a:off x="436316" y="891378"/>
            <a:ext cx="11319366" cy="5612208"/>
          </a:xfrm>
          <a:prstGeom prst="rect">
            <a:avLst/>
          </a:prstGeom>
        </p:spPr>
        <p:txBody>
          <a:bodyPr vert="horz" wrap="square" lIns="0" tIns="96931" rIns="0" bIns="0" rtlCol="0">
            <a:spAutoFit/>
          </a:bodyPr>
          <a:lstStyle/>
          <a:p>
            <a:pPr marL="481879" indent="-470672">
              <a:spcBef>
                <a:spcPts val="763"/>
              </a:spcBef>
              <a:buClr>
                <a:srgbClr val="000000"/>
              </a:buClr>
              <a:buAutoNum type="arabicPeriod"/>
              <a:tabLst>
                <a:tab pos="481879" algn="l"/>
              </a:tabLst>
            </a:pPr>
            <a:r>
              <a:rPr sz="2000" spc="-4" dirty="0">
                <a:latin typeface="Tahoma"/>
                <a:cs typeface="Tahoma"/>
              </a:rPr>
              <a:t>Rule-based</a:t>
            </a:r>
            <a:r>
              <a:rPr sz="2000" spc="-35" dirty="0">
                <a:latin typeface="Tahoma"/>
                <a:cs typeface="Tahoma"/>
              </a:rPr>
              <a:t> </a:t>
            </a:r>
            <a:r>
              <a:rPr sz="2000" spc="-4" dirty="0">
                <a:latin typeface="Tahoma"/>
                <a:cs typeface="Tahoma"/>
              </a:rPr>
              <a:t>tagging</a:t>
            </a:r>
            <a:endParaRPr sz="2000" dirty="0">
              <a:latin typeface="Tahoma"/>
              <a:cs typeface="Tahoma"/>
            </a:endParaRPr>
          </a:p>
          <a:p>
            <a:pPr marL="818073" lvl="1" indent="-403433">
              <a:spcBef>
                <a:spcPts val="609"/>
              </a:spcBef>
              <a:buClr>
                <a:srgbClr val="515152"/>
              </a:buClr>
              <a:buFont typeface="Wingdings"/>
              <a:buChar char=""/>
              <a:tabLst>
                <a:tab pos="817513" algn="l"/>
                <a:tab pos="818073" algn="l"/>
              </a:tabLst>
            </a:pPr>
            <a:r>
              <a:rPr sz="2000" spc="-4" dirty="0">
                <a:latin typeface="Tahoma"/>
                <a:cs typeface="Tahoma"/>
              </a:rPr>
              <a:t>(ENGTWOL)</a:t>
            </a:r>
            <a:endParaRPr lang="en-US" sz="2000" spc="-4" dirty="0">
              <a:latin typeface="Tahoma"/>
              <a:cs typeface="Tahoma"/>
            </a:endParaRPr>
          </a:p>
          <a:p>
            <a:pPr marL="818073" lvl="1" indent="-403433">
              <a:spcBef>
                <a:spcPts val="609"/>
              </a:spcBef>
              <a:buClr>
                <a:srgbClr val="515152"/>
              </a:buClr>
              <a:buFont typeface="Wingdings"/>
              <a:buChar char=""/>
              <a:tabLst>
                <a:tab pos="817513" algn="l"/>
                <a:tab pos="818073" algn="l"/>
              </a:tabLst>
            </a:pPr>
            <a:r>
              <a:rPr lang="en-US" sz="2000" dirty="0"/>
              <a:t>large database of handwritten disambiguation rules (if-then-else)</a:t>
            </a:r>
          </a:p>
          <a:p>
            <a:pPr marL="818073" lvl="1" indent="-403433">
              <a:spcBef>
                <a:spcPts val="609"/>
              </a:spcBef>
              <a:buClr>
                <a:srgbClr val="515152"/>
              </a:buClr>
              <a:buFont typeface="Wingdings"/>
              <a:buChar char=""/>
              <a:tabLst>
                <a:tab pos="817513" algn="l"/>
                <a:tab pos="818073" algn="l"/>
              </a:tabLst>
            </a:pPr>
            <a:r>
              <a:rPr lang="en-US" sz="2000" dirty="0"/>
              <a:t>Start With a Dictionary</a:t>
            </a:r>
          </a:p>
          <a:p>
            <a:pPr marL="818073" lvl="1" indent="-403433">
              <a:spcBef>
                <a:spcPts val="609"/>
              </a:spcBef>
              <a:buClr>
                <a:srgbClr val="515152"/>
              </a:buClr>
              <a:buFont typeface="Wingdings"/>
              <a:buChar char=""/>
              <a:tabLst>
                <a:tab pos="817513" algn="l"/>
                <a:tab pos="818073" algn="l"/>
              </a:tabLst>
            </a:pPr>
            <a:r>
              <a:rPr lang="en-US" sz="2000" dirty="0"/>
              <a:t>Assign Every Possible Tag</a:t>
            </a:r>
          </a:p>
          <a:p>
            <a:pPr marL="818073" lvl="1" indent="-403433">
              <a:spcBef>
                <a:spcPts val="609"/>
              </a:spcBef>
              <a:buClr>
                <a:srgbClr val="515152"/>
              </a:buClr>
              <a:buFont typeface="Wingdings"/>
              <a:buChar char=""/>
              <a:tabLst>
                <a:tab pos="817513" algn="l"/>
                <a:tab pos="818073" algn="l"/>
              </a:tabLst>
            </a:pPr>
            <a:r>
              <a:rPr lang="en-US" sz="2000" dirty="0"/>
              <a:t>Write Rules to Eliminate Tags</a:t>
            </a:r>
          </a:p>
          <a:p>
            <a:pPr marL="471790" indent="-514350">
              <a:spcBef>
                <a:spcPts val="609"/>
              </a:spcBef>
              <a:buClr>
                <a:srgbClr val="515152"/>
              </a:buClr>
              <a:buFont typeface="+mj-lt"/>
              <a:buAutoNum type="arabicPeriod"/>
              <a:tabLst>
                <a:tab pos="817513" algn="l"/>
                <a:tab pos="818073" algn="l"/>
              </a:tabLst>
            </a:pPr>
            <a:r>
              <a:rPr sz="2000" spc="-4" dirty="0">
                <a:latin typeface="Tahoma"/>
                <a:cs typeface="Tahoma"/>
              </a:rPr>
              <a:t>Stochastic</a:t>
            </a:r>
            <a:endParaRPr lang="en-US" sz="2000" spc="-4" dirty="0">
              <a:latin typeface="Tahoma"/>
              <a:cs typeface="Tahoma"/>
            </a:endParaRPr>
          </a:p>
          <a:p>
            <a:pPr marL="818073" indent="-403433">
              <a:spcBef>
                <a:spcPts val="609"/>
              </a:spcBef>
              <a:buFont typeface="Arial" panose="020B0604020202020204" pitchFamily="34" charset="0"/>
              <a:buChar char="•"/>
              <a:tabLst>
                <a:tab pos="818073" algn="l"/>
              </a:tabLst>
            </a:pPr>
            <a:r>
              <a:rPr lang="en-US" sz="2000" spc="-4" dirty="0">
                <a:latin typeface="Tahoma"/>
                <a:cs typeface="Tahoma"/>
              </a:rPr>
              <a:t>Probabilistic sequence</a:t>
            </a:r>
            <a:r>
              <a:rPr lang="en-US" sz="2000" dirty="0">
                <a:latin typeface="Tahoma"/>
                <a:cs typeface="Tahoma"/>
              </a:rPr>
              <a:t> </a:t>
            </a:r>
            <a:r>
              <a:rPr lang="en-US" sz="2000" spc="-4" dirty="0">
                <a:latin typeface="Tahoma"/>
                <a:cs typeface="Tahoma"/>
              </a:rPr>
              <a:t>models</a:t>
            </a:r>
            <a:endParaRPr lang="en-US" sz="2000" dirty="0">
              <a:latin typeface="Tahoma"/>
              <a:cs typeface="Tahoma"/>
            </a:endParaRPr>
          </a:p>
          <a:p>
            <a:pPr marL="1154267" lvl="1" indent="-336194">
              <a:spcBef>
                <a:spcPts val="499"/>
              </a:spcBef>
              <a:buFont typeface="Wingdings"/>
              <a:buChar char=""/>
              <a:tabLst>
                <a:tab pos="1153707" algn="l"/>
                <a:tab pos="1154267" algn="l"/>
              </a:tabLst>
            </a:pPr>
            <a:r>
              <a:rPr lang="en-US" sz="2000" spc="-4" dirty="0">
                <a:latin typeface="Tahoma"/>
                <a:cs typeface="Tahoma"/>
              </a:rPr>
              <a:t>HMM</a:t>
            </a:r>
            <a:r>
              <a:rPr lang="en-US" sz="2000" spc="-18" dirty="0">
                <a:latin typeface="Tahoma"/>
                <a:cs typeface="Tahoma"/>
              </a:rPr>
              <a:t> </a:t>
            </a:r>
            <a:r>
              <a:rPr lang="en-US" sz="2000" dirty="0">
                <a:latin typeface="Tahoma"/>
                <a:cs typeface="Tahoma"/>
              </a:rPr>
              <a:t>(Hidden</a:t>
            </a:r>
            <a:r>
              <a:rPr lang="en-US" sz="2000" spc="-26" dirty="0">
                <a:latin typeface="Tahoma"/>
                <a:cs typeface="Tahoma"/>
              </a:rPr>
              <a:t> </a:t>
            </a:r>
            <a:r>
              <a:rPr lang="en-US" sz="2000" dirty="0">
                <a:latin typeface="Tahoma"/>
                <a:cs typeface="Tahoma"/>
              </a:rPr>
              <a:t>Markov</a:t>
            </a:r>
            <a:r>
              <a:rPr lang="en-US" sz="2000" spc="-31" dirty="0">
                <a:latin typeface="Tahoma"/>
                <a:cs typeface="Tahoma"/>
              </a:rPr>
              <a:t> </a:t>
            </a:r>
            <a:r>
              <a:rPr lang="en-US" sz="2000" dirty="0">
                <a:latin typeface="Tahoma"/>
                <a:cs typeface="Tahoma"/>
              </a:rPr>
              <a:t>Model)</a:t>
            </a:r>
            <a:r>
              <a:rPr lang="en-US" sz="2000" spc="-18" dirty="0">
                <a:latin typeface="Tahoma"/>
                <a:cs typeface="Tahoma"/>
              </a:rPr>
              <a:t> </a:t>
            </a:r>
            <a:r>
              <a:rPr lang="en-US" sz="2000" spc="-4" dirty="0">
                <a:latin typeface="Tahoma"/>
                <a:cs typeface="Tahoma"/>
              </a:rPr>
              <a:t>tagging</a:t>
            </a:r>
          </a:p>
          <a:p>
            <a:pPr marL="1154267" lvl="1" indent="-336194">
              <a:spcBef>
                <a:spcPts val="499"/>
              </a:spcBef>
              <a:buFont typeface="Wingdings"/>
              <a:buChar char=""/>
              <a:tabLst>
                <a:tab pos="1153707" algn="l"/>
                <a:tab pos="1154267" algn="l"/>
              </a:tabLst>
            </a:pPr>
            <a:r>
              <a:rPr lang="en-US" sz="2000" dirty="0"/>
              <a:t>using a training corpus to compute the probability of a given word having a given tag in a given contex</a:t>
            </a:r>
            <a:r>
              <a:rPr lang="en-US" sz="2000" spc="-4" dirty="0">
                <a:latin typeface="Tahoma"/>
                <a:cs typeface="Tahoma"/>
              </a:rPr>
              <a:t>t</a:t>
            </a:r>
          </a:p>
          <a:p>
            <a:pPr>
              <a:spcBef>
                <a:spcPts val="609"/>
              </a:spcBef>
              <a:buClr>
                <a:srgbClr val="515152"/>
              </a:buClr>
              <a:tabLst>
                <a:tab pos="817513" algn="l"/>
                <a:tab pos="818073" algn="l"/>
              </a:tabLst>
            </a:pPr>
            <a:r>
              <a:rPr lang="en-US" sz="2000" dirty="0"/>
              <a:t>3. </a:t>
            </a:r>
            <a:r>
              <a:rPr lang="en-US" sz="2000" spc="-4" dirty="0">
                <a:latin typeface="Tahoma"/>
                <a:cs typeface="Tahoma"/>
              </a:rPr>
              <a:t>Transformation-based tagger or the Brill tagger</a:t>
            </a:r>
          </a:p>
          <a:p>
            <a:pPr marL="300340" indent="-342900">
              <a:spcBef>
                <a:spcPts val="609"/>
              </a:spcBef>
              <a:buClr>
                <a:srgbClr val="515152"/>
              </a:buClr>
              <a:buFont typeface="Arial" panose="020B0604020202020204" pitchFamily="34" charset="0"/>
              <a:buChar char="•"/>
              <a:tabLst>
                <a:tab pos="817513" algn="l"/>
                <a:tab pos="818073" algn="l"/>
              </a:tabLst>
            </a:pPr>
            <a:r>
              <a:rPr lang="en-US" sz="2000" dirty="0"/>
              <a:t>shares features of both tagging architectures</a:t>
            </a:r>
          </a:p>
          <a:p>
            <a:pPr marL="300340" indent="-342900">
              <a:spcBef>
                <a:spcPts val="609"/>
              </a:spcBef>
              <a:buClr>
                <a:srgbClr val="515152"/>
              </a:buClr>
              <a:buFont typeface="Arial" panose="020B0604020202020204" pitchFamily="34" charset="0"/>
              <a:buChar char="•"/>
              <a:tabLst>
                <a:tab pos="817513" algn="l"/>
                <a:tab pos="818073" algn="l"/>
              </a:tabLst>
            </a:pPr>
            <a:r>
              <a:rPr lang="en-US" sz="2000" dirty="0"/>
              <a:t>allows having linguistic knowledge in a readable form, </a:t>
            </a:r>
            <a:r>
              <a:rPr lang="en-US" sz="2000" u="sng" dirty="0"/>
              <a:t>transforms one state to another state </a:t>
            </a:r>
            <a:r>
              <a:rPr lang="en-US" sz="2000" dirty="0"/>
              <a:t>by using </a:t>
            </a:r>
            <a:r>
              <a:rPr lang="en-US" sz="2000" b="1" dirty="0"/>
              <a:t>transformation rules</a:t>
            </a:r>
            <a:r>
              <a:rPr lang="en-US" sz="2000" dirty="0"/>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44880" y="99969"/>
            <a:ext cx="7831662" cy="688989"/>
          </a:xfrm>
          <a:prstGeom prst="rect">
            <a:avLst/>
          </a:prstGeom>
        </p:spPr>
        <p:txBody>
          <a:bodyPr vert="horz" wrap="square" lIns="0" tIns="11766" rIns="0" bIns="0" rtlCol="0" anchor="ctr">
            <a:spAutoFit/>
          </a:bodyPr>
          <a:lstStyle/>
          <a:p>
            <a:pPr marL="11206">
              <a:lnSpc>
                <a:spcPct val="100000"/>
              </a:lnSpc>
              <a:spcBef>
                <a:spcPts val="93"/>
              </a:spcBef>
            </a:pPr>
            <a:r>
              <a:rPr lang="en-US" spc="-4" dirty="0"/>
              <a:t>Disambiguating</a:t>
            </a:r>
            <a:r>
              <a:rPr lang="en-US" spc="-49" dirty="0"/>
              <a:t> </a:t>
            </a:r>
            <a:r>
              <a:rPr lang="en-US" dirty="0"/>
              <a:t>“race” Example</a:t>
            </a:r>
            <a:endParaRPr spc="-4" dirty="0"/>
          </a:p>
        </p:txBody>
      </p:sp>
      <p:sp>
        <p:nvSpPr>
          <p:cNvPr id="4" name="object 4"/>
          <p:cNvSpPr txBox="1">
            <a:spLocks noGrp="1"/>
          </p:cNvSpPr>
          <p:nvPr>
            <p:ph type="ftr" sz="quarter" idx="5"/>
          </p:nvPr>
        </p:nvSpPr>
        <p:spPr>
          <a:xfrm>
            <a:off x="535177" y="7051021"/>
            <a:ext cx="618490" cy="22352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rgbClr val="6D1210"/>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06">
              <a:lnSpc>
                <a:spcPts val="1446"/>
              </a:lnSpc>
            </a:pPr>
            <a:r>
              <a:rPr lang="en-US" spc="-5"/>
              <a:t>8/12/08</a:t>
            </a:r>
            <a:endParaRPr spc="-4" dirty="0"/>
          </a:p>
        </p:txBody>
      </p:sp>
      <p:sp>
        <p:nvSpPr>
          <p:cNvPr id="5" name="object 5"/>
          <p:cNvSpPr txBox="1">
            <a:spLocks noGrp="1"/>
          </p:cNvSpPr>
          <p:nvPr>
            <p:ph type="dt" sz="half" idx="6"/>
          </p:nvPr>
        </p:nvSpPr>
        <p:spPr>
          <a:xfrm>
            <a:off x="3202177" y="7046401"/>
            <a:ext cx="3194050" cy="168909"/>
          </a:xfrm>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201F18"/>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06">
              <a:spcBef>
                <a:spcPts val="9"/>
              </a:spcBef>
            </a:pPr>
            <a:r>
              <a:rPr lang="en-US"/>
              <a:t>Speech</a:t>
            </a:r>
            <a:r>
              <a:rPr lang="en-US" spc="-5"/>
              <a:t> </a:t>
            </a:r>
            <a:r>
              <a:rPr lang="en-US"/>
              <a:t>and</a:t>
            </a:r>
            <a:r>
              <a:rPr lang="en-US" spc="-5"/>
              <a:t> </a:t>
            </a:r>
            <a:r>
              <a:rPr lang="en-US"/>
              <a:t>Language</a:t>
            </a:r>
            <a:r>
              <a:rPr lang="en-US" spc="-5"/>
              <a:t> Processing </a:t>
            </a:r>
            <a:r>
              <a:rPr lang="en-US"/>
              <a:t>- Jurafsky</a:t>
            </a:r>
            <a:r>
              <a:rPr lang="en-US" spc="-15"/>
              <a:t> </a:t>
            </a:r>
            <a:r>
              <a:rPr lang="en-US"/>
              <a:t>and</a:t>
            </a:r>
            <a:r>
              <a:rPr lang="en-US" spc="-5"/>
              <a:t> Martin</a:t>
            </a:r>
            <a:endParaRPr spc="-4" dirty="0"/>
          </a:p>
        </p:txBody>
      </p:sp>
      <p:sp>
        <p:nvSpPr>
          <p:cNvPr id="6" name="object 6"/>
          <p:cNvSpPr txBox="1">
            <a:spLocks noGrp="1"/>
          </p:cNvSpPr>
          <p:nvPr>
            <p:ph type="sldNum" sz="quarter" idx="7"/>
          </p:nvPr>
        </p:nvSpPr>
        <p:spPr>
          <a:xfrm>
            <a:off x="9272778" y="7051021"/>
            <a:ext cx="273684" cy="22352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rgbClr val="6D1210"/>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39"/>
              </a:lnSpc>
            </a:pPr>
            <a:fld id="{81D60167-4931-47E6-BA6A-407CBD079E47}" type="slidenum">
              <a:rPr lang="en-US" spc="-5" smtClean="0"/>
              <a:pPr marL="38100">
                <a:lnSpc>
                  <a:spcPts val="1639"/>
                </a:lnSpc>
              </a:pPr>
              <a:t>28</a:t>
            </a:fld>
            <a:endParaRPr spc="-4" dirty="0"/>
          </a:p>
        </p:txBody>
      </p:sp>
      <p:sp>
        <p:nvSpPr>
          <p:cNvPr id="3" name="object 3"/>
          <p:cNvSpPr txBox="1"/>
          <p:nvPr/>
        </p:nvSpPr>
        <p:spPr>
          <a:xfrm>
            <a:off x="1035920" y="1207531"/>
            <a:ext cx="10524709" cy="1324389"/>
          </a:xfrm>
          <a:prstGeom prst="rect">
            <a:avLst/>
          </a:prstGeom>
        </p:spPr>
        <p:txBody>
          <a:bodyPr vert="horz" wrap="square" lIns="0" tIns="10085" rIns="0" bIns="0" rtlCol="0">
            <a:spAutoFit/>
          </a:bodyPr>
          <a:lstStyle/>
          <a:p>
            <a:pPr marL="524996" indent="-514350" algn="just">
              <a:lnSpc>
                <a:spcPts val="3221"/>
              </a:lnSpc>
              <a:spcBef>
                <a:spcPts val="79"/>
              </a:spcBef>
              <a:buFont typeface="+mj-lt"/>
              <a:buAutoNum type="arabicPeriod"/>
              <a:tabLst>
                <a:tab pos="315462" algn="l"/>
              </a:tabLst>
            </a:pPr>
            <a:r>
              <a:rPr spc="-4" dirty="0">
                <a:latin typeface="Tahoma"/>
                <a:cs typeface="Tahoma"/>
              </a:rPr>
              <a:t>Secretariat/NNP</a:t>
            </a:r>
            <a:r>
              <a:rPr spc="-9" dirty="0">
                <a:latin typeface="Tahoma"/>
                <a:cs typeface="Tahoma"/>
              </a:rPr>
              <a:t> </a:t>
            </a:r>
            <a:r>
              <a:rPr dirty="0">
                <a:latin typeface="Tahoma"/>
                <a:cs typeface="Tahoma"/>
              </a:rPr>
              <a:t>is/VBZ</a:t>
            </a:r>
            <a:r>
              <a:rPr spc="13" dirty="0">
                <a:latin typeface="Tahoma"/>
                <a:cs typeface="Tahoma"/>
              </a:rPr>
              <a:t> </a:t>
            </a:r>
            <a:r>
              <a:rPr spc="-4" dirty="0">
                <a:latin typeface="Tahoma"/>
                <a:cs typeface="Tahoma"/>
              </a:rPr>
              <a:t>expected/VBN</a:t>
            </a:r>
            <a:r>
              <a:rPr lang="en-US" spc="13" dirty="0">
                <a:latin typeface="Tahoma"/>
                <a:cs typeface="Tahoma"/>
              </a:rPr>
              <a:t> </a:t>
            </a:r>
            <a:r>
              <a:rPr spc="-4" dirty="0">
                <a:latin typeface="Tahoma"/>
                <a:cs typeface="Tahoma"/>
              </a:rPr>
              <a:t>to/TO</a:t>
            </a:r>
            <a:r>
              <a:rPr lang="en-US" spc="-4" dirty="0">
                <a:latin typeface="Tahoma"/>
                <a:cs typeface="Tahoma"/>
              </a:rPr>
              <a:t> </a:t>
            </a:r>
            <a:r>
              <a:rPr b="1" spc="-4" dirty="0">
                <a:latin typeface="Tahoma"/>
                <a:cs typeface="Tahoma"/>
              </a:rPr>
              <a:t>race</a:t>
            </a:r>
            <a:r>
              <a:rPr spc="-4" dirty="0">
                <a:latin typeface="Tahoma"/>
                <a:cs typeface="Tahoma"/>
              </a:rPr>
              <a:t>/VB</a:t>
            </a:r>
            <a:r>
              <a:rPr spc="-22" dirty="0">
                <a:latin typeface="Tahoma"/>
                <a:cs typeface="Tahoma"/>
              </a:rPr>
              <a:t> </a:t>
            </a:r>
            <a:r>
              <a:rPr spc="-4" dirty="0">
                <a:latin typeface="Tahoma"/>
                <a:cs typeface="Tahoma"/>
              </a:rPr>
              <a:t>tomorrow/NR</a:t>
            </a:r>
            <a:endParaRPr dirty="0">
              <a:latin typeface="Tahoma"/>
              <a:cs typeface="Tahoma"/>
            </a:endParaRPr>
          </a:p>
          <a:p>
            <a:pPr marL="524996" marR="328350" indent="-514350" algn="just">
              <a:lnSpc>
                <a:spcPct val="89700"/>
              </a:lnSpc>
              <a:spcBef>
                <a:spcPts val="688"/>
              </a:spcBef>
              <a:buFont typeface="+mj-lt"/>
              <a:buAutoNum type="arabicPeriod"/>
              <a:tabLst>
                <a:tab pos="315462" algn="l"/>
              </a:tabLst>
            </a:pPr>
            <a:r>
              <a:rPr spc="-4" dirty="0">
                <a:latin typeface="Tahoma"/>
                <a:cs typeface="Tahoma"/>
              </a:rPr>
              <a:t>People/NNS continue/VB to/TO inquire/VB </a:t>
            </a:r>
            <a:r>
              <a:rPr spc="-869" dirty="0">
                <a:latin typeface="Tahoma"/>
                <a:cs typeface="Tahoma"/>
              </a:rPr>
              <a:t> </a:t>
            </a:r>
            <a:r>
              <a:rPr spc="-4" dirty="0">
                <a:latin typeface="Tahoma"/>
                <a:cs typeface="Tahoma"/>
              </a:rPr>
              <a:t>the/DT reason/NN for/IN </a:t>
            </a:r>
            <a:r>
              <a:rPr dirty="0">
                <a:latin typeface="Tahoma"/>
                <a:cs typeface="Tahoma"/>
              </a:rPr>
              <a:t>the/DT </a:t>
            </a:r>
            <a:r>
              <a:rPr b="1" dirty="0">
                <a:latin typeface="Tahoma"/>
                <a:cs typeface="Tahoma"/>
              </a:rPr>
              <a:t>race</a:t>
            </a:r>
            <a:r>
              <a:rPr dirty="0">
                <a:latin typeface="Tahoma"/>
                <a:cs typeface="Tahoma"/>
              </a:rPr>
              <a:t>/NN </a:t>
            </a:r>
            <a:r>
              <a:rPr spc="-869" dirty="0">
                <a:latin typeface="Tahoma"/>
                <a:cs typeface="Tahoma"/>
              </a:rPr>
              <a:t> </a:t>
            </a:r>
            <a:r>
              <a:rPr dirty="0">
                <a:latin typeface="Tahoma"/>
                <a:cs typeface="Tahoma"/>
              </a:rPr>
              <a:t>for/IN</a:t>
            </a:r>
            <a:r>
              <a:rPr spc="18" dirty="0">
                <a:latin typeface="Tahoma"/>
                <a:cs typeface="Tahoma"/>
              </a:rPr>
              <a:t> </a:t>
            </a:r>
            <a:r>
              <a:rPr spc="-4" dirty="0">
                <a:latin typeface="Tahoma"/>
                <a:cs typeface="Tahoma"/>
              </a:rPr>
              <a:t>outer/JJ</a:t>
            </a:r>
            <a:r>
              <a:rPr spc="22" dirty="0">
                <a:latin typeface="Tahoma"/>
                <a:cs typeface="Tahoma"/>
              </a:rPr>
              <a:t> </a:t>
            </a:r>
            <a:r>
              <a:rPr spc="-4" dirty="0">
                <a:latin typeface="Tahoma"/>
                <a:cs typeface="Tahoma"/>
              </a:rPr>
              <a:t>space/NN</a:t>
            </a:r>
            <a:endParaRPr dirty="0">
              <a:latin typeface="Tahoma"/>
              <a:cs typeface="Tahoma"/>
            </a:endParaRPr>
          </a:p>
          <a:p>
            <a:pPr marL="314902" indent="-304256" algn="just">
              <a:spcBef>
                <a:spcPts val="340"/>
              </a:spcBef>
              <a:buFont typeface="Wingdings"/>
              <a:buChar char=""/>
              <a:tabLst>
                <a:tab pos="315462" algn="l"/>
              </a:tabLst>
            </a:pPr>
            <a:r>
              <a:rPr b="1" spc="-4" dirty="0">
                <a:latin typeface="Tahoma"/>
                <a:cs typeface="Tahoma"/>
              </a:rPr>
              <a:t>How do we</a:t>
            </a:r>
            <a:r>
              <a:rPr b="1" spc="-9" dirty="0">
                <a:latin typeface="Tahoma"/>
                <a:cs typeface="Tahoma"/>
              </a:rPr>
              <a:t> </a:t>
            </a:r>
            <a:r>
              <a:rPr b="1" spc="-4" dirty="0">
                <a:latin typeface="Tahoma"/>
                <a:cs typeface="Tahoma"/>
              </a:rPr>
              <a:t>pick the</a:t>
            </a:r>
            <a:r>
              <a:rPr b="1" spc="9" dirty="0">
                <a:latin typeface="Tahoma"/>
                <a:cs typeface="Tahoma"/>
              </a:rPr>
              <a:t> </a:t>
            </a:r>
            <a:r>
              <a:rPr b="1" spc="-4" dirty="0">
                <a:latin typeface="Tahoma"/>
                <a:cs typeface="Tahoma"/>
              </a:rPr>
              <a:t>right tag?</a:t>
            </a:r>
            <a:endParaRPr b="1" dirty="0">
              <a:latin typeface="Tahoma"/>
              <a:cs typeface="Tahoma"/>
            </a:endParaRPr>
          </a:p>
        </p:txBody>
      </p:sp>
      <p:pic>
        <p:nvPicPr>
          <p:cNvPr id="8" name="object 3">
            <a:extLst>
              <a:ext uri="{FF2B5EF4-FFF2-40B4-BE49-F238E27FC236}">
                <a16:creationId xmlns:a16="http://schemas.microsoft.com/office/drawing/2014/main" id="{41E4008F-54C7-4742-BC77-0AB7545E008C}"/>
              </a:ext>
            </a:extLst>
          </p:cNvPr>
          <p:cNvPicPr/>
          <p:nvPr/>
        </p:nvPicPr>
        <p:blipFill>
          <a:blip r:embed="rId2" cstate="print"/>
          <a:stretch>
            <a:fillRect/>
          </a:stretch>
        </p:blipFill>
        <p:spPr>
          <a:xfrm>
            <a:off x="1498600" y="2819720"/>
            <a:ext cx="8068235" cy="1680882"/>
          </a:xfrm>
          <a:prstGeom prst="rect">
            <a:avLst/>
          </a:prstGeom>
        </p:spPr>
      </p:pic>
      <p:pic>
        <p:nvPicPr>
          <p:cNvPr id="9" name="object 4">
            <a:extLst>
              <a:ext uri="{FF2B5EF4-FFF2-40B4-BE49-F238E27FC236}">
                <a16:creationId xmlns:a16="http://schemas.microsoft.com/office/drawing/2014/main" id="{7D51E29B-73F7-417C-8B8D-1429C799FD99}"/>
              </a:ext>
            </a:extLst>
          </p:cNvPr>
          <p:cNvPicPr/>
          <p:nvPr/>
        </p:nvPicPr>
        <p:blipFill>
          <a:blip r:embed="rId3" cstate="print"/>
          <a:stretch>
            <a:fillRect/>
          </a:stretch>
        </p:blipFill>
        <p:spPr>
          <a:xfrm>
            <a:off x="1498600" y="4783782"/>
            <a:ext cx="8068235" cy="169163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69CD-2CBE-4520-88B0-36029631E658}"/>
              </a:ext>
            </a:extLst>
          </p:cNvPr>
          <p:cNvSpPr>
            <a:spLocks noGrp="1"/>
          </p:cNvSpPr>
          <p:nvPr>
            <p:ph type="title"/>
          </p:nvPr>
        </p:nvSpPr>
        <p:spPr/>
        <p:txBody>
          <a:bodyPr/>
          <a:lstStyle/>
          <a:p>
            <a:r>
              <a:rPr lang="en-US" dirty="0" err="1"/>
              <a:t>TransformationBased</a:t>
            </a:r>
            <a:r>
              <a:rPr lang="en-US" dirty="0"/>
              <a:t> Brill</a:t>
            </a:r>
          </a:p>
        </p:txBody>
      </p:sp>
      <p:pic>
        <p:nvPicPr>
          <p:cNvPr id="5" name="Content Placeholder 4">
            <a:extLst>
              <a:ext uri="{FF2B5EF4-FFF2-40B4-BE49-F238E27FC236}">
                <a16:creationId xmlns:a16="http://schemas.microsoft.com/office/drawing/2014/main" id="{27D0D889-808B-4DA5-BC47-D0EA09AF2F8D}"/>
              </a:ext>
            </a:extLst>
          </p:cNvPr>
          <p:cNvPicPr>
            <a:picLocks noGrp="1" noChangeAspect="1"/>
          </p:cNvPicPr>
          <p:nvPr>
            <p:ph idx="1"/>
          </p:nvPr>
        </p:nvPicPr>
        <p:blipFill rotWithShape="1">
          <a:blip r:embed="rId2"/>
          <a:srcRect l="14820" t="34096" r="21715" b="34539"/>
          <a:stretch/>
        </p:blipFill>
        <p:spPr>
          <a:xfrm>
            <a:off x="740229" y="2034897"/>
            <a:ext cx="8265023" cy="2297618"/>
          </a:xfrm>
        </p:spPr>
      </p:pic>
    </p:spTree>
    <p:extLst>
      <p:ext uri="{BB962C8B-B14F-4D97-AF65-F5344CB8AC3E}">
        <p14:creationId xmlns:p14="http://schemas.microsoft.com/office/powerpoint/2010/main" val="1663003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E087-A5E7-4964-8219-6ECE13C09459}"/>
              </a:ext>
            </a:extLst>
          </p:cNvPr>
          <p:cNvSpPr>
            <a:spLocks noGrp="1"/>
          </p:cNvSpPr>
          <p:nvPr>
            <p:ph type="title"/>
          </p:nvPr>
        </p:nvSpPr>
        <p:spPr/>
        <p:txBody>
          <a:bodyPr/>
          <a:lstStyle/>
          <a:p>
            <a:r>
              <a:rPr lang="en-US" dirty="0"/>
              <a:t>Complex Example </a:t>
            </a:r>
          </a:p>
        </p:txBody>
      </p:sp>
      <p:sp>
        <p:nvSpPr>
          <p:cNvPr id="3" name="Content Placeholder 2">
            <a:extLst>
              <a:ext uri="{FF2B5EF4-FFF2-40B4-BE49-F238E27FC236}">
                <a16:creationId xmlns:a16="http://schemas.microsoft.com/office/drawing/2014/main" id="{EABC821A-DE05-4DF4-B2D6-53C09736566C}"/>
              </a:ext>
            </a:extLst>
          </p:cNvPr>
          <p:cNvSpPr>
            <a:spLocks noGrp="1"/>
          </p:cNvSpPr>
          <p:nvPr>
            <p:ph idx="1"/>
          </p:nvPr>
        </p:nvSpPr>
        <p:spPr>
          <a:xfrm>
            <a:off x="424543" y="1545772"/>
            <a:ext cx="10929257" cy="5323113"/>
          </a:xfrm>
        </p:spPr>
        <p:txBody>
          <a:bodyPr>
            <a:normAutofit fontScale="77500" lnSpcReduction="20000"/>
          </a:bodyPr>
          <a:lstStyle/>
          <a:p>
            <a:pPr>
              <a:lnSpc>
                <a:spcPct val="160000"/>
              </a:lnSpc>
            </a:pPr>
            <a:r>
              <a:rPr lang="en-US" sz="2600" dirty="0"/>
              <a:t>The user might want “any PC with more than 500 MHz and 32 Gb of disk space for less than $1000”. </a:t>
            </a:r>
          </a:p>
          <a:p>
            <a:pPr>
              <a:lnSpc>
                <a:spcPct val="160000"/>
              </a:lnSpc>
            </a:pPr>
            <a:r>
              <a:rPr lang="en-US" sz="2600" dirty="0"/>
              <a:t>First, let’s complete our regular expression for prices.</a:t>
            </a:r>
          </a:p>
          <a:p>
            <a:pPr>
              <a:lnSpc>
                <a:spcPct val="160000"/>
              </a:lnSpc>
            </a:pPr>
            <a:r>
              <a:rPr lang="en-US" sz="2600" dirty="0"/>
              <a:t>$999.99 X&lt;$1000: /\b$[0-9]+(\.[0-9][0-9])?\b/</a:t>
            </a:r>
          </a:p>
          <a:p>
            <a:pPr>
              <a:lnSpc>
                <a:spcPct val="160000"/>
              </a:lnSpc>
            </a:pPr>
            <a:r>
              <a:rPr lang="en-US" sz="2600" dirty="0"/>
              <a:t>(5.5 GB) : /\b[0-9]+(\.[0-9]+)? *(Gb|[Gg]</a:t>
            </a:r>
            <a:r>
              <a:rPr lang="en-US" sz="2600" dirty="0" err="1"/>
              <a:t>igabytes</a:t>
            </a:r>
            <a:r>
              <a:rPr lang="en-US" sz="2600" dirty="0"/>
              <a:t>?)\b/</a:t>
            </a:r>
          </a:p>
          <a:p>
            <a:pPr>
              <a:lnSpc>
                <a:spcPct val="160000"/>
              </a:lnSpc>
            </a:pPr>
            <a:r>
              <a:rPr lang="en-US" sz="2600" dirty="0"/>
              <a:t>(32 Gb ):/\b[0-9]+ *(Gb|[Gg]</a:t>
            </a:r>
            <a:r>
              <a:rPr lang="en-US" sz="2600" dirty="0" err="1"/>
              <a:t>igabytes</a:t>
            </a:r>
            <a:r>
              <a:rPr lang="en-US" sz="2600" dirty="0"/>
              <a:t>?)\b/</a:t>
            </a:r>
          </a:p>
          <a:p>
            <a:pPr>
              <a:lnSpc>
                <a:spcPct val="160000"/>
              </a:lnSpc>
            </a:pPr>
            <a:r>
              <a:rPr lang="en-US" sz="2600" dirty="0"/>
              <a:t>(500 MHz):/\b[0-9]+ *(MHz|[Mm]</a:t>
            </a:r>
            <a:r>
              <a:rPr lang="en-US" sz="2600" dirty="0" err="1"/>
              <a:t>egahertz|GHz</a:t>
            </a:r>
            <a:r>
              <a:rPr lang="en-US" sz="2600" dirty="0"/>
              <a:t>|[Gg]</a:t>
            </a:r>
            <a:r>
              <a:rPr lang="en-US" sz="2600" dirty="0" err="1"/>
              <a:t>igahertz</a:t>
            </a:r>
            <a:r>
              <a:rPr lang="en-US" sz="2600" dirty="0"/>
              <a:t>)\b/ </a:t>
            </a:r>
          </a:p>
          <a:p>
            <a:pPr>
              <a:lnSpc>
                <a:spcPct val="160000"/>
              </a:lnSpc>
            </a:pPr>
            <a:r>
              <a:rPr lang="en-US" sz="2600" dirty="0"/>
              <a:t>Patterns to specify operating systems:</a:t>
            </a:r>
          </a:p>
          <a:p>
            <a:pPr>
              <a:lnSpc>
                <a:spcPct val="160000"/>
              </a:lnSpc>
            </a:pPr>
            <a:r>
              <a:rPr lang="en-US" sz="2600" dirty="0"/>
              <a:t>/\b(Windows *(</a:t>
            </a:r>
            <a:r>
              <a:rPr lang="en-US" sz="2600" dirty="0" err="1"/>
              <a:t>Vista|XP</a:t>
            </a:r>
            <a:r>
              <a:rPr lang="en-US" sz="2600" dirty="0"/>
              <a:t>)?)</a:t>
            </a:r>
          </a:p>
          <a:p>
            <a:pPr>
              <a:lnSpc>
                <a:spcPct val="160000"/>
              </a:lnSpc>
            </a:pPr>
            <a:r>
              <a:rPr lang="en-US" sz="2600" dirty="0"/>
              <a:t>/\b/ /\b(</a:t>
            </a:r>
            <a:r>
              <a:rPr lang="en-US" sz="2600" dirty="0" err="1"/>
              <a:t>Mac|Macintosh|Apple|OS</a:t>
            </a:r>
            <a:r>
              <a:rPr lang="en-US" sz="2600" dirty="0"/>
              <a:t> X)\b/</a:t>
            </a:r>
          </a:p>
          <a:p>
            <a:pPr>
              <a:lnSpc>
                <a:spcPct val="160000"/>
              </a:lnSpc>
            </a:pPr>
            <a:endParaRPr lang="en-US" dirty="0"/>
          </a:p>
        </p:txBody>
      </p:sp>
    </p:spTree>
    <p:extLst>
      <p:ext uri="{BB962C8B-B14F-4D97-AF65-F5344CB8AC3E}">
        <p14:creationId xmlns:p14="http://schemas.microsoft.com/office/powerpoint/2010/main" val="3411835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4420" y="-1"/>
            <a:ext cx="8065899" cy="688989"/>
          </a:xfrm>
          <a:prstGeom prst="rect">
            <a:avLst/>
          </a:prstGeom>
        </p:spPr>
        <p:txBody>
          <a:bodyPr vert="horz" wrap="square" lIns="0" tIns="11766" rIns="0" bIns="0" rtlCol="0" anchor="ctr">
            <a:spAutoFit/>
          </a:bodyPr>
          <a:lstStyle/>
          <a:p>
            <a:pPr marL="11206">
              <a:lnSpc>
                <a:spcPct val="100000"/>
              </a:lnSpc>
              <a:spcBef>
                <a:spcPts val="93"/>
              </a:spcBef>
            </a:pPr>
            <a:r>
              <a:rPr lang="en-US" spc="-4" dirty="0"/>
              <a:t>Disambiguating</a:t>
            </a:r>
            <a:r>
              <a:rPr lang="en-US" spc="-49" dirty="0"/>
              <a:t> </a:t>
            </a:r>
            <a:r>
              <a:rPr lang="en-US" dirty="0"/>
              <a:t>“race” Example</a:t>
            </a:r>
            <a:endParaRPr spc="-4" dirty="0"/>
          </a:p>
        </p:txBody>
      </p:sp>
      <p:sp>
        <p:nvSpPr>
          <p:cNvPr id="4" name="object 4"/>
          <p:cNvSpPr txBox="1">
            <a:spLocks noGrp="1"/>
          </p:cNvSpPr>
          <p:nvPr>
            <p:ph type="ftr" sz="quarter" idx="5"/>
          </p:nvPr>
        </p:nvSpPr>
        <p:spPr>
          <a:xfrm>
            <a:off x="535177" y="7051021"/>
            <a:ext cx="618490" cy="22352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rgbClr val="6D1210"/>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06">
              <a:lnSpc>
                <a:spcPts val="1446"/>
              </a:lnSpc>
            </a:pPr>
            <a:r>
              <a:rPr lang="en-US" spc="-5"/>
              <a:t>8/12/08</a:t>
            </a:r>
            <a:endParaRPr spc="-4" dirty="0"/>
          </a:p>
        </p:txBody>
      </p:sp>
      <p:sp>
        <p:nvSpPr>
          <p:cNvPr id="5" name="object 5"/>
          <p:cNvSpPr txBox="1">
            <a:spLocks noGrp="1"/>
          </p:cNvSpPr>
          <p:nvPr>
            <p:ph type="dt" sz="half" idx="6"/>
          </p:nvPr>
        </p:nvSpPr>
        <p:spPr>
          <a:xfrm>
            <a:off x="3202177" y="7046401"/>
            <a:ext cx="3194050" cy="168909"/>
          </a:xfrm>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201F18"/>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06">
              <a:spcBef>
                <a:spcPts val="9"/>
              </a:spcBef>
            </a:pPr>
            <a:r>
              <a:rPr lang="en-US"/>
              <a:t>Speech</a:t>
            </a:r>
            <a:r>
              <a:rPr lang="en-US" spc="-5"/>
              <a:t> </a:t>
            </a:r>
            <a:r>
              <a:rPr lang="en-US"/>
              <a:t>and</a:t>
            </a:r>
            <a:r>
              <a:rPr lang="en-US" spc="-5"/>
              <a:t> </a:t>
            </a:r>
            <a:r>
              <a:rPr lang="en-US"/>
              <a:t>Language</a:t>
            </a:r>
            <a:r>
              <a:rPr lang="en-US" spc="-5"/>
              <a:t> Processing </a:t>
            </a:r>
            <a:r>
              <a:rPr lang="en-US"/>
              <a:t>- Jurafsky</a:t>
            </a:r>
            <a:r>
              <a:rPr lang="en-US" spc="-15"/>
              <a:t> </a:t>
            </a:r>
            <a:r>
              <a:rPr lang="en-US"/>
              <a:t>and</a:t>
            </a:r>
            <a:r>
              <a:rPr lang="en-US" spc="-5"/>
              <a:t> Martin</a:t>
            </a:r>
            <a:endParaRPr spc="-4" dirty="0"/>
          </a:p>
        </p:txBody>
      </p:sp>
      <p:sp>
        <p:nvSpPr>
          <p:cNvPr id="6" name="object 6"/>
          <p:cNvSpPr txBox="1">
            <a:spLocks noGrp="1"/>
          </p:cNvSpPr>
          <p:nvPr>
            <p:ph type="sldNum" sz="quarter" idx="7"/>
          </p:nvPr>
        </p:nvSpPr>
        <p:spPr>
          <a:xfrm>
            <a:off x="9272778" y="7051021"/>
            <a:ext cx="273684" cy="22352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rgbClr val="6D1210"/>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39"/>
              </a:lnSpc>
            </a:pPr>
            <a:fld id="{81D60167-4931-47E6-BA6A-407CBD079E47}" type="slidenum">
              <a:rPr lang="en-US" spc="-5" smtClean="0"/>
              <a:pPr marL="38100">
                <a:lnSpc>
                  <a:spcPts val="1639"/>
                </a:lnSpc>
              </a:pPr>
              <a:t>30</a:t>
            </a:fld>
            <a:endParaRPr spc="-4" dirty="0"/>
          </a:p>
        </p:txBody>
      </p:sp>
      <p:sp>
        <p:nvSpPr>
          <p:cNvPr id="3" name="object 3"/>
          <p:cNvSpPr txBox="1"/>
          <p:nvPr/>
        </p:nvSpPr>
        <p:spPr>
          <a:xfrm>
            <a:off x="681861" y="1024269"/>
            <a:ext cx="9878007" cy="5332153"/>
          </a:xfrm>
          <a:prstGeom prst="rect">
            <a:avLst/>
          </a:prstGeom>
        </p:spPr>
        <p:txBody>
          <a:bodyPr vert="horz" wrap="square" lIns="0" tIns="86285" rIns="0" bIns="0" rtlCol="0">
            <a:spAutoFit/>
          </a:bodyPr>
          <a:lstStyle/>
          <a:p>
            <a:pPr marL="314902" indent="-304256">
              <a:spcBef>
                <a:spcPts val="679"/>
              </a:spcBef>
              <a:buFont typeface="Wingdings"/>
              <a:buChar char=""/>
              <a:tabLst>
                <a:tab pos="314902" algn="l"/>
                <a:tab pos="315462" algn="l"/>
              </a:tabLst>
            </a:pPr>
            <a:r>
              <a:rPr lang="en-US" sz="2000" dirty="0"/>
              <a:t>Brown corpus gives us the following probabilities, showing that verbs are about 500 times as likely as nouns to occur after TO: </a:t>
            </a:r>
            <a:endParaRPr lang="en-US" sz="2000" spc="-4" dirty="0">
              <a:latin typeface="Tahoma"/>
              <a:cs typeface="Tahoma"/>
            </a:endParaRPr>
          </a:p>
          <a:p>
            <a:pPr marL="314902" indent="-304256">
              <a:spcBef>
                <a:spcPts val="679"/>
              </a:spcBef>
              <a:buFont typeface="Wingdings"/>
              <a:buChar char=""/>
              <a:tabLst>
                <a:tab pos="314902" algn="l"/>
                <a:tab pos="315462" algn="l"/>
              </a:tabLst>
            </a:pPr>
            <a:r>
              <a:rPr sz="2000" spc="-4" dirty="0">
                <a:latin typeface="Tahoma"/>
                <a:cs typeface="Tahoma"/>
              </a:rPr>
              <a:t>P(NN|TO)</a:t>
            </a:r>
            <a:r>
              <a:rPr sz="2000" spc="-18" dirty="0">
                <a:latin typeface="Tahoma"/>
                <a:cs typeface="Tahoma"/>
              </a:rPr>
              <a:t> </a:t>
            </a:r>
            <a:r>
              <a:rPr sz="2000" spc="4" dirty="0">
                <a:latin typeface="Tahoma"/>
                <a:cs typeface="Tahoma"/>
              </a:rPr>
              <a:t>=</a:t>
            </a:r>
            <a:r>
              <a:rPr sz="2000" spc="-22" dirty="0">
                <a:latin typeface="Tahoma"/>
                <a:cs typeface="Tahoma"/>
              </a:rPr>
              <a:t> </a:t>
            </a:r>
            <a:r>
              <a:rPr sz="2000" spc="-4" dirty="0">
                <a:latin typeface="Tahoma"/>
                <a:cs typeface="Tahoma"/>
              </a:rPr>
              <a:t>.00047</a:t>
            </a:r>
            <a:endParaRPr sz="2000" dirty="0">
              <a:latin typeface="Tahoma"/>
              <a:cs typeface="Tahoma"/>
            </a:endParaRPr>
          </a:p>
          <a:p>
            <a:pPr marL="314902" indent="-304256">
              <a:spcBef>
                <a:spcPts val="591"/>
              </a:spcBef>
              <a:buFont typeface="Wingdings"/>
              <a:buChar char=""/>
              <a:tabLst>
                <a:tab pos="314902" algn="l"/>
                <a:tab pos="315462" algn="l"/>
              </a:tabLst>
            </a:pPr>
            <a:r>
              <a:rPr sz="2000" spc="-4" dirty="0">
                <a:latin typeface="Tahoma"/>
                <a:cs typeface="Tahoma"/>
              </a:rPr>
              <a:t>P(VB|TO)</a:t>
            </a:r>
            <a:r>
              <a:rPr sz="2000" spc="-26" dirty="0">
                <a:latin typeface="Tahoma"/>
                <a:cs typeface="Tahoma"/>
              </a:rPr>
              <a:t> </a:t>
            </a:r>
            <a:r>
              <a:rPr sz="2000" spc="4" dirty="0">
                <a:latin typeface="Tahoma"/>
                <a:cs typeface="Tahoma"/>
              </a:rPr>
              <a:t>=</a:t>
            </a:r>
            <a:r>
              <a:rPr sz="2000" spc="-26" dirty="0">
                <a:latin typeface="Tahoma"/>
                <a:cs typeface="Tahoma"/>
              </a:rPr>
              <a:t> </a:t>
            </a:r>
            <a:r>
              <a:rPr sz="2000" dirty="0">
                <a:latin typeface="Tahoma"/>
                <a:cs typeface="Tahoma"/>
              </a:rPr>
              <a:t>.83</a:t>
            </a:r>
            <a:endParaRPr lang="en-US" sz="2000" dirty="0">
              <a:latin typeface="Tahoma"/>
              <a:cs typeface="Tahoma"/>
            </a:endParaRPr>
          </a:p>
          <a:p>
            <a:pPr marL="314902" indent="-304256">
              <a:spcBef>
                <a:spcPts val="591"/>
              </a:spcBef>
              <a:buFont typeface="Wingdings"/>
              <a:buChar char=""/>
              <a:tabLst>
                <a:tab pos="314902" algn="l"/>
                <a:tab pos="315462" algn="l"/>
              </a:tabLst>
            </a:pPr>
            <a:r>
              <a:rPr lang="en-US" sz="2000" dirty="0"/>
              <a:t>Here are the lexical likelihoods from Brown:</a:t>
            </a:r>
            <a:endParaRPr sz="2000" dirty="0">
              <a:latin typeface="Tahoma"/>
              <a:cs typeface="Tahoma"/>
            </a:endParaRPr>
          </a:p>
          <a:p>
            <a:pPr marL="10646">
              <a:spcBef>
                <a:spcPts val="613"/>
              </a:spcBef>
              <a:tabLst>
                <a:tab pos="314902" algn="l"/>
                <a:tab pos="315462" algn="l"/>
              </a:tabLst>
            </a:pPr>
            <a:r>
              <a:rPr sz="2000" spc="-4" dirty="0">
                <a:latin typeface="Tahoma"/>
                <a:cs typeface="Tahoma"/>
              </a:rPr>
              <a:t>P(race|NN)</a:t>
            </a:r>
            <a:r>
              <a:rPr sz="2000" spc="-18" dirty="0">
                <a:latin typeface="Tahoma"/>
                <a:cs typeface="Tahoma"/>
              </a:rPr>
              <a:t> </a:t>
            </a:r>
            <a:r>
              <a:rPr sz="2000" spc="4" dirty="0">
                <a:latin typeface="Tahoma"/>
                <a:cs typeface="Tahoma"/>
              </a:rPr>
              <a:t>=</a:t>
            </a:r>
            <a:r>
              <a:rPr sz="2000" spc="-18" dirty="0">
                <a:latin typeface="Tahoma"/>
                <a:cs typeface="Tahoma"/>
              </a:rPr>
              <a:t> </a:t>
            </a:r>
            <a:r>
              <a:rPr sz="2000" spc="-4" dirty="0">
                <a:latin typeface="Tahoma"/>
                <a:cs typeface="Tahoma"/>
              </a:rPr>
              <a:t>.00057</a:t>
            </a:r>
            <a:endParaRPr sz="2000" dirty="0">
              <a:latin typeface="Tahoma"/>
              <a:cs typeface="Tahoma"/>
            </a:endParaRPr>
          </a:p>
          <a:p>
            <a:pPr marL="10646">
              <a:spcBef>
                <a:spcPts val="596"/>
              </a:spcBef>
              <a:tabLst>
                <a:tab pos="314902" algn="l"/>
                <a:tab pos="315462" algn="l"/>
              </a:tabLst>
            </a:pPr>
            <a:r>
              <a:rPr sz="2000" spc="-4" dirty="0">
                <a:latin typeface="Tahoma"/>
                <a:cs typeface="Tahoma"/>
              </a:rPr>
              <a:t>P(race|VB)</a:t>
            </a:r>
            <a:r>
              <a:rPr sz="2000" spc="-13" dirty="0">
                <a:latin typeface="Tahoma"/>
                <a:cs typeface="Tahoma"/>
              </a:rPr>
              <a:t> </a:t>
            </a:r>
            <a:r>
              <a:rPr sz="2000" spc="4" dirty="0">
                <a:latin typeface="Tahoma"/>
                <a:cs typeface="Tahoma"/>
              </a:rPr>
              <a:t>=</a:t>
            </a:r>
            <a:r>
              <a:rPr sz="2000" spc="-18" dirty="0">
                <a:latin typeface="Tahoma"/>
                <a:cs typeface="Tahoma"/>
              </a:rPr>
              <a:t> </a:t>
            </a:r>
            <a:r>
              <a:rPr sz="2000" spc="-4" dirty="0">
                <a:latin typeface="Tahoma"/>
                <a:cs typeface="Tahoma"/>
              </a:rPr>
              <a:t>.00012</a:t>
            </a:r>
            <a:endParaRPr lang="en-US" sz="2000" spc="-4" dirty="0">
              <a:latin typeface="Tahoma"/>
              <a:cs typeface="Tahoma"/>
            </a:endParaRPr>
          </a:p>
          <a:p>
            <a:pPr marL="10646">
              <a:spcBef>
                <a:spcPts val="596"/>
              </a:spcBef>
              <a:tabLst>
                <a:tab pos="314902" algn="l"/>
                <a:tab pos="315462" algn="l"/>
              </a:tabLst>
            </a:pPr>
            <a:r>
              <a:rPr lang="en-US" sz="2000" dirty="0"/>
              <a:t>Finally, we need to represent the tag sequence probability for the following tag</a:t>
            </a:r>
            <a:endParaRPr sz="2000" dirty="0">
              <a:latin typeface="Tahoma"/>
              <a:cs typeface="Tahoma"/>
            </a:endParaRPr>
          </a:p>
          <a:p>
            <a:pPr marL="314902" indent="-304256">
              <a:spcBef>
                <a:spcPts val="591"/>
              </a:spcBef>
              <a:buFont typeface="Wingdings"/>
              <a:buChar char=""/>
              <a:tabLst>
                <a:tab pos="314902" algn="l"/>
                <a:tab pos="315462" algn="l"/>
              </a:tabLst>
            </a:pPr>
            <a:r>
              <a:rPr sz="2000" spc="-4" dirty="0">
                <a:latin typeface="Tahoma"/>
                <a:cs typeface="Tahoma"/>
              </a:rPr>
              <a:t>P(NR|VB)</a:t>
            </a:r>
            <a:r>
              <a:rPr sz="2000" spc="-26" dirty="0">
                <a:latin typeface="Tahoma"/>
                <a:cs typeface="Tahoma"/>
              </a:rPr>
              <a:t> </a:t>
            </a:r>
            <a:r>
              <a:rPr sz="2000" spc="4" dirty="0">
                <a:latin typeface="Tahoma"/>
                <a:cs typeface="Tahoma"/>
              </a:rPr>
              <a:t>=</a:t>
            </a:r>
            <a:r>
              <a:rPr sz="2000" spc="-26" dirty="0">
                <a:latin typeface="Tahoma"/>
                <a:cs typeface="Tahoma"/>
              </a:rPr>
              <a:t> </a:t>
            </a:r>
            <a:r>
              <a:rPr sz="2000" dirty="0">
                <a:latin typeface="Tahoma"/>
                <a:cs typeface="Tahoma"/>
              </a:rPr>
              <a:t>.0027</a:t>
            </a:r>
          </a:p>
          <a:p>
            <a:pPr marL="314902" indent="-304256">
              <a:spcBef>
                <a:spcPts val="596"/>
              </a:spcBef>
              <a:buFont typeface="Wingdings"/>
              <a:buChar char=""/>
              <a:tabLst>
                <a:tab pos="314902" algn="l"/>
                <a:tab pos="315462" algn="l"/>
              </a:tabLst>
            </a:pPr>
            <a:r>
              <a:rPr sz="2000" spc="-4" dirty="0">
                <a:latin typeface="Tahoma"/>
                <a:cs typeface="Tahoma"/>
              </a:rPr>
              <a:t>P(NR|NN)</a:t>
            </a:r>
            <a:r>
              <a:rPr sz="2000" spc="-26" dirty="0">
                <a:latin typeface="Tahoma"/>
                <a:cs typeface="Tahoma"/>
              </a:rPr>
              <a:t> </a:t>
            </a:r>
            <a:r>
              <a:rPr sz="2000" spc="4" dirty="0">
                <a:latin typeface="Tahoma"/>
                <a:cs typeface="Tahoma"/>
              </a:rPr>
              <a:t>=</a:t>
            </a:r>
            <a:r>
              <a:rPr sz="2000" spc="-31" dirty="0">
                <a:latin typeface="Tahoma"/>
                <a:cs typeface="Tahoma"/>
              </a:rPr>
              <a:t> </a:t>
            </a:r>
            <a:r>
              <a:rPr sz="2000" dirty="0">
                <a:latin typeface="Tahoma"/>
                <a:cs typeface="Tahoma"/>
              </a:rPr>
              <a:t>.0012</a:t>
            </a:r>
            <a:endParaRPr lang="en-US" sz="2000" dirty="0">
              <a:latin typeface="Tahoma"/>
              <a:cs typeface="Tahoma"/>
            </a:endParaRPr>
          </a:p>
          <a:p>
            <a:pPr marL="314902" indent="-304256">
              <a:spcBef>
                <a:spcPts val="596"/>
              </a:spcBef>
              <a:buFont typeface="Wingdings"/>
              <a:buChar char=""/>
              <a:tabLst>
                <a:tab pos="314902" algn="l"/>
                <a:tab pos="315462" algn="l"/>
              </a:tabLst>
            </a:pPr>
            <a:r>
              <a:rPr lang="en-US" sz="2000" dirty="0"/>
              <a:t> multiply the lexical likelihoods with the tag sequence probabilities </a:t>
            </a:r>
            <a:endParaRPr sz="2000" dirty="0">
              <a:latin typeface="Tahoma"/>
              <a:cs typeface="Tahoma"/>
            </a:endParaRPr>
          </a:p>
          <a:p>
            <a:pPr marL="314902" indent="-304256">
              <a:spcBef>
                <a:spcPts val="613"/>
              </a:spcBef>
              <a:buFont typeface="Wingdings"/>
              <a:buChar char=""/>
              <a:tabLst>
                <a:tab pos="314902" algn="l"/>
                <a:tab pos="315462" algn="l"/>
              </a:tabLst>
            </a:pPr>
            <a:r>
              <a:rPr sz="2000" spc="-4" dirty="0">
                <a:latin typeface="Tahoma"/>
                <a:cs typeface="Tahoma"/>
              </a:rPr>
              <a:t>P(VB|TO)P(NR|VB)P(race|VB)</a:t>
            </a:r>
            <a:r>
              <a:rPr sz="2000" spc="4" dirty="0">
                <a:latin typeface="Tahoma"/>
                <a:cs typeface="Tahoma"/>
              </a:rPr>
              <a:t> = </a:t>
            </a:r>
            <a:r>
              <a:rPr sz="2000" spc="-4" dirty="0">
                <a:latin typeface="Tahoma"/>
                <a:cs typeface="Tahoma"/>
              </a:rPr>
              <a:t>.00000027</a:t>
            </a:r>
            <a:endParaRPr sz="2000" dirty="0">
              <a:latin typeface="Tahoma"/>
              <a:cs typeface="Tahoma"/>
            </a:endParaRPr>
          </a:p>
          <a:p>
            <a:pPr marL="314902" indent="-304256">
              <a:spcBef>
                <a:spcPts val="591"/>
              </a:spcBef>
              <a:buFont typeface="Wingdings"/>
              <a:buChar char=""/>
              <a:tabLst>
                <a:tab pos="314902" algn="l"/>
                <a:tab pos="315462" algn="l"/>
              </a:tabLst>
            </a:pPr>
            <a:r>
              <a:rPr sz="2000" spc="-4" dirty="0">
                <a:latin typeface="Tahoma"/>
                <a:cs typeface="Tahoma"/>
              </a:rPr>
              <a:t>P(NN|TO)P(NR|NN)P(race|NN)=.00000000032</a:t>
            </a:r>
            <a:endParaRPr sz="2000" dirty="0">
              <a:latin typeface="Tahoma"/>
              <a:cs typeface="Tahoma"/>
            </a:endParaRPr>
          </a:p>
          <a:p>
            <a:pPr marL="10646">
              <a:spcBef>
                <a:spcPts val="596"/>
              </a:spcBef>
              <a:tabLst>
                <a:tab pos="314902" algn="l"/>
                <a:tab pos="315462" algn="l"/>
              </a:tabLst>
            </a:pPr>
            <a:r>
              <a:rPr sz="2000" dirty="0">
                <a:latin typeface="Tahoma"/>
                <a:cs typeface="Tahoma"/>
              </a:rPr>
              <a:t>So</a:t>
            </a:r>
            <a:r>
              <a:rPr sz="2000" spc="-4" dirty="0">
                <a:latin typeface="Tahoma"/>
                <a:cs typeface="Tahoma"/>
              </a:rPr>
              <a:t> </a:t>
            </a:r>
            <a:r>
              <a:rPr sz="2000" dirty="0">
                <a:latin typeface="Tahoma"/>
                <a:cs typeface="Tahoma"/>
              </a:rPr>
              <a:t>we</a:t>
            </a:r>
            <a:r>
              <a:rPr sz="2000" spc="13" dirty="0">
                <a:latin typeface="Tahoma"/>
                <a:cs typeface="Tahoma"/>
              </a:rPr>
              <a:t> </a:t>
            </a:r>
            <a:r>
              <a:rPr sz="2000" spc="-4" dirty="0">
                <a:latin typeface="Tahoma"/>
                <a:cs typeface="Tahoma"/>
              </a:rPr>
              <a:t>(correctly)</a:t>
            </a:r>
            <a:r>
              <a:rPr sz="2000" dirty="0">
                <a:latin typeface="Tahoma"/>
                <a:cs typeface="Tahoma"/>
              </a:rPr>
              <a:t> </a:t>
            </a:r>
            <a:r>
              <a:rPr sz="2000" spc="-4" dirty="0">
                <a:latin typeface="Tahoma"/>
                <a:cs typeface="Tahoma"/>
              </a:rPr>
              <a:t>choose the</a:t>
            </a:r>
            <a:r>
              <a:rPr sz="2000" dirty="0">
                <a:latin typeface="Tahoma"/>
                <a:cs typeface="Tahoma"/>
              </a:rPr>
              <a:t> verb</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4480" y="558212"/>
            <a:ext cx="9062720" cy="627434"/>
          </a:xfrm>
          <a:prstGeom prst="rect">
            <a:avLst/>
          </a:prstGeom>
        </p:spPr>
        <p:txBody>
          <a:bodyPr vert="horz" wrap="square" lIns="0" tIns="11766" rIns="0" bIns="0" rtlCol="0" anchor="ctr">
            <a:spAutoFit/>
          </a:bodyPr>
          <a:lstStyle/>
          <a:p>
            <a:pPr marL="11206">
              <a:lnSpc>
                <a:spcPct val="100000"/>
              </a:lnSpc>
              <a:spcBef>
                <a:spcPts val="93"/>
              </a:spcBef>
            </a:pPr>
            <a:r>
              <a:rPr lang="en-US" sz="3200" spc="-4" dirty="0">
                <a:latin typeface="Tahoma"/>
                <a:cs typeface="Tahoma"/>
              </a:rPr>
              <a:t>Stochastic</a:t>
            </a:r>
            <a:r>
              <a:rPr lang="en-US" sz="4000" spc="-4" dirty="0">
                <a:latin typeface="Tahoma"/>
                <a:cs typeface="Tahoma"/>
              </a:rPr>
              <a:t> </a:t>
            </a:r>
            <a:r>
              <a:rPr sz="4000" spc="-4" dirty="0"/>
              <a:t>Hidden</a:t>
            </a:r>
            <a:r>
              <a:rPr sz="4000" spc="-31" dirty="0"/>
              <a:t> </a:t>
            </a:r>
            <a:r>
              <a:rPr sz="4000" spc="-4" dirty="0"/>
              <a:t>Markov</a:t>
            </a:r>
            <a:r>
              <a:rPr sz="4000" spc="-31" dirty="0"/>
              <a:t> </a:t>
            </a:r>
            <a:r>
              <a:rPr sz="4000" spc="-4" dirty="0"/>
              <a:t>Models</a:t>
            </a:r>
            <a:r>
              <a:rPr lang="en-US" sz="4000" spc="-4" dirty="0"/>
              <a:t> HMM</a:t>
            </a:r>
            <a:endParaRPr sz="4000" spc="-4" dirty="0"/>
          </a:p>
        </p:txBody>
      </p:sp>
      <p:sp>
        <p:nvSpPr>
          <p:cNvPr id="4" name="object 4"/>
          <p:cNvSpPr txBox="1">
            <a:spLocks noGrp="1"/>
          </p:cNvSpPr>
          <p:nvPr>
            <p:ph type="ftr" sz="quarter" idx="5"/>
          </p:nvPr>
        </p:nvSpPr>
        <p:spPr>
          <a:xfrm>
            <a:off x="535177" y="7051021"/>
            <a:ext cx="618490" cy="22352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rgbClr val="6D1210"/>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06">
              <a:lnSpc>
                <a:spcPts val="1446"/>
              </a:lnSpc>
            </a:pPr>
            <a:r>
              <a:rPr lang="en-US" spc="-5"/>
              <a:t>8/12/08</a:t>
            </a:r>
            <a:endParaRPr spc="-4" dirty="0"/>
          </a:p>
        </p:txBody>
      </p:sp>
      <p:sp>
        <p:nvSpPr>
          <p:cNvPr id="5" name="object 5"/>
          <p:cNvSpPr txBox="1">
            <a:spLocks noGrp="1"/>
          </p:cNvSpPr>
          <p:nvPr>
            <p:ph type="dt" sz="half" idx="6"/>
          </p:nvPr>
        </p:nvSpPr>
        <p:spPr>
          <a:xfrm>
            <a:off x="3202177" y="7046401"/>
            <a:ext cx="3194050" cy="168909"/>
          </a:xfrm>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201F18"/>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06">
              <a:spcBef>
                <a:spcPts val="9"/>
              </a:spcBef>
            </a:pPr>
            <a:r>
              <a:rPr lang="en-US"/>
              <a:t>Speech</a:t>
            </a:r>
            <a:r>
              <a:rPr lang="en-US" spc="-5"/>
              <a:t> </a:t>
            </a:r>
            <a:r>
              <a:rPr lang="en-US"/>
              <a:t>and</a:t>
            </a:r>
            <a:r>
              <a:rPr lang="en-US" spc="-5"/>
              <a:t> </a:t>
            </a:r>
            <a:r>
              <a:rPr lang="en-US"/>
              <a:t>Language</a:t>
            </a:r>
            <a:r>
              <a:rPr lang="en-US" spc="-5"/>
              <a:t> Processing </a:t>
            </a:r>
            <a:r>
              <a:rPr lang="en-US"/>
              <a:t>- Jurafsky</a:t>
            </a:r>
            <a:r>
              <a:rPr lang="en-US" spc="-15"/>
              <a:t> </a:t>
            </a:r>
            <a:r>
              <a:rPr lang="en-US"/>
              <a:t>and</a:t>
            </a:r>
            <a:r>
              <a:rPr lang="en-US" spc="-5"/>
              <a:t> Martin</a:t>
            </a:r>
            <a:endParaRPr spc="-4" dirty="0"/>
          </a:p>
        </p:txBody>
      </p:sp>
      <p:sp>
        <p:nvSpPr>
          <p:cNvPr id="6" name="object 6"/>
          <p:cNvSpPr txBox="1">
            <a:spLocks noGrp="1"/>
          </p:cNvSpPr>
          <p:nvPr>
            <p:ph type="sldNum" sz="quarter" idx="7"/>
          </p:nvPr>
        </p:nvSpPr>
        <p:spPr>
          <a:xfrm>
            <a:off x="9272778" y="7051021"/>
            <a:ext cx="273684" cy="223520"/>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rgbClr val="6D1210"/>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39"/>
              </a:lnSpc>
            </a:pPr>
            <a:fld id="{81D60167-4931-47E6-BA6A-407CBD079E47}" type="slidenum">
              <a:rPr lang="en-US" spc="-5" smtClean="0"/>
              <a:pPr marL="38100">
                <a:lnSpc>
                  <a:spcPts val="1639"/>
                </a:lnSpc>
              </a:pPr>
              <a:t>31</a:t>
            </a:fld>
            <a:endParaRPr spc="-4" dirty="0"/>
          </a:p>
        </p:txBody>
      </p:sp>
      <p:sp>
        <p:nvSpPr>
          <p:cNvPr id="7" name="object 3">
            <a:extLst>
              <a:ext uri="{FF2B5EF4-FFF2-40B4-BE49-F238E27FC236}">
                <a16:creationId xmlns:a16="http://schemas.microsoft.com/office/drawing/2014/main" id="{303E1370-F18F-4935-B524-47D131DBE608}"/>
              </a:ext>
            </a:extLst>
          </p:cNvPr>
          <p:cNvSpPr txBox="1"/>
          <p:nvPr/>
        </p:nvSpPr>
        <p:spPr>
          <a:xfrm>
            <a:off x="311492" y="1378067"/>
            <a:ext cx="8723651" cy="1107015"/>
          </a:xfrm>
          <a:prstGeom prst="rect">
            <a:avLst/>
          </a:prstGeom>
        </p:spPr>
        <p:txBody>
          <a:bodyPr vert="horz" wrap="square" lIns="0" tIns="54909" rIns="0" bIns="0" rtlCol="0">
            <a:spAutoFit/>
          </a:bodyPr>
          <a:lstStyle/>
          <a:p>
            <a:pPr marL="314902" marR="830960" indent="-304256">
              <a:lnSpc>
                <a:spcPts val="2665"/>
              </a:lnSpc>
              <a:spcBef>
                <a:spcPts val="604"/>
              </a:spcBef>
              <a:buFont typeface="Wingdings"/>
              <a:buChar char=""/>
              <a:tabLst>
                <a:tab pos="314902" algn="l"/>
                <a:tab pos="315462" algn="l"/>
              </a:tabLst>
            </a:pPr>
            <a:r>
              <a:rPr sz="2471" spc="-4" dirty="0">
                <a:latin typeface="Tahoma"/>
                <a:cs typeface="Tahoma"/>
              </a:rPr>
              <a:t>Markov</a:t>
            </a:r>
            <a:r>
              <a:rPr sz="2471" spc="4" dirty="0">
                <a:latin typeface="Tahoma"/>
                <a:cs typeface="Tahoma"/>
              </a:rPr>
              <a:t> </a:t>
            </a:r>
            <a:r>
              <a:rPr sz="2471" spc="-4" dirty="0">
                <a:latin typeface="Tahoma"/>
                <a:cs typeface="Tahoma"/>
              </a:rPr>
              <a:t>chains</a:t>
            </a:r>
            <a:r>
              <a:rPr sz="2471" spc="4" dirty="0">
                <a:latin typeface="Tahoma"/>
                <a:cs typeface="Tahoma"/>
              </a:rPr>
              <a:t> </a:t>
            </a:r>
            <a:r>
              <a:rPr sz="2471" dirty="0">
                <a:latin typeface="Tahoma"/>
                <a:cs typeface="Tahoma"/>
              </a:rPr>
              <a:t>can’t</a:t>
            </a:r>
            <a:r>
              <a:rPr sz="2471" spc="9" dirty="0">
                <a:latin typeface="Tahoma"/>
                <a:cs typeface="Tahoma"/>
              </a:rPr>
              <a:t> </a:t>
            </a:r>
            <a:r>
              <a:rPr sz="2471" spc="-4" dirty="0">
                <a:latin typeface="Tahoma"/>
                <a:cs typeface="Tahoma"/>
              </a:rPr>
              <a:t>represent</a:t>
            </a:r>
            <a:r>
              <a:rPr sz="2471" spc="4" dirty="0">
                <a:latin typeface="Tahoma"/>
                <a:cs typeface="Tahoma"/>
              </a:rPr>
              <a:t> </a:t>
            </a:r>
            <a:r>
              <a:rPr sz="2471" spc="-4" dirty="0">
                <a:latin typeface="Tahoma"/>
                <a:cs typeface="Tahoma"/>
              </a:rPr>
              <a:t>inherently </a:t>
            </a:r>
            <a:r>
              <a:rPr sz="2471" spc="-759" dirty="0">
                <a:latin typeface="Tahoma"/>
                <a:cs typeface="Tahoma"/>
              </a:rPr>
              <a:t> </a:t>
            </a:r>
            <a:r>
              <a:rPr sz="2471" spc="-4" dirty="0">
                <a:latin typeface="Tahoma"/>
                <a:cs typeface="Tahoma"/>
              </a:rPr>
              <a:t>ambiguous</a:t>
            </a:r>
            <a:r>
              <a:rPr sz="2471" spc="-9" dirty="0">
                <a:latin typeface="Tahoma"/>
                <a:cs typeface="Tahoma"/>
              </a:rPr>
              <a:t> </a:t>
            </a:r>
            <a:r>
              <a:rPr sz="2471" spc="-4" dirty="0">
                <a:latin typeface="Tahoma"/>
                <a:cs typeface="Tahoma"/>
              </a:rPr>
              <a:t>problems</a:t>
            </a:r>
            <a:endParaRPr sz="2471" dirty="0">
              <a:latin typeface="Tahoma"/>
              <a:cs typeface="Tahoma"/>
            </a:endParaRPr>
          </a:p>
          <a:p>
            <a:pPr marL="667346" marR="249344" lvl="1" indent="-253266">
              <a:lnSpc>
                <a:spcPts val="2285"/>
              </a:lnSpc>
              <a:spcBef>
                <a:spcPts val="481"/>
              </a:spcBef>
              <a:buClr>
                <a:srgbClr val="515152"/>
              </a:buClr>
              <a:buFont typeface="Wingdings"/>
              <a:buChar char=""/>
              <a:tabLst>
                <a:tab pos="667346" algn="l"/>
                <a:tab pos="667906" algn="l"/>
              </a:tabLst>
            </a:pPr>
            <a:r>
              <a:rPr sz="2118" dirty="0">
                <a:latin typeface="Tahoma"/>
                <a:cs typeface="Tahoma"/>
              </a:rPr>
              <a:t>Useful</a:t>
            </a:r>
            <a:r>
              <a:rPr sz="2118" spc="-26" dirty="0">
                <a:latin typeface="Tahoma"/>
                <a:cs typeface="Tahoma"/>
              </a:rPr>
              <a:t> </a:t>
            </a:r>
            <a:r>
              <a:rPr sz="2118" spc="-4" dirty="0">
                <a:latin typeface="Tahoma"/>
                <a:cs typeface="Tahoma"/>
              </a:rPr>
              <a:t>for</a:t>
            </a:r>
            <a:r>
              <a:rPr sz="2118" spc="-18" dirty="0">
                <a:latin typeface="Tahoma"/>
                <a:cs typeface="Tahoma"/>
              </a:rPr>
              <a:t> </a:t>
            </a:r>
            <a:r>
              <a:rPr sz="2118" dirty="0">
                <a:latin typeface="Tahoma"/>
                <a:cs typeface="Tahoma"/>
              </a:rPr>
              <a:t>assigning</a:t>
            </a:r>
            <a:r>
              <a:rPr sz="2118" spc="-18" dirty="0">
                <a:latin typeface="Tahoma"/>
                <a:cs typeface="Tahoma"/>
              </a:rPr>
              <a:t> </a:t>
            </a:r>
            <a:r>
              <a:rPr sz="2118" dirty="0">
                <a:latin typeface="Tahoma"/>
                <a:cs typeface="Tahoma"/>
              </a:rPr>
              <a:t>probabilities</a:t>
            </a:r>
            <a:r>
              <a:rPr sz="2118" spc="-35" dirty="0">
                <a:latin typeface="Tahoma"/>
                <a:cs typeface="Tahoma"/>
              </a:rPr>
              <a:t> </a:t>
            </a:r>
            <a:r>
              <a:rPr sz="2118" spc="-4" dirty="0">
                <a:latin typeface="Tahoma"/>
                <a:cs typeface="Tahoma"/>
              </a:rPr>
              <a:t>to</a:t>
            </a:r>
            <a:r>
              <a:rPr sz="2118" spc="-13" dirty="0">
                <a:latin typeface="Tahoma"/>
                <a:cs typeface="Tahoma"/>
              </a:rPr>
              <a:t> </a:t>
            </a:r>
            <a:r>
              <a:rPr sz="2118" dirty="0">
                <a:latin typeface="Tahoma"/>
                <a:cs typeface="Tahoma"/>
              </a:rPr>
              <a:t>unambiguous </a:t>
            </a:r>
            <a:r>
              <a:rPr sz="2118" spc="-649" dirty="0">
                <a:latin typeface="Tahoma"/>
                <a:cs typeface="Tahoma"/>
              </a:rPr>
              <a:t> </a:t>
            </a:r>
            <a:r>
              <a:rPr sz="2118" spc="-4" dirty="0">
                <a:latin typeface="Tahoma"/>
                <a:cs typeface="Tahoma"/>
              </a:rPr>
              <a:t>sequences</a:t>
            </a:r>
            <a:endParaRPr sz="2118" dirty="0">
              <a:latin typeface="Tahoma"/>
              <a:cs typeface="Tahoma"/>
            </a:endParaRPr>
          </a:p>
        </p:txBody>
      </p:sp>
      <p:pic>
        <p:nvPicPr>
          <p:cNvPr id="9" name="Picture 8">
            <a:extLst>
              <a:ext uri="{FF2B5EF4-FFF2-40B4-BE49-F238E27FC236}">
                <a16:creationId xmlns:a16="http://schemas.microsoft.com/office/drawing/2014/main" id="{D252908C-8AF1-472D-AC01-67D313294625}"/>
              </a:ext>
            </a:extLst>
          </p:cNvPr>
          <p:cNvPicPr>
            <a:picLocks noChangeAspect="1"/>
          </p:cNvPicPr>
          <p:nvPr/>
        </p:nvPicPr>
        <p:blipFill rotWithShape="1">
          <a:blip r:embed="rId3"/>
          <a:srcRect l="28750" t="29524" r="25893" b="43016"/>
          <a:stretch/>
        </p:blipFill>
        <p:spPr>
          <a:xfrm>
            <a:off x="98297" y="3010955"/>
            <a:ext cx="6823694" cy="2723927"/>
          </a:xfrm>
          <a:prstGeom prst="rect">
            <a:avLst/>
          </a:prstGeom>
        </p:spPr>
      </p:pic>
      <p:sp>
        <p:nvSpPr>
          <p:cNvPr id="10" name="TextBox 9">
            <a:extLst>
              <a:ext uri="{FF2B5EF4-FFF2-40B4-BE49-F238E27FC236}">
                <a16:creationId xmlns:a16="http://schemas.microsoft.com/office/drawing/2014/main" id="{3E0A3C21-CD29-46B8-ADA3-7BC2F0543782}"/>
              </a:ext>
            </a:extLst>
          </p:cNvPr>
          <p:cNvSpPr txBox="1"/>
          <p:nvPr/>
        </p:nvSpPr>
        <p:spPr>
          <a:xfrm>
            <a:off x="4344851" y="5018268"/>
            <a:ext cx="6823693" cy="461665"/>
          </a:xfrm>
          <a:prstGeom prst="rect">
            <a:avLst/>
          </a:prstGeom>
          <a:noFill/>
        </p:spPr>
        <p:txBody>
          <a:bodyPr wrap="square">
            <a:spAutoFit/>
          </a:bodyPr>
          <a:lstStyle/>
          <a:p>
            <a:r>
              <a:rPr lang="en-US" sz="2400" b="1" i="0" dirty="0">
                <a:effectLst/>
                <a:latin typeface="charter"/>
              </a:rPr>
              <a:t>probability (word count/total number of words)</a:t>
            </a:r>
            <a:endParaRPr lang="en-US" sz="2400"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Probabilistic Language Modeling</a:t>
            </a:r>
          </a:p>
        </p:txBody>
      </p:sp>
      <p:sp>
        <p:nvSpPr>
          <p:cNvPr id="63491" name="Rectangle 3"/>
          <p:cNvSpPr>
            <a:spLocks noGrp="1" noChangeArrowheads="1"/>
          </p:cNvSpPr>
          <p:nvPr>
            <p:ph idx="1"/>
          </p:nvPr>
        </p:nvSpPr>
        <p:spPr>
          <a:xfrm>
            <a:off x="711200" y="1701800"/>
            <a:ext cx="11074400" cy="4445000"/>
          </a:xfrm>
        </p:spPr>
        <p:txBody>
          <a:bodyPr>
            <a:normAutofit/>
          </a:bodyPr>
          <a:lstStyle/>
          <a:p>
            <a:pPr eaLnBrk="1" hangingPunct="1"/>
            <a:r>
              <a:rPr lang="en-US" sz="2400" dirty="0">
                <a:latin typeface="Calibri" charset="0"/>
              </a:rPr>
              <a:t>Goal: compute the probability of a sentence or sequence of words:</a:t>
            </a:r>
          </a:p>
          <a:p>
            <a:pPr lvl="1" eaLnBrk="1" hangingPunct="1">
              <a:buNone/>
            </a:pPr>
            <a:r>
              <a:rPr lang="en-US" dirty="0">
                <a:latin typeface="Calibri" charset="0"/>
              </a:rPr>
              <a:t>     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sz="2400" dirty="0">
                <a:latin typeface="Calibri" charset="0"/>
              </a:rPr>
              <a:t>Related task: probability of an upcoming word:</a:t>
            </a:r>
          </a:p>
          <a:p>
            <a:pPr lvl="1" eaLnBrk="1" hangingPunct="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a:t>
            </a:r>
          </a:p>
          <a:p>
            <a:pPr eaLnBrk="1" hangingPunct="1"/>
            <a:r>
              <a:rPr lang="en-US" sz="2400" dirty="0">
                <a:latin typeface="Calibri" charset="0"/>
              </a:rPr>
              <a:t>A model that computes either of these:</a:t>
            </a: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          </a:t>
            </a:r>
            <a:r>
              <a:rPr lang="en-US" u="sng" dirty="0">
                <a:latin typeface="Calibri" charset="0"/>
              </a:rPr>
              <a:t>is called a </a:t>
            </a:r>
            <a:r>
              <a:rPr lang="en-US" b="1" u="sng" dirty="0">
                <a:latin typeface="Calibri" charset="0"/>
              </a:rPr>
              <a:t>language model</a:t>
            </a:r>
            <a:r>
              <a:rPr lang="en-US" dirty="0">
                <a:latin typeface="Calibri" charset="0"/>
              </a:rPr>
              <a:t>.</a:t>
            </a:r>
          </a:p>
          <a:p>
            <a:pPr eaLnBrk="1" hangingPunct="1"/>
            <a:r>
              <a:rPr lang="en-US" sz="2400" dirty="0">
                <a:latin typeface="Calibri" charset="0"/>
              </a:rPr>
              <a:t>Better: </a:t>
            </a:r>
            <a:r>
              <a:rPr lang="en-US" sz="2400" b="1" dirty="0">
                <a:latin typeface="Calibri" charset="0"/>
              </a:rPr>
              <a:t>the grammar       </a:t>
            </a:r>
            <a:r>
              <a:rPr lang="en-US" sz="2400" dirty="0">
                <a:latin typeface="Calibri" charset="0"/>
              </a:rPr>
              <a:t>But </a:t>
            </a:r>
            <a:r>
              <a:rPr lang="en-US" sz="2400" b="1" dirty="0">
                <a:latin typeface="Calibri" charset="0"/>
              </a:rPr>
              <a:t>language model </a:t>
            </a:r>
            <a:r>
              <a:rPr lang="en-US" sz="2400" dirty="0">
                <a:latin typeface="Calibri" charset="0"/>
              </a:rPr>
              <a:t>or </a:t>
            </a:r>
            <a:r>
              <a:rPr lang="en-US" sz="2400" b="1" dirty="0">
                <a:latin typeface="Calibri" charset="0"/>
              </a:rPr>
              <a:t>LM </a:t>
            </a:r>
            <a:r>
              <a:rPr lang="en-US" sz="2400" dirty="0">
                <a:latin typeface="Calibri" charset="0"/>
              </a:rPr>
              <a:t>is standard</a:t>
            </a:r>
          </a:p>
        </p:txBody>
      </p:sp>
    </p:spTree>
    <p:extLst>
      <p:ext uri="{BB962C8B-B14F-4D97-AF65-F5344CB8AC3E}">
        <p14:creationId xmlns:p14="http://schemas.microsoft.com/office/powerpoint/2010/main" val="258637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43880-FD3E-4E18-A065-C66CD5D0890B}"/>
              </a:ext>
            </a:extLst>
          </p:cNvPr>
          <p:cNvSpPr>
            <a:spLocks noGrp="1"/>
          </p:cNvSpPr>
          <p:nvPr>
            <p:ph type="title"/>
          </p:nvPr>
        </p:nvSpPr>
        <p:spPr/>
        <p:txBody>
          <a:bodyPr/>
          <a:lstStyle/>
          <a:p>
            <a:r>
              <a:rPr lang="en-US" b="0" i="0" dirty="0">
                <a:solidFill>
                  <a:srgbClr val="111111"/>
                </a:solidFill>
                <a:effectLst/>
                <a:latin typeface="Open Sans" panose="020B0606030504020204" pitchFamily="34" charset="0"/>
              </a:rPr>
              <a:t>N-grams</a:t>
            </a:r>
            <a:br>
              <a:rPr lang="en-US" b="0" i="0" dirty="0">
                <a:solidFill>
                  <a:srgbClr val="111111"/>
                </a:solidFill>
                <a:effectLst/>
                <a:latin typeface="Open Sans" panose="020B0606030504020204" pitchFamily="34" charset="0"/>
              </a:rPr>
            </a:br>
            <a:endParaRPr lang="en-US" dirty="0"/>
          </a:p>
        </p:txBody>
      </p:sp>
      <p:sp>
        <p:nvSpPr>
          <p:cNvPr id="3" name="Content Placeholder 2">
            <a:extLst>
              <a:ext uri="{FF2B5EF4-FFF2-40B4-BE49-F238E27FC236}">
                <a16:creationId xmlns:a16="http://schemas.microsoft.com/office/drawing/2014/main" id="{F4A3E159-EDFD-4D38-8E07-D702ED0E1F0E}"/>
              </a:ext>
            </a:extLst>
          </p:cNvPr>
          <p:cNvSpPr>
            <a:spLocks noGrp="1"/>
          </p:cNvSpPr>
          <p:nvPr>
            <p:ph idx="1"/>
          </p:nvPr>
        </p:nvSpPr>
        <p:spPr/>
        <p:txBody>
          <a:bodyPr>
            <a:normAutofit/>
          </a:bodyPr>
          <a:lstStyle/>
          <a:p>
            <a:r>
              <a:rPr lang="en-US" dirty="0"/>
              <a:t>Simplest model that assigns probabilities to sentences and sequences of words, the n-gram of n words</a:t>
            </a:r>
          </a:p>
          <a:p>
            <a:r>
              <a:rPr lang="en-US" altLang="en-US" dirty="0"/>
              <a:t>Counts of </a:t>
            </a:r>
            <a:r>
              <a:rPr lang="en-US" altLang="en-US" i="1" dirty="0"/>
              <a:t>N</a:t>
            </a:r>
            <a:r>
              <a:rPr lang="en-US" altLang="en-US" dirty="0"/>
              <a:t>-grams to assess the </a:t>
            </a:r>
            <a:r>
              <a:rPr lang="en-US" altLang="en-US" u="sng" dirty="0"/>
              <a:t>conditional probability </a:t>
            </a:r>
            <a:r>
              <a:rPr lang="en-US" altLang="en-US" dirty="0"/>
              <a:t>of candidate words(word1) as the next word (word2) in a sequence.</a:t>
            </a:r>
          </a:p>
          <a:p>
            <a:r>
              <a:rPr lang="en-US" altLang="en-US" dirty="0"/>
              <a:t>P(w</a:t>
            </a:r>
            <a:r>
              <a:rPr lang="en-US" altLang="en-US" baseline="-25000" dirty="0"/>
              <a:t>n</a:t>
            </a:r>
            <a:r>
              <a:rPr lang="en-US" altLang="en-US" dirty="0"/>
              <a:t>|w</a:t>
            </a:r>
            <a:r>
              <a:rPr lang="en-US" altLang="en-US" baseline="-25000" dirty="0"/>
              <a:t>1</a:t>
            </a:r>
            <a:r>
              <a:rPr lang="en-US" altLang="en-US" dirty="0"/>
              <a:t>,w</a:t>
            </a:r>
            <a:r>
              <a:rPr lang="en-US" altLang="en-US" baseline="-25000" dirty="0"/>
              <a:t>2</a:t>
            </a:r>
            <a:r>
              <a:rPr lang="en-US" altLang="en-US" dirty="0"/>
              <a:t>…w</a:t>
            </a:r>
            <a:r>
              <a:rPr lang="en-US" altLang="en-US" baseline="-25000" dirty="0"/>
              <a:t>n-1</a:t>
            </a:r>
            <a:r>
              <a:rPr lang="en-US" altLang="en-US" dirty="0"/>
              <a:t>)</a:t>
            </a:r>
          </a:p>
          <a:p>
            <a:pPr eaLnBrk="1" hangingPunct="1"/>
            <a:r>
              <a:rPr lang="en-US" dirty="0">
                <a:latin typeface="Calibri" charset="0"/>
              </a:rPr>
              <a:t>How to compute this joint probability:</a:t>
            </a:r>
          </a:p>
          <a:p>
            <a:pPr lvl="1" eaLnBrk="1" hangingPunct="1"/>
            <a:r>
              <a:rPr lang="en-US" sz="2800" dirty="0">
                <a:latin typeface="Calibri" charset="0"/>
              </a:rPr>
              <a:t>P(its, water, is, so, transparent, that)</a:t>
            </a:r>
          </a:p>
          <a:p>
            <a:pPr lvl="1" eaLnBrk="1" hangingPunct="1"/>
            <a:endParaRPr lang="en-US" dirty="0">
              <a:latin typeface="Calibri" charset="0"/>
            </a:endParaRPr>
          </a:p>
          <a:p>
            <a:pPr eaLnBrk="1" hangingPunct="1"/>
            <a:r>
              <a:rPr lang="en-US" dirty="0">
                <a:latin typeface="Calibri" charset="0"/>
              </a:rPr>
              <a:t>Rely on the Chain Rule of Probability</a:t>
            </a:r>
          </a:p>
          <a:p>
            <a:endParaRPr lang="en-US" altLang="en-US" dirty="0"/>
          </a:p>
          <a:p>
            <a:endParaRPr lang="en-US" dirty="0"/>
          </a:p>
        </p:txBody>
      </p:sp>
    </p:spTree>
    <p:extLst>
      <p:ext uri="{BB962C8B-B14F-4D97-AF65-F5344CB8AC3E}">
        <p14:creationId xmlns:p14="http://schemas.microsoft.com/office/powerpoint/2010/main" val="1575449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264160" y="482601"/>
            <a:ext cx="10891520" cy="907196"/>
          </a:xfrm>
        </p:spPr>
        <p:txBody>
          <a:bodyPr>
            <a:noAutofit/>
          </a:bodyPr>
          <a:lstStyle/>
          <a:p>
            <a:pPr eaLnBrk="1" hangingPunct="1"/>
            <a:r>
              <a:rPr lang="en-US" sz="3200" dirty="0"/>
              <a:t>The Chain Rule applied to compute joint probability of words in sentence</a:t>
            </a:r>
          </a:p>
        </p:txBody>
      </p:sp>
      <p:sp>
        <p:nvSpPr>
          <p:cNvPr id="69635" name="Rectangle 3"/>
          <p:cNvSpPr>
            <a:spLocks noGrp="1" noChangeArrowheads="1"/>
          </p:cNvSpPr>
          <p:nvPr>
            <p:ph idx="1"/>
          </p:nvPr>
        </p:nvSpPr>
        <p:spPr>
          <a:xfrm>
            <a:off x="264160" y="1497873"/>
            <a:ext cx="10891520" cy="4877525"/>
          </a:xfrm>
        </p:spPr>
        <p:txBody>
          <a:bodyPr>
            <a:normAutofit fontScale="92500" lnSpcReduction="20000"/>
          </a:bodyPr>
          <a:lstStyle/>
          <a:p>
            <a:r>
              <a:rPr lang="en-US" altLang="en-US" dirty="0"/>
              <a:t>P(A,B,C,D) = P(A)P(B|A)P(C|A,B)P(D|A,B,C)</a:t>
            </a:r>
          </a:p>
          <a:p>
            <a:endParaRPr lang="en-US" dirty="0">
              <a:latin typeface="Calibri" charset="0"/>
            </a:endParaRPr>
          </a:p>
          <a:p>
            <a:pPr>
              <a:buFont typeface="Wingdings" panose="05000000000000000000" pitchFamily="2" charset="2"/>
              <a:buNone/>
            </a:pPr>
            <a:r>
              <a:rPr lang="en-US" altLang="en-US" sz="4800" dirty="0"/>
              <a:t>P(its water was so transparent)=</a:t>
            </a:r>
          </a:p>
          <a:p>
            <a:pPr>
              <a:buFont typeface="Wingdings" panose="05000000000000000000" pitchFamily="2" charset="2"/>
              <a:buNone/>
            </a:pPr>
            <a:r>
              <a:rPr lang="en-US" altLang="en-US" sz="4000" dirty="0">
                <a:solidFill>
                  <a:srgbClr val="A50021"/>
                </a:solidFill>
              </a:rPr>
              <a:t>P(its)*</a:t>
            </a:r>
          </a:p>
          <a:p>
            <a:pPr>
              <a:buFont typeface="Wingdings" panose="05000000000000000000" pitchFamily="2" charset="2"/>
              <a:buNone/>
            </a:pPr>
            <a:r>
              <a:rPr lang="en-US" altLang="en-US" sz="4000" dirty="0">
                <a:solidFill>
                  <a:srgbClr val="A50021"/>
                </a:solidFill>
              </a:rPr>
              <a:t>    P(</a:t>
            </a:r>
            <a:r>
              <a:rPr lang="en-US" altLang="en-US" sz="4000" dirty="0" err="1">
                <a:solidFill>
                  <a:srgbClr val="A50021"/>
                </a:solidFill>
              </a:rPr>
              <a:t>water|its</a:t>
            </a:r>
            <a:r>
              <a:rPr lang="en-US" altLang="en-US" sz="4000" dirty="0">
                <a:solidFill>
                  <a:srgbClr val="A50021"/>
                </a:solidFill>
              </a:rPr>
              <a:t>)*</a:t>
            </a:r>
          </a:p>
          <a:p>
            <a:pPr>
              <a:buFont typeface="Wingdings" panose="05000000000000000000" pitchFamily="2" charset="2"/>
              <a:buNone/>
            </a:pPr>
            <a:r>
              <a:rPr lang="en-US" altLang="en-US" sz="4000" dirty="0">
                <a:solidFill>
                  <a:srgbClr val="A50021"/>
                </a:solidFill>
              </a:rPr>
              <a:t>       P(</a:t>
            </a:r>
            <a:r>
              <a:rPr lang="en-US" altLang="en-US" sz="4000" dirty="0" err="1">
                <a:solidFill>
                  <a:srgbClr val="A50021"/>
                </a:solidFill>
              </a:rPr>
              <a:t>was|its</a:t>
            </a:r>
            <a:r>
              <a:rPr lang="en-US" altLang="en-US" sz="4000" dirty="0">
                <a:solidFill>
                  <a:srgbClr val="A50021"/>
                </a:solidFill>
              </a:rPr>
              <a:t> water)*</a:t>
            </a:r>
          </a:p>
          <a:p>
            <a:pPr>
              <a:buFont typeface="Wingdings" panose="05000000000000000000" pitchFamily="2" charset="2"/>
              <a:buNone/>
            </a:pPr>
            <a:r>
              <a:rPr lang="en-US" altLang="en-US" sz="4000" dirty="0">
                <a:solidFill>
                  <a:srgbClr val="A50021"/>
                </a:solidFill>
              </a:rPr>
              <a:t>          P(</a:t>
            </a:r>
            <a:r>
              <a:rPr lang="en-US" altLang="en-US" sz="4000" dirty="0" err="1">
                <a:solidFill>
                  <a:srgbClr val="A50021"/>
                </a:solidFill>
              </a:rPr>
              <a:t>so|its</a:t>
            </a:r>
            <a:r>
              <a:rPr lang="en-US" altLang="en-US" sz="4000" dirty="0">
                <a:solidFill>
                  <a:srgbClr val="A50021"/>
                </a:solidFill>
              </a:rPr>
              <a:t> water was)*</a:t>
            </a:r>
          </a:p>
          <a:p>
            <a:pPr>
              <a:buFont typeface="Wingdings" panose="05000000000000000000" pitchFamily="2" charset="2"/>
              <a:buNone/>
            </a:pPr>
            <a:r>
              <a:rPr lang="en-US" altLang="en-US" sz="4000" dirty="0">
                <a:solidFill>
                  <a:srgbClr val="A50021"/>
                </a:solidFill>
              </a:rPr>
              <a:t>             P(</a:t>
            </a:r>
            <a:r>
              <a:rPr lang="en-US" altLang="en-US" sz="4000" dirty="0" err="1">
                <a:solidFill>
                  <a:srgbClr val="A50021"/>
                </a:solidFill>
              </a:rPr>
              <a:t>transparent|its</a:t>
            </a:r>
            <a:r>
              <a:rPr lang="en-US" altLang="en-US" sz="4000" dirty="0">
                <a:solidFill>
                  <a:srgbClr val="A50021"/>
                </a:solidFill>
              </a:rPr>
              <a:t> water was so)</a:t>
            </a:r>
          </a:p>
          <a:p>
            <a:pPr>
              <a:buNone/>
            </a:pPr>
            <a:r>
              <a:rPr lang="en-US" sz="4000" dirty="0">
                <a:latin typeface="Calibri" charset="0"/>
              </a:rPr>
              <a:t>We’ll never see enough data for estimating these</a:t>
            </a:r>
          </a:p>
          <a:p>
            <a:pPr>
              <a:buFont typeface="Wingdings" panose="05000000000000000000" pitchFamily="2" charset="2"/>
              <a:buNone/>
            </a:pPr>
            <a:endParaRPr lang="en-US" altLang="en-US" sz="4000" dirty="0">
              <a:solidFill>
                <a:srgbClr val="A50021"/>
              </a:solidFill>
            </a:endParaRPr>
          </a:p>
        </p:txBody>
      </p:sp>
    </p:spTree>
    <p:extLst>
      <p:ext uri="{BB962C8B-B14F-4D97-AF65-F5344CB8AC3E}">
        <p14:creationId xmlns:p14="http://schemas.microsoft.com/office/powerpoint/2010/main" val="410962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752600" y="252010"/>
            <a:ext cx="9956800" cy="990600"/>
          </a:xfrm>
        </p:spPr>
        <p:txBody>
          <a:bodyPr>
            <a:normAutofit/>
          </a:bodyPr>
          <a:lstStyle/>
          <a:p>
            <a:pPr eaLnBrk="1" hangingPunct="1"/>
            <a:r>
              <a:rPr lang="en-US" sz="4000"/>
              <a:t>Markov Assumption</a:t>
            </a:r>
          </a:p>
        </p:txBody>
      </p:sp>
      <p:sp>
        <p:nvSpPr>
          <p:cNvPr id="75779" name="Rectangle 3"/>
          <p:cNvSpPr>
            <a:spLocks noGrp="1" noChangeArrowheads="1"/>
          </p:cNvSpPr>
          <p:nvPr>
            <p:ph idx="1"/>
          </p:nvPr>
        </p:nvSpPr>
        <p:spPr>
          <a:xfrm>
            <a:off x="69448" y="1242610"/>
            <a:ext cx="10058401" cy="4572000"/>
          </a:xfrm>
        </p:spPr>
        <p:txBody>
          <a:bodyPr>
            <a:normAutofit/>
          </a:bodyPr>
          <a:lstStyle/>
          <a:p>
            <a:pPr eaLnBrk="1" hangingPunct="1"/>
            <a:r>
              <a:rPr lang="en-US" sz="3600" dirty="0">
                <a:latin typeface="Calibri" charset="0"/>
              </a:rPr>
              <a:t>Simplifying assumption:</a:t>
            </a:r>
          </a:p>
          <a:p>
            <a:pPr marL="609585" lvl="1" indent="0">
              <a:buNone/>
            </a:pPr>
            <a:endParaRPr lang="en-US" sz="3600" dirty="0">
              <a:latin typeface="Calibri" charset="0"/>
            </a:endParaRPr>
          </a:p>
          <a:p>
            <a:pPr marL="609585" lvl="1" indent="0">
              <a:buNone/>
            </a:pPr>
            <a:endParaRPr lang="en-US" sz="3200" dirty="0">
              <a:solidFill>
                <a:srgbClr val="A50021"/>
              </a:solidFill>
              <a:latin typeface="Calibri" charset="0"/>
            </a:endParaRPr>
          </a:p>
          <a:p>
            <a:pPr eaLnBrk="1" hangingPunct="1"/>
            <a:r>
              <a:rPr lang="en-US" sz="3600" dirty="0">
                <a:latin typeface="Calibri" charset="0"/>
              </a:rPr>
              <a:t>Or maybe</a:t>
            </a:r>
          </a:p>
          <a:p>
            <a:pPr eaLnBrk="1" hangingPunct="1"/>
            <a:endParaRPr lang="en-US" sz="1800" dirty="0">
              <a:latin typeface="Calibri" charset="0"/>
            </a:endParaRPr>
          </a:p>
          <a:p>
            <a:pPr eaLnBrk="1" hangingPunct="1">
              <a:buFont typeface="Wingdings" charset="2"/>
              <a:buNone/>
            </a:pPr>
            <a:endParaRPr lang="en-US" sz="1800" dirty="0">
              <a:latin typeface="Calibri" charset="0"/>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917645519"/>
              </p:ext>
            </p:extLst>
          </p:nvPr>
        </p:nvGraphicFramePr>
        <p:xfrm>
          <a:off x="98425" y="2136373"/>
          <a:ext cx="10261600" cy="1354137"/>
        </p:xfrm>
        <a:graphic>
          <a:graphicData uri="http://schemas.openxmlformats.org/presentationml/2006/ole">
            <mc:AlternateContent xmlns:mc="http://schemas.openxmlformats.org/markup-compatibility/2006">
              <mc:Choice xmlns:v="urn:schemas-microsoft-com:vml" Requires="v">
                <p:oleObj name="Equation" r:id="rId3" imgW="3187700" imgH="419100" progId="Equation.3">
                  <p:embed/>
                </p:oleObj>
              </mc:Choice>
              <mc:Fallback>
                <p:oleObj name="Equation" r:id="rId3" imgW="3187700" imgH="419100" progId="Equation.3">
                  <p:embed/>
                  <p:pic>
                    <p:nvPicPr>
                      <p:cNvPr id="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25" y="2136373"/>
                        <a:ext cx="10261600" cy="1354137"/>
                      </a:xfrm>
                      <a:prstGeom prst="rect">
                        <a:avLst/>
                      </a:prstGeom>
                      <a:noFill/>
                      <a:effec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2810892211"/>
              </p:ext>
            </p:extLst>
          </p:nvPr>
        </p:nvGraphicFramePr>
        <p:xfrm>
          <a:off x="152400" y="3936914"/>
          <a:ext cx="11887200" cy="1281625"/>
        </p:xfrm>
        <a:graphic>
          <a:graphicData uri="http://schemas.openxmlformats.org/presentationml/2006/ole">
            <mc:AlternateContent xmlns:mc="http://schemas.openxmlformats.org/markup-compatibility/2006">
              <mc:Choice xmlns:v="urn:schemas-microsoft-com:vml" Requires="v">
                <p:oleObj name="Equation" r:id="rId5" imgW="3898900" imgH="419100" progId="Equation.3">
                  <p:embed/>
                </p:oleObj>
              </mc:Choice>
              <mc:Fallback>
                <p:oleObj name="Equation" r:id="rId5" imgW="3898900" imgH="419100" progId="Equation.3">
                  <p:embed/>
                  <p:pic>
                    <p:nvPicPr>
                      <p:cNvPr id="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3936914"/>
                        <a:ext cx="11887200" cy="128162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9" name="TextBox 8">
            <a:extLst>
              <a:ext uri="{FF2B5EF4-FFF2-40B4-BE49-F238E27FC236}">
                <a16:creationId xmlns:a16="http://schemas.microsoft.com/office/drawing/2014/main" id="{E2BF77BA-C19A-471C-AF54-9FB8EE2C5460}"/>
              </a:ext>
            </a:extLst>
          </p:cNvPr>
          <p:cNvSpPr txBox="1"/>
          <p:nvPr/>
        </p:nvSpPr>
        <p:spPr>
          <a:xfrm>
            <a:off x="635000" y="4926152"/>
            <a:ext cx="6096000" cy="523220"/>
          </a:xfrm>
          <a:prstGeom prst="rect">
            <a:avLst/>
          </a:prstGeom>
          <a:noFill/>
        </p:spPr>
        <p:txBody>
          <a:bodyPr wrap="square">
            <a:spAutoFit/>
          </a:bodyPr>
          <a:lstStyle/>
          <a:p>
            <a:pPr eaLnBrk="1" hangingPunct="1"/>
            <a:r>
              <a:rPr lang="en-US" altLang="en-US" sz="2800" dirty="0">
                <a:solidFill>
                  <a:schemeClr val="tx1"/>
                </a:solidFill>
                <a:latin typeface="Arial" panose="020B0604020202020204" pitchFamily="34" charset="0"/>
              </a:rPr>
              <a:t>Bigram version</a:t>
            </a:r>
          </a:p>
        </p:txBody>
      </p:sp>
    </p:spTree>
    <p:extLst>
      <p:ext uri="{BB962C8B-B14F-4D97-AF65-F5344CB8AC3E}">
        <p14:creationId xmlns:p14="http://schemas.microsoft.com/office/powerpoint/2010/main" val="104366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77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idx="1"/>
          </p:nvPr>
        </p:nvSpPr>
        <p:spPr/>
        <p:txBody>
          <a:bodyPr/>
          <a:lstStyle/>
          <a:p>
            <a:pPr eaLnBrk="1" hangingPunct="1"/>
            <a:r>
              <a:rPr lang="en-US" dirty="0">
                <a:latin typeface="Calibri" charset="0"/>
              </a:rPr>
              <a:t>The Maximum Likelihood Estimate(MLE)</a:t>
            </a:r>
          </a:p>
        </p:txBody>
      </p:sp>
      <p:graphicFrame>
        <p:nvGraphicFramePr>
          <p:cNvPr id="7" name="Object 3"/>
          <p:cNvGraphicFramePr>
            <a:graphicFrameLocks noChangeAspect="1"/>
          </p:cNvGraphicFramePr>
          <p:nvPr/>
        </p:nvGraphicFramePr>
        <p:xfrm>
          <a:off x="4437742" y="2223902"/>
          <a:ext cx="7213600" cy="1671672"/>
        </p:xfrm>
        <a:graphic>
          <a:graphicData uri="http://schemas.openxmlformats.org/presentationml/2006/ole">
            <mc:AlternateContent xmlns:mc="http://schemas.openxmlformats.org/markup-compatibility/2006">
              <mc:Choice xmlns:v="urn:schemas-microsoft-com:vml" Requires="v">
                <p:oleObj name="Equation" r:id="rId3" imgW="1752600" imgH="406400" progId="Equation.3">
                  <p:embed/>
                </p:oleObj>
              </mc:Choice>
              <mc:Fallback>
                <p:oleObj name="Equation" r:id="rId3" imgW="1752600" imgH="406400" progId="Equation.3">
                  <p:embed/>
                  <p:pic>
                    <p:nvPicPr>
                      <p:cNvPr id="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7742" y="2223902"/>
                        <a:ext cx="7213600" cy="1671672"/>
                      </a:xfrm>
                      <a:prstGeom prst="rect">
                        <a:avLst/>
                      </a:prstGeom>
                      <a:noFill/>
                      <a:ln>
                        <a:noFill/>
                      </a:ln>
                      <a:effectLst/>
                    </p:spPr>
                  </p:pic>
                </p:oleObj>
              </mc:Fallback>
            </mc:AlternateContent>
          </a:graphicData>
        </a:graphic>
      </p:graphicFrame>
      <p:sp>
        <p:nvSpPr>
          <p:cNvPr id="9" name="TextBox 8">
            <a:extLst>
              <a:ext uri="{FF2B5EF4-FFF2-40B4-BE49-F238E27FC236}">
                <a16:creationId xmlns:a16="http://schemas.microsoft.com/office/drawing/2014/main" id="{0D9927FB-450D-47CD-BB29-CFE237C1D70B}"/>
              </a:ext>
            </a:extLst>
          </p:cNvPr>
          <p:cNvSpPr txBox="1"/>
          <p:nvPr/>
        </p:nvSpPr>
        <p:spPr>
          <a:xfrm>
            <a:off x="598715" y="4069569"/>
            <a:ext cx="11593285" cy="1938992"/>
          </a:xfrm>
          <a:prstGeom prst="rect">
            <a:avLst/>
          </a:prstGeom>
          <a:noFill/>
        </p:spPr>
        <p:txBody>
          <a:bodyPr wrap="square">
            <a:spAutoFit/>
          </a:bodyPr>
          <a:lstStyle/>
          <a:p>
            <a:r>
              <a:rPr lang="en-US" sz="2400" dirty="0"/>
              <a:t>compute the count of the bigram C(wn−1wn) and normalize by the sum of all the bigrams that share the same first word wn−1( prefix or previous word )</a:t>
            </a:r>
          </a:p>
          <a:p>
            <a:endParaRPr lang="en-US" sz="2400" dirty="0"/>
          </a:p>
          <a:p>
            <a:r>
              <a:rPr lang="en-US" sz="2400" dirty="0"/>
              <a:t>first need to augment each sentence with a special symbol</a:t>
            </a:r>
          </a:p>
          <a:p>
            <a:r>
              <a:rPr lang="en-US" sz="2400" dirty="0"/>
              <a:t>&lt;s&gt;at the beginning of the sentence, also need a special end-symbol. &lt;/s&gt;</a:t>
            </a:r>
          </a:p>
        </p:txBody>
      </p:sp>
    </p:spTree>
    <p:extLst>
      <p:ext uri="{BB962C8B-B14F-4D97-AF65-F5344CB8AC3E}">
        <p14:creationId xmlns:p14="http://schemas.microsoft.com/office/powerpoint/2010/main" val="2042695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Date Placeholder 3">
            <a:extLst>
              <a:ext uri="{FF2B5EF4-FFF2-40B4-BE49-F238E27FC236}">
                <a16:creationId xmlns:a16="http://schemas.microsoft.com/office/drawing/2014/main" id="{10A11AEC-98B9-42F8-A6C9-43FD6755CF6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009900"/>
                </a:solidFill>
                <a:latin typeface="Tahoma" panose="020B0604030504040204" pitchFamily="34" charset="0"/>
                <a:ea typeface="ＭＳ Ｐゴシック" panose="020B0600070205080204" pitchFamily="34" charset="-128"/>
              </a:defRPr>
            </a:lvl1pPr>
            <a:lvl2pPr marL="37931725" indent="-37474525" eaLnBrk="0" hangingPunct="0">
              <a:defRPr sz="1600">
                <a:solidFill>
                  <a:srgbClr val="009900"/>
                </a:solidFill>
                <a:latin typeface="Tahoma" panose="020B0604030504040204" pitchFamily="34" charset="0"/>
                <a:ea typeface="ＭＳ Ｐゴシック" panose="020B0600070205080204" pitchFamily="34" charset="-128"/>
              </a:defRPr>
            </a:lvl2pPr>
            <a:lvl3pPr eaLnBrk="0" hangingPunct="0">
              <a:defRPr sz="1600">
                <a:solidFill>
                  <a:srgbClr val="009900"/>
                </a:solidFill>
                <a:latin typeface="Tahoma" panose="020B0604030504040204" pitchFamily="34" charset="0"/>
                <a:ea typeface="ＭＳ Ｐゴシック" panose="020B0600070205080204" pitchFamily="34" charset="-128"/>
              </a:defRPr>
            </a:lvl3pPr>
            <a:lvl4pPr eaLnBrk="0" hangingPunct="0">
              <a:defRPr sz="1600">
                <a:solidFill>
                  <a:srgbClr val="009900"/>
                </a:solidFill>
                <a:latin typeface="Tahoma" panose="020B0604030504040204" pitchFamily="34" charset="0"/>
                <a:ea typeface="ＭＳ Ｐゴシック" panose="020B0600070205080204" pitchFamily="34" charset="-128"/>
              </a:defRPr>
            </a:lvl4pPr>
            <a:lvl5pPr eaLnBrk="0" hangingPunct="0">
              <a:defRPr sz="1600">
                <a:solidFill>
                  <a:srgbClr val="009900"/>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9pPr>
          </a:lstStyle>
          <a:p>
            <a:fld id="{929090EF-E08B-4C53-BD11-825617C97391}" type="datetime1">
              <a:rPr lang="en-US" altLang="en-US" sz="1400">
                <a:solidFill>
                  <a:srgbClr val="590A0E"/>
                </a:solidFill>
                <a:latin typeface="Arial" panose="020B0604020202020204" pitchFamily="34" charset="0"/>
              </a:rPr>
              <a:pPr/>
              <a:t>12/17/2022</a:t>
            </a:fld>
            <a:endParaRPr lang="en-US" altLang="en-US" sz="1400">
              <a:solidFill>
                <a:srgbClr val="590A0E"/>
              </a:solidFill>
              <a:latin typeface="Arial" panose="020B0604020202020204" pitchFamily="34" charset="0"/>
            </a:endParaRPr>
          </a:p>
        </p:txBody>
      </p:sp>
      <p:sp>
        <p:nvSpPr>
          <p:cNvPr id="72707" name="Footer Placeholder 4">
            <a:extLst>
              <a:ext uri="{FF2B5EF4-FFF2-40B4-BE49-F238E27FC236}">
                <a16:creationId xmlns:a16="http://schemas.microsoft.com/office/drawing/2014/main" id="{AEBB664E-AE79-4982-BFA9-6B90F20A576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009900"/>
                </a:solidFill>
                <a:latin typeface="Tahoma" panose="020B0604030504040204" pitchFamily="34" charset="0"/>
                <a:ea typeface="ＭＳ Ｐゴシック" panose="020B0600070205080204" pitchFamily="34" charset="-128"/>
              </a:defRPr>
            </a:lvl1pPr>
            <a:lvl2pPr marL="37931725" indent="-37474525" eaLnBrk="0" hangingPunct="0">
              <a:defRPr sz="1600">
                <a:solidFill>
                  <a:srgbClr val="009900"/>
                </a:solidFill>
                <a:latin typeface="Tahoma" panose="020B0604030504040204" pitchFamily="34" charset="0"/>
                <a:ea typeface="ＭＳ Ｐゴシック" panose="020B0600070205080204" pitchFamily="34" charset="-128"/>
              </a:defRPr>
            </a:lvl2pPr>
            <a:lvl3pPr eaLnBrk="0" hangingPunct="0">
              <a:defRPr sz="1600">
                <a:solidFill>
                  <a:srgbClr val="009900"/>
                </a:solidFill>
                <a:latin typeface="Tahoma" panose="020B0604030504040204" pitchFamily="34" charset="0"/>
                <a:ea typeface="ＭＳ Ｐゴシック" panose="020B0600070205080204" pitchFamily="34" charset="-128"/>
              </a:defRPr>
            </a:lvl3pPr>
            <a:lvl4pPr eaLnBrk="0" hangingPunct="0">
              <a:defRPr sz="1600">
                <a:solidFill>
                  <a:srgbClr val="009900"/>
                </a:solidFill>
                <a:latin typeface="Tahoma" panose="020B0604030504040204" pitchFamily="34" charset="0"/>
                <a:ea typeface="ＭＳ Ｐゴシック" panose="020B0600070205080204" pitchFamily="34" charset="-128"/>
              </a:defRPr>
            </a:lvl4pPr>
            <a:lvl5pPr eaLnBrk="0" hangingPunct="0">
              <a:defRPr sz="1600">
                <a:solidFill>
                  <a:srgbClr val="009900"/>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9pPr>
          </a:lstStyle>
          <a:p>
            <a:r>
              <a:rPr lang="en-US" altLang="en-US" sz="1000">
                <a:solidFill>
                  <a:srgbClr val="181813"/>
                </a:solidFill>
                <a:latin typeface="Arial" panose="020B0604020202020204" pitchFamily="34" charset="0"/>
              </a:rPr>
              <a:t>                                         Speech and Language Processing - Jurafsky and Martin       </a:t>
            </a:r>
            <a:endParaRPr lang="en-US" altLang="en-US" sz="1400">
              <a:solidFill>
                <a:srgbClr val="181813"/>
              </a:solidFill>
              <a:latin typeface="Arial" panose="020B0604020202020204" pitchFamily="34" charset="0"/>
            </a:endParaRPr>
          </a:p>
        </p:txBody>
      </p:sp>
      <p:sp>
        <p:nvSpPr>
          <p:cNvPr id="72708" name="Slide Number Placeholder 5">
            <a:extLst>
              <a:ext uri="{FF2B5EF4-FFF2-40B4-BE49-F238E27FC236}">
                <a16:creationId xmlns:a16="http://schemas.microsoft.com/office/drawing/2014/main" id="{8B638ED8-218F-4B23-830E-EC864F2AE8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009900"/>
                </a:solidFill>
                <a:latin typeface="Tahoma" panose="020B0604030504040204" pitchFamily="34" charset="0"/>
                <a:ea typeface="ＭＳ Ｐゴシック" panose="020B0600070205080204" pitchFamily="34" charset="-128"/>
              </a:defRPr>
            </a:lvl1pPr>
            <a:lvl2pPr marL="37931725" indent="-37474525" eaLnBrk="0" hangingPunct="0">
              <a:defRPr sz="1600">
                <a:solidFill>
                  <a:srgbClr val="009900"/>
                </a:solidFill>
                <a:latin typeface="Tahoma" panose="020B0604030504040204" pitchFamily="34" charset="0"/>
                <a:ea typeface="ＭＳ Ｐゴシック" panose="020B0600070205080204" pitchFamily="34" charset="-128"/>
              </a:defRPr>
            </a:lvl2pPr>
            <a:lvl3pPr eaLnBrk="0" hangingPunct="0">
              <a:defRPr sz="1600">
                <a:solidFill>
                  <a:srgbClr val="009900"/>
                </a:solidFill>
                <a:latin typeface="Tahoma" panose="020B0604030504040204" pitchFamily="34" charset="0"/>
                <a:ea typeface="ＭＳ Ｐゴシック" panose="020B0600070205080204" pitchFamily="34" charset="-128"/>
              </a:defRPr>
            </a:lvl3pPr>
            <a:lvl4pPr eaLnBrk="0" hangingPunct="0">
              <a:defRPr sz="1600">
                <a:solidFill>
                  <a:srgbClr val="009900"/>
                </a:solidFill>
                <a:latin typeface="Tahoma" panose="020B0604030504040204" pitchFamily="34" charset="0"/>
                <a:ea typeface="ＭＳ Ｐゴシック" panose="020B0600070205080204" pitchFamily="34" charset="-128"/>
              </a:defRPr>
            </a:lvl4pPr>
            <a:lvl5pPr eaLnBrk="0" hangingPunct="0">
              <a:defRPr sz="1600">
                <a:solidFill>
                  <a:srgbClr val="009900"/>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9pPr>
          </a:lstStyle>
          <a:p>
            <a:fld id="{2F53CA1C-4310-4B14-81DD-3F140D544700}" type="slidenum">
              <a:rPr lang="en-US" altLang="en-US" sz="1400">
                <a:solidFill>
                  <a:srgbClr val="590A0E"/>
                </a:solidFill>
                <a:latin typeface="Arial" panose="020B0604020202020204" pitchFamily="34" charset="0"/>
              </a:rPr>
              <a:pPr/>
              <a:t>37</a:t>
            </a:fld>
            <a:endParaRPr lang="en-US" altLang="en-US" sz="1400">
              <a:solidFill>
                <a:srgbClr val="590A0E"/>
              </a:solidFill>
              <a:latin typeface="Arial" panose="020B0604020202020204" pitchFamily="34" charset="0"/>
            </a:endParaRPr>
          </a:p>
        </p:txBody>
      </p:sp>
      <p:sp>
        <p:nvSpPr>
          <p:cNvPr id="72709" name="Rectangle 2">
            <a:extLst>
              <a:ext uri="{FF2B5EF4-FFF2-40B4-BE49-F238E27FC236}">
                <a16:creationId xmlns:a16="http://schemas.microsoft.com/office/drawing/2014/main" id="{9A61EFBE-0B54-4FFD-8072-71F76B29613D}"/>
              </a:ext>
            </a:extLst>
          </p:cNvPr>
          <p:cNvSpPr>
            <a:spLocks noGrp="1" noChangeArrowheads="1"/>
          </p:cNvSpPr>
          <p:nvPr>
            <p:ph type="title"/>
          </p:nvPr>
        </p:nvSpPr>
        <p:spPr>
          <a:xfrm>
            <a:off x="511628" y="255588"/>
            <a:ext cx="9144000" cy="1066800"/>
          </a:xfrm>
        </p:spPr>
        <p:txBody>
          <a:bodyPr>
            <a:normAutofit/>
          </a:bodyPr>
          <a:lstStyle/>
          <a:p>
            <a:r>
              <a:rPr lang="en-US" altLang="en-US" dirty="0"/>
              <a:t>Example (</a:t>
            </a:r>
            <a:r>
              <a:rPr lang="en-US" dirty="0">
                <a:latin typeface="Calibri" charset="0"/>
              </a:rPr>
              <a:t>MLE)</a:t>
            </a:r>
            <a:endParaRPr lang="en-US" altLang="en-US" dirty="0"/>
          </a:p>
        </p:txBody>
      </p:sp>
      <p:sp>
        <p:nvSpPr>
          <p:cNvPr id="72710" name="Rectangle 3">
            <a:extLst>
              <a:ext uri="{FF2B5EF4-FFF2-40B4-BE49-F238E27FC236}">
                <a16:creationId xmlns:a16="http://schemas.microsoft.com/office/drawing/2014/main" id="{4E90A5EE-F971-4FE6-90F1-6B24E106DF5E}"/>
              </a:ext>
            </a:extLst>
          </p:cNvPr>
          <p:cNvSpPr>
            <a:spLocks noGrp="1" noChangeArrowheads="1"/>
          </p:cNvSpPr>
          <p:nvPr>
            <p:ph type="body" idx="1"/>
          </p:nvPr>
        </p:nvSpPr>
        <p:spPr>
          <a:xfrm>
            <a:off x="968828" y="1425575"/>
            <a:ext cx="8229600" cy="4724400"/>
          </a:xfrm>
        </p:spPr>
        <p:txBody>
          <a:bodyPr>
            <a:normAutofit/>
          </a:bodyPr>
          <a:lstStyle/>
          <a:p>
            <a:r>
              <a:rPr lang="en-US" altLang="en-US" dirty="0"/>
              <a:t>&lt;s&gt; I want </a:t>
            </a:r>
            <a:r>
              <a:rPr lang="en-US" altLang="en-US" dirty="0" err="1"/>
              <a:t>english</a:t>
            </a:r>
            <a:r>
              <a:rPr lang="en-US" altLang="en-US" dirty="0"/>
              <a:t> food &lt;/s&gt;</a:t>
            </a:r>
            <a:endParaRPr lang="en-US" altLang="en-US" dirty="0">
              <a:solidFill>
                <a:schemeClr val="accent1"/>
              </a:solidFill>
            </a:endParaRPr>
          </a:p>
          <a:p>
            <a:r>
              <a:rPr lang="en-US" altLang="en-US" dirty="0"/>
              <a:t>P(</a:t>
            </a:r>
            <a:r>
              <a:rPr lang="en-US" altLang="en-US" dirty="0" err="1"/>
              <a:t>i</a:t>
            </a:r>
            <a:r>
              <a:rPr lang="en-US" altLang="en-US" dirty="0"/>
              <a:t>|&lt;s&gt;) = 0.25                         P(</a:t>
            </a:r>
            <a:r>
              <a:rPr lang="en-US" altLang="en-US" dirty="0" err="1"/>
              <a:t>english|want</a:t>
            </a:r>
            <a:r>
              <a:rPr lang="en-US" altLang="en-US" dirty="0"/>
              <a:t>) = 0.0011</a:t>
            </a:r>
          </a:p>
          <a:p>
            <a:pPr>
              <a:buFont typeface="Wingdings" panose="05000000000000000000" pitchFamily="2" charset="2"/>
              <a:buNone/>
            </a:pPr>
            <a:r>
              <a:rPr lang="en-US" altLang="en-US" dirty="0"/>
              <a:t>	P(</a:t>
            </a:r>
            <a:r>
              <a:rPr lang="en-US" altLang="en-US" dirty="0" err="1"/>
              <a:t>food|english</a:t>
            </a:r>
            <a:r>
              <a:rPr lang="en-US" altLang="en-US" dirty="0"/>
              <a:t>) = 0.5              P(&lt;/s&gt;|food) = 0.68</a:t>
            </a:r>
          </a:p>
          <a:p>
            <a:pPr>
              <a:buFont typeface="Wingdings" panose="05000000000000000000" pitchFamily="2" charset="2"/>
              <a:buNone/>
            </a:pPr>
            <a:endParaRPr lang="en-US" altLang="en-US" dirty="0"/>
          </a:p>
          <a:p>
            <a:pPr>
              <a:buFont typeface="Wingdings" panose="05000000000000000000" pitchFamily="2" charset="2"/>
              <a:buNone/>
            </a:pPr>
            <a:r>
              <a:rPr lang="en-US" altLang="en-US" dirty="0"/>
              <a:t>P(&lt;s&gt; </a:t>
            </a:r>
            <a:r>
              <a:rPr lang="en-US" altLang="en-US" dirty="0" err="1"/>
              <a:t>i</a:t>
            </a:r>
            <a:r>
              <a:rPr lang="en-US" altLang="en-US" dirty="0"/>
              <a:t> want </a:t>
            </a:r>
            <a:r>
              <a:rPr lang="en-US" altLang="en-US" dirty="0" err="1"/>
              <a:t>english</a:t>
            </a:r>
            <a:r>
              <a:rPr lang="en-US" altLang="en-US" dirty="0"/>
              <a:t> food &lt;/s&gt;)</a:t>
            </a:r>
          </a:p>
          <a:p>
            <a:pPr>
              <a:buFont typeface="Wingdings" panose="05000000000000000000" pitchFamily="2" charset="2"/>
              <a:buNone/>
            </a:pPr>
            <a:r>
              <a:rPr lang="en-US" altLang="en-US" dirty="0"/>
              <a:t>= P(</a:t>
            </a:r>
            <a:r>
              <a:rPr lang="en-US" altLang="en-US" dirty="0" err="1"/>
              <a:t>i</a:t>
            </a:r>
            <a:r>
              <a:rPr lang="en-US" altLang="en-US" dirty="0"/>
              <a:t>|&lt;s&gt;)P(</a:t>
            </a:r>
            <a:r>
              <a:rPr lang="en-US" altLang="en-US" dirty="0" err="1"/>
              <a:t>want|i</a:t>
            </a:r>
            <a:r>
              <a:rPr lang="en-US" altLang="en-US" dirty="0"/>
              <a:t>)P(</a:t>
            </a:r>
            <a:r>
              <a:rPr lang="en-US" altLang="en-US" dirty="0" err="1"/>
              <a:t>english|want</a:t>
            </a:r>
            <a:r>
              <a:rPr lang="en-US" altLang="en-US" dirty="0"/>
              <a:t>)</a:t>
            </a:r>
          </a:p>
          <a:p>
            <a:pPr>
              <a:buFont typeface="Wingdings" panose="05000000000000000000" pitchFamily="2" charset="2"/>
              <a:buNone/>
            </a:pPr>
            <a:r>
              <a:rPr lang="en-US" altLang="en-US" dirty="0"/>
              <a:t>P(</a:t>
            </a:r>
            <a:r>
              <a:rPr lang="en-US" altLang="en-US" dirty="0" err="1"/>
              <a:t>food|english</a:t>
            </a:r>
            <a:r>
              <a:rPr lang="en-US" altLang="en-US" dirty="0"/>
              <a:t>)P(&lt;/s&gt;|food)</a:t>
            </a:r>
          </a:p>
          <a:p>
            <a:pPr>
              <a:buFont typeface="Wingdings" panose="05000000000000000000" pitchFamily="2" charset="2"/>
              <a:buNone/>
            </a:pPr>
            <a:r>
              <a:rPr lang="en-US" altLang="en-US" dirty="0"/>
              <a:t>= .25×.33×.0011×0.5×0.68</a:t>
            </a:r>
          </a:p>
          <a:p>
            <a:pPr>
              <a:buFont typeface="Wingdings" panose="05000000000000000000" pitchFamily="2" charset="2"/>
              <a:buNone/>
            </a:pPr>
            <a:r>
              <a:rPr lang="en-US" altLang="en-US" dirty="0"/>
              <a:t>= .000031</a:t>
            </a:r>
          </a:p>
          <a:p>
            <a:pPr>
              <a:buFont typeface="Wingdings" panose="05000000000000000000" pitchFamily="2" charset="2"/>
              <a:buNone/>
            </a:pPr>
            <a:endParaRPr lang="en-US" altLang="en-US" dirty="0"/>
          </a:p>
          <a:p>
            <a:pPr>
              <a:buFont typeface="Wingdings" panose="05000000000000000000" pitchFamily="2" charset="2"/>
              <a:buNone/>
            </a:pPr>
            <a:endParaRPr lang="en-US" altLang="en-US" dirty="0">
              <a:solidFill>
                <a:schemeClr val="accen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Slide Number Placeholder 5">
            <a:extLst>
              <a:ext uri="{FF2B5EF4-FFF2-40B4-BE49-F238E27FC236}">
                <a16:creationId xmlns:a16="http://schemas.microsoft.com/office/drawing/2014/main" id="{EEAA5730-6C88-40BB-9E07-F16DBC8D82D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009900"/>
                </a:solidFill>
                <a:latin typeface="Tahoma" panose="020B0604030504040204" pitchFamily="34" charset="0"/>
                <a:ea typeface="ＭＳ Ｐゴシック" panose="020B0600070205080204" pitchFamily="34" charset="-128"/>
              </a:defRPr>
            </a:lvl1pPr>
            <a:lvl2pPr marL="37931725" indent="-37474525" eaLnBrk="0" hangingPunct="0">
              <a:defRPr sz="1600">
                <a:solidFill>
                  <a:srgbClr val="009900"/>
                </a:solidFill>
                <a:latin typeface="Tahoma" panose="020B0604030504040204" pitchFamily="34" charset="0"/>
                <a:ea typeface="ＭＳ Ｐゴシック" panose="020B0600070205080204" pitchFamily="34" charset="-128"/>
              </a:defRPr>
            </a:lvl2pPr>
            <a:lvl3pPr eaLnBrk="0" hangingPunct="0">
              <a:defRPr sz="1600">
                <a:solidFill>
                  <a:srgbClr val="009900"/>
                </a:solidFill>
                <a:latin typeface="Tahoma" panose="020B0604030504040204" pitchFamily="34" charset="0"/>
                <a:ea typeface="ＭＳ Ｐゴシック" panose="020B0600070205080204" pitchFamily="34" charset="-128"/>
              </a:defRPr>
            </a:lvl3pPr>
            <a:lvl4pPr eaLnBrk="0" hangingPunct="0">
              <a:defRPr sz="1600">
                <a:solidFill>
                  <a:srgbClr val="009900"/>
                </a:solidFill>
                <a:latin typeface="Tahoma" panose="020B0604030504040204" pitchFamily="34" charset="0"/>
                <a:ea typeface="ＭＳ Ｐゴシック" panose="020B0600070205080204" pitchFamily="34" charset="-128"/>
              </a:defRPr>
            </a:lvl4pPr>
            <a:lvl5pPr eaLnBrk="0" hangingPunct="0">
              <a:defRPr sz="1600">
                <a:solidFill>
                  <a:srgbClr val="009900"/>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9pPr>
          </a:lstStyle>
          <a:p>
            <a:fld id="{0F993492-0CAF-4CE8-A470-E6BED952E454}" type="slidenum">
              <a:rPr lang="en-US" altLang="en-US" sz="1400">
                <a:solidFill>
                  <a:srgbClr val="590A0E"/>
                </a:solidFill>
                <a:latin typeface="Arial" panose="020B0604020202020204" pitchFamily="34" charset="0"/>
              </a:rPr>
              <a:pPr/>
              <a:t>38</a:t>
            </a:fld>
            <a:endParaRPr lang="en-US" altLang="en-US" sz="1400">
              <a:solidFill>
                <a:srgbClr val="590A0E"/>
              </a:solidFill>
              <a:latin typeface="Arial" panose="020B0604020202020204" pitchFamily="34" charset="0"/>
            </a:endParaRPr>
          </a:p>
        </p:txBody>
      </p:sp>
      <p:sp>
        <p:nvSpPr>
          <p:cNvPr id="70661" name="Rectangle 2">
            <a:extLst>
              <a:ext uri="{FF2B5EF4-FFF2-40B4-BE49-F238E27FC236}">
                <a16:creationId xmlns:a16="http://schemas.microsoft.com/office/drawing/2014/main" id="{4439084F-48DF-4DC0-B351-7EEC66E988E9}"/>
              </a:ext>
            </a:extLst>
          </p:cNvPr>
          <p:cNvSpPr>
            <a:spLocks noGrp="1" noChangeArrowheads="1"/>
          </p:cNvSpPr>
          <p:nvPr>
            <p:ph type="title"/>
          </p:nvPr>
        </p:nvSpPr>
        <p:spPr/>
        <p:txBody>
          <a:bodyPr/>
          <a:lstStyle/>
          <a:p>
            <a:r>
              <a:rPr lang="en-US" altLang="en-US" dirty="0"/>
              <a:t>Bigram Probabilities</a:t>
            </a:r>
          </a:p>
        </p:txBody>
      </p:sp>
      <p:sp>
        <p:nvSpPr>
          <p:cNvPr id="70662" name="Rectangle 3">
            <a:extLst>
              <a:ext uri="{FF2B5EF4-FFF2-40B4-BE49-F238E27FC236}">
                <a16:creationId xmlns:a16="http://schemas.microsoft.com/office/drawing/2014/main" id="{2AD5A3B6-7BB6-4D43-A547-0BDC7D1EFB61}"/>
              </a:ext>
            </a:extLst>
          </p:cNvPr>
          <p:cNvSpPr>
            <a:spLocks noGrp="1" noChangeArrowheads="1"/>
          </p:cNvSpPr>
          <p:nvPr>
            <p:ph type="body" idx="1"/>
          </p:nvPr>
        </p:nvSpPr>
        <p:spPr/>
        <p:txBody>
          <a:bodyPr/>
          <a:lstStyle/>
          <a:p>
            <a:r>
              <a:rPr lang="en-US" dirty="0"/>
              <a:t>Get a unigram for each cell by dividing by the length of vocabulary</a:t>
            </a:r>
          </a:p>
          <a:p>
            <a:endParaRPr lang="en-US" dirty="0"/>
          </a:p>
          <a:p>
            <a:endParaRPr lang="en-US" dirty="0"/>
          </a:p>
          <a:p>
            <a:r>
              <a:rPr lang="en-US" dirty="0"/>
              <a:t>Dived each cell by the appropriate unigram for its row</a:t>
            </a:r>
          </a:p>
        </p:txBody>
      </p:sp>
      <p:pic>
        <p:nvPicPr>
          <p:cNvPr id="70664" name="Picture 5" descr="berp3">
            <a:extLst>
              <a:ext uri="{FF2B5EF4-FFF2-40B4-BE49-F238E27FC236}">
                <a16:creationId xmlns:a16="http://schemas.microsoft.com/office/drawing/2014/main" id="{B2154DEA-C147-4551-8EF3-3DAD78B9D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323" y="2452687"/>
            <a:ext cx="77851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berp1">
            <a:extLst>
              <a:ext uri="{FF2B5EF4-FFF2-40B4-BE49-F238E27FC236}">
                <a16:creationId xmlns:a16="http://schemas.microsoft.com/office/drawing/2014/main" id="{BEA8F889-1294-42A4-AB5E-3CB141DE7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795712"/>
            <a:ext cx="90678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4714B63C-88E7-4B54-ABCE-AD581F915D9E}"/>
              </a:ext>
            </a:extLst>
          </p:cNvPr>
          <p:cNvSpPr txBox="1"/>
          <p:nvPr/>
        </p:nvSpPr>
        <p:spPr>
          <a:xfrm>
            <a:off x="5464629" y="1438750"/>
            <a:ext cx="6096000" cy="341632"/>
          </a:xfrm>
          <a:prstGeom prst="rect">
            <a:avLst/>
          </a:prstGeom>
          <a:noFill/>
        </p:spPr>
        <p:txBody>
          <a:bodyPr wrap="square">
            <a:spAutoFit/>
          </a:bodyPr>
          <a:lstStyle/>
          <a:p>
            <a:pPr lvl="1">
              <a:lnSpc>
                <a:spcPct val="90000"/>
              </a:lnSpc>
            </a:pPr>
            <a:r>
              <a:rPr lang="en-US" altLang="en-US" sz="1800" dirty="0"/>
              <a:t>P(A,B,C,D) = P(A)P(B|A)P(C|A,B)P(D|A,B,C)</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09B0A-B402-40B2-868D-C6C1A195F6F1}"/>
              </a:ext>
            </a:extLst>
          </p:cNvPr>
          <p:cNvSpPr>
            <a:spLocks noGrp="1"/>
          </p:cNvSpPr>
          <p:nvPr>
            <p:ph type="title"/>
          </p:nvPr>
        </p:nvSpPr>
        <p:spPr/>
        <p:txBody>
          <a:bodyPr/>
          <a:lstStyle/>
          <a:p>
            <a:r>
              <a:rPr lang="en-US" dirty="0"/>
              <a:t>Result</a:t>
            </a:r>
          </a:p>
        </p:txBody>
      </p:sp>
      <p:pic>
        <p:nvPicPr>
          <p:cNvPr id="4" name="Picture 4" descr="berp2">
            <a:extLst>
              <a:ext uri="{FF2B5EF4-FFF2-40B4-BE49-F238E27FC236}">
                <a16:creationId xmlns:a16="http://schemas.microsoft.com/office/drawing/2014/main" id="{399BBAB8-8FF4-458D-B639-11F75854C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942" y="1528195"/>
            <a:ext cx="9357627" cy="3315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9811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BBEEF-2376-4235-BF48-7D4B531C0C1D}"/>
              </a:ext>
            </a:extLst>
          </p:cNvPr>
          <p:cNvSpPr>
            <a:spLocks noGrp="1"/>
          </p:cNvSpPr>
          <p:nvPr>
            <p:ph type="title"/>
          </p:nvPr>
        </p:nvSpPr>
        <p:spPr/>
        <p:txBody>
          <a:bodyPr/>
          <a:lstStyle/>
          <a:p>
            <a:r>
              <a:rPr lang="en-US" dirty="0"/>
              <a:t>Complex Example “The”</a:t>
            </a:r>
          </a:p>
        </p:txBody>
      </p:sp>
      <p:sp>
        <p:nvSpPr>
          <p:cNvPr id="3" name="Content Placeholder 2">
            <a:extLst>
              <a:ext uri="{FF2B5EF4-FFF2-40B4-BE49-F238E27FC236}">
                <a16:creationId xmlns:a16="http://schemas.microsoft.com/office/drawing/2014/main" id="{1B416503-240C-41A4-8B11-0A9CA323DC5E}"/>
              </a:ext>
            </a:extLst>
          </p:cNvPr>
          <p:cNvSpPr>
            <a:spLocks noGrp="1"/>
          </p:cNvSpPr>
          <p:nvPr>
            <p:ph idx="1"/>
          </p:nvPr>
        </p:nvSpPr>
        <p:spPr/>
        <p:txBody>
          <a:bodyPr/>
          <a:lstStyle/>
          <a:p>
            <a:r>
              <a:rPr lang="en-US" dirty="0">
                <a:solidFill>
                  <a:srgbClr val="FF0000"/>
                </a:solidFill>
              </a:rPr>
              <a:t>/[ˆa-</a:t>
            </a:r>
            <a:r>
              <a:rPr lang="en-US" dirty="0" err="1">
                <a:solidFill>
                  <a:srgbClr val="FF0000"/>
                </a:solidFill>
              </a:rPr>
              <a:t>zA</a:t>
            </a:r>
            <a:r>
              <a:rPr lang="en-US" dirty="0">
                <a:solidFill>
                  <a:srgbClr val="FF0000"/>
                </a:solidFill>
              </a:rPr>
              <a:t>-Z][</a:t>
            </a:r>
            <a:r>
              <a:rPr lang="en-US" dirty="0" err="1">
                <a:solidFill>
                  <a:srgbClr val="FF0000"/>
                </a:solidFill>
              </a:rPr>
              <a:t>tT</a:t>
            </a:r>
            <a:r>
              <a:rPr lang="en-US" dirty="0">
                <a:solidFill>
                  <a:srgbClr val="FF0000"/>
                </a:solidFill>
              </a:rPr>
              <a:t>]he[ˆa-</a:t>
            </a:r>
            <a:r>
              <a:rPr lang="en-US" dirty="0" err="1">
                <a:solidFill>
                  <a:srgbClr val="FF0000"/>
                </a:solidFill>
              </a:rPr>
              <a:t>zA</a:t>
            </a:r>
            <a:r>
              <a:rPr lang="en-US" dirty="0">
                <a:solidFill>
                  <a:srgbClr val="FF0000"/>
                </a:solidFill>
              </a:rPr>
              <a:t>-Z]/ </a:t>
            </a:r>
          </a:p>
          <a:p>
            <a:r>
              <a:rPr lang="en-US" dirty="0"/>
              <a:t>it won’t find the word the when it begins a line</a:t>
            </a:r>
          </a:p>
          <a:p>
            <a:r>
              <a:rPr lang="en-US" dirty="0">
                <a:solidFill>
                  <a:schemeClr val="accent6"/>
                </a:solidFill>
              </a:rPr>
              <a:t>/(ˆ|[ˆa-</a:t>
            </a:r>
            <a:r>
              <a:rPr lang="en-US" dirty="0" err="1">
                <a:solidFill>
                  <a:schemeClr val="accent6"/>
                </a:solidFill>
              </a:rPr>
              <a:t>zA</a:t>
            </a:r>
            <a:r>
              <a:rPr lang="en-US" dirty="0">
                <a:solidFill>
                  <a:schemeClr val="accent6"/>
                </a:solidFill>
              </a:rPr>
              <a:t>-Z])[</a:t>
            </a:r>
            <a:r>
              <a:rPr lang="en-US" dirty="0" err="1">
                <a:solidFill>
                  <a:schemeClr val="accent6"/>
                </a:solidFill>
              </a:rPr>
              <a:t>tT</a:t>
            </a:r>
            <a:r>
              <a:rPr lang="en-US" dirty="0">
                <a:solidFill>
                  <a:schemeClr val="accent6"/>
                </a:solidFill>
              </a:rPr>
              <a:t>]he([ˆa-</a:t>
            </a:r>
            <a:r>
              <a:rPr lang="en-US" dirty="0" err="1">
                <a:solidFill>
                  <a:schemeClr val="accent6"/>
                </a:solidFill>
              </a:rPr>
              <a:t>zA</a:t>
            </a:r>
            <a:r>
              <a:rPr lang="en-US" dirty="0">
                <a:solidFill>
                  <a:schemeClr val="accent6"/>
                </a:solidFill>
              </a:rPr>
              <a:t>-Z]|$)/</a:t>
            </a:r>
          </a:p>
          <a:p>
            <a:r>
              <a:rPr lang="en-US" dirty="0"/>
              <a:t>We can avoid this by specifying that before the </a:t>
            </a:r>
            <a:r>
              <a:rPr lang="en-US" dirty="0" err="1"/>
              <a:t>the</a:t>
            </a:r>
            <a:r>
              <a:rPr lang="en-US" dirty="0"/>
              <a:t> we require either the beginning-of-line or a non-alphabetic character, and the same at the end of the line</a:t>
            </a:r>
          </a:p>
        </p:txBody>
      </p:sp>
    </p:spTree>
    <p:extLst>
      <p:ext uri="{BB962C8B-B14F-4D97-AF65-F5344CB8AC3E}">
        <p14:creationId xmlns:p14="http://schemas.microsoft.com/office/powerpoint/2010/main" val="3833584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8BAF9-1C97-456E-8015-AC09EEEC631D}"/>
              </a:ext>
            </a:extLst>
          </p:cNvPr>
          <p:cNvSpPr>
            <a:spLocks noGrp="1"/>
          </p:cNvSpPr>
          <p:nvPr>
            <p:ph type="title"/>
          </p:nvPr>
        </p:nvSpPr>
        <p:spPr/>
        <p:txBody>
          <a:bodyPr/>
          <a:lstStyle/>
          <a:p>
            <a:r>
              <a:rPr lang="en-US" dirty="0"/>
              <a:t>Unknown Words</a:t>
            </a:r>
          </a:p>
        </p:txBody>
      </p:sp>
      <p:sp>
        <p:nvSpPr>
          <p:cNvPr id="3" name="Content Placeholder 2">
            <a:extLst>
              <a:ext uri="{FF2B5EF4-FFF2-40B4-BE49-F238E27FC236}">
                <a16:creationId xmlns:a16="http://schemas.microsoft.com/office/drawing/2014/main" id="{265B376F-10EC-47F3-B0E5-C867F6C32220}"/>
              </a:ext>
            </a:extLst>
          </p:cNvPr>
          <p:cNvSpPr>
            <a:spLocks noGrp="1"/>
          </p:cNvSpPr>
          <p:nvPr>
            <p:ph idx="1"/>
          </p:nvPr>
        </p:nvSpPr>
        <p:spPr/>
        <p:txBody>
          <a:bodyPr>
            <a:normAutofit/>
          </a:bodyPr>
          <a:lstStyle/>
          <a:p>
            <a:r>
              <a:rPr lang="en-US" dirty="0"/>
              <a:t>Problem of words whose bigram probability is zero. But what about words we simply have never seen before? </a:t>
            </a:r>
          </a:p>
          <a:p>
            <a:r>
              <a:rPr lang="en-US" dirty="0"/>
              <a:t>a </a:t>
            </a:r>
            <a:r>
              <a:rPr lang="en-US" u="sng" dirty="0"/>
              <a:t>closed vocabulary </a:t>
            </a:r>
            <a:r>
              <a:rPr lang="en-US" dirty="0"/>
              <a:t>system the </a:t>
            </a:r>
            <a:r>
              <a:rPr lang="en-US" u="sng" dirty="0"/>
              <a:t>test set </a:t>
            </a:r>
            <a:r>
              <a:rPr lang="en-US" dirty="0"/>
              <a:t>can closed vocabulary only contain words from this lexicon, and there will be no unknown words. </a:t>
            </a:r>
          </a:p>
          <a:p>
            <a:r>
              <a:rPr lang="en-US" dirty="0"/>
              <a:t>we have a pronunciation dictionary or a phrase table that is </a:t>
            </a:r>
            <a:r>
              <a:rPr lang="en-US" b="1" dirty="0"/>
              <a:t>fixed in advance</a:t>
            </a:r>
            <a:r>
              <a:rPr lang="en-US" dirty="0"/>
              <a:t>, and so the language model can only use the words in that dictionary or phrase table</a:t>
            </a:r>
          </a:p>
        </p:txBody>
      </p:sp>
    </p:spTree>
    <p:extLst>
      <p:ext uri="{BB962C8B-B14F-4D97-AF65-F5344CB8AC3E}">
        <p14:creationId xmlns:p14="http://schemas.microsoft.com/office/powerpoint/2010/main" val="302245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E626-1DB3-4478-8DC6-9FC53B242DA2}"/>
              </a:ext>
            </a:extLst>
          </p:cNvPr>
          <p:cNvSpPr>
            <a:spLocks noGrp="1"/>
          </p:cNvSpPr>
          <p:nvPr>
            <p:ph type="title"/>
          </p:nvPr>
        </p:nvSpPr>
        <p:spPr/>
        <p:txBody>
          <a:bodyPr/>
          <a:lstStyle/>
          <a:p>
            <a:r>
              <a:rPr lang="en-US" altLang="en-US" dirty="0"/>
              <a:t>Smoothing or </a:t>
            </a:r>
            <a:r>
              <a:rPr lang="en-US" dirty="0"/>
              <a:t>discounting </a:t>
            </a:r>
          </a:p>
        </p:txBody>
      </p:sp>
      <p:sp>
        <p:nvSpPr>
          <p:cNvPr id="3" name="Content Placeholder 2">
            <a:extLst>
              <a:ext uri="{FF2B5EF4-FFF2-40B4-BE49-F238E27FC236}">
                <a16:creationId xmlns:a16="http://schemas.microsoft.com/office/drawing/2014/main" id="{14FC5A34-2230-4E5F-8147-D9EAC5F1F8C1}"/>
              </a:ext>
            </a:extLst>
          </p:cNvPr>
          <p:cNvSpPr>
            <a:spLocks noGrp="1"/>
          </p:cNvSpPr>
          <p:nvPr>
            <p:ph idx="1"/>
          </p:nvPr>
        </p:nvSpPr>
        <p:spPr/>
        <p:txBody>
          <a:bodyPr>
            <a:normAutofit lnSpcReduction="10000"/>
          </a:bodyPr>
          <a:lstStyle/>
          <a:p>
            <a:r>
              <a:rPr lang="en-US" dirty="0"/>
              <a:t>To keep a language model from assigning zero probability to these unseen events, we’ll have to shave off a bit of probability mass from some more frequent events and give it to the events we’ve never seen.</a:t>
            </a:r>
          </a:p>
          <a:p>
            <a:r>
              <a:rPr lang="en-US" dirty="0"/>
              <a:t>There are variety of ways to do smoothing:</a:t>
            </a:r>
          </a:p>
          <a:p>
            <a:pPr lvl="1"/>
            <a:r>
              <a:rPr lang="en-US" altLang="en-US" sz="3200" dirty="0"/>
              <a:t>Good-Turing</a:t>
            </a:r>
          </a:p>
          <a:p>
            <a:pPr lvl="1"/>
            <a:r>
              <a:rPr lang="en-US" altLang="en-US" sz="3200" dirty="0"/>
              <a:t>Katz </a:t>
            </a:r>
            <a:r>
              <a:rPr lang="en-US" sz="3600" dirty="0"/>
              <a:t>backoff</a:t>
            </a:r>
            <a:endParaRPr lang="en-US" altLang="en-US" sz="3200" dirty="0"/>
          </a:p>
          <a:p>
            <a:pPr lvl="1"/>
            <a:r>
              <a:rPr lang="en-US" altLang="en-US" sz="3200" dirty="0"/>
              <a:t>Witten-Bell</a:t>
            </a:r>
          </a:p>
          <a:p>
            <a:r>
              <a:rPr lang="en-US" altLang="en-US" dirty="0"/>
              <a:t>Is to use the count of things we’ve seen once to help estimate the count of things we’ve never seen</a:t>
            </a:r>
          </a:p>
          <a:p>
            <a:endParaRPr lang="en-US" dirty="0"/>
          </a:p>
        </p:txBody>
      </p:sp>
    </p:spTree>
    <p:extLst>
      <p:ext uri="{BB962C8B-B14F-4D97-AF65-F5344CB8AC3E}">
        <p14:creationId xmlns:p14="http://schemas.microsoft.com/office/powerpoint/2010/main" val="418113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Date Placeholder 3">
            <a:extLst>
              <a:ext uri="{FF2B5EF4-FFF2-40B4-BE49-F238E27FC236}">
                <a16:creationId xmlns:a16="http://schemas.microsoft.com/office/drawing/2014/main" id="{1960B224-D2C8-459A-848D-6F90A0519F4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009900"/>
                </a:solidFill>
                <a:latin typeface="Tahoma" panose="020B0604030504040204" pitchFamily="34" charset="0"/>
                <a:ea typeface="ＭＳ Ｐゴシック" panose="020B0600070205080204" pitchFamily="34" charset="-128"/>
              </a:defRPr>
            </a:lvl1pPr>
            <a:lvl2pPr marL="37931725" indent="-37474525" eaLnBrk="0" hangingPunct="0">
              <a:defRPr sz="1600">
                <a:solidFill>
                  <a:srgbClr val="009900"/>
                </a:solidFill>
                <a:latin typeface="Tahoma" panose="020B0604030504040204" pitchFamily="34" charset="0"/>
                <a:ea typeface="ＭＳ Ｐゴシック" panose="020B0600070205080204" pitchFamily="34" charset="-128"/>
              </a:defRPr>
            </a:lvl2pPr>
            <a:lvl3pPr eaLnBrk="0" hangingPunct="0">
              <a:defRPr sz="1600">
                <a:solidFill>
                  <a:srgbClr val="009900"/>
                </a:solidFill>
                <a:latin typeface="Tahoma" panose="020B0604030504040204" pitchFamily="34" charset="0"/>
                <a:ea typeface="ＭＳ Ｐゴシック" panose="020B0600070205080204" pitchFamily="34" charset="-128"/>
              </a:defRPr>
            </a:lvl3pPr>
            <a:lvl4pPr eaLnBrk="0" hangingPunct="0">
              <a:defRPr sz="1600">
                <a:solidFill>
                  <a:srgbClr val="009900"/>
                </a:solidFill>
                <a:latin typeface="Tahoma" panose="020B0604030504040204" pitchFamily="34" charset="0"/>
                <a:ea typeface="ＭＳ Ｐゴシック" panose="020B0600070205080204" pitchFamily="34" charset="-128"/>
              </a:defRPr>
            </a:lvl4pPr>
            <a:lvl5pPr eaLnBrk="0" hangingPunct="0">
              <a:defRPr sz="1600">
                <a:solidFill>
                  <a:srgbClr val="009900"/>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9pPr>
          </a:lstStyle>
          <a:p>
            <a:fld id="{A6BBAB0E-0A77-43EC-96BD-5D6E1D68D63A}" type="datetime1">
              <a:rPr lang="en-US" altLang="en-US" sz="1400">
                <a:solidFill>
                  <a:srgbClr val="590A0E"/>
                </a:solidFill>
                <a:latin typeface="Arial" panose="020B0604020202020204" pitchFamily="34" charset="0"/>
              </a:rPr>
              <a:pPr/>
              <a:t>12/17/2022</a:t>
            </a:fld>
            <a:endParaRPr lang="en-US" altLang="en-US" sz="1400">
              <a:solidFill>
                <a:srgbClr val="590A0E"/>
              </a:solidFill>
              <a:latin typeface="Arial" panose="020B0604020202020204" pitchFamily="34" charset="0"/>
            </a:endParaRPr>
          </a:p>
        </p:txBody>
      </p:sp>
      <p:sp>
        <p:nvSpPr>
          <p:cNvPr id="103427" name="Footer Placeholder 4">
            <a:extLst>
              <a:ext uri="{FF2B5EF4-FFF2-40B4-BE49-F238E27FC236}">
                <a16:creationId xmlns:a16="http://schemas.microsoft.com/office/drawing/2014/main" id="{7AB93F13-006E-42DC-A8D0-58D1AC0C655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009900"/>
                </a:solidFill>
                <a:latin typeface="Tahoma" panose="020B0604030504040204" pitchFamily="34" charset="0"/>
                <a:ea typeface="ＭＳ Ｐゴシック" panose="020B0600070205080204" pitchFamily="34" charset="-128"/>
              </a:defRPr>
            </a:lvl1pPr>
            <a:lvl2pPr marL="37931725" indent="-37474525" eaLnBrk="0" hangingPunct="0">
              <a:defRPr sz="1600">
                <a:solidFill>
                  <a:srgbClr val="009900"/>
                </a:solidFill>
                <a:latin typeface="Tahoma" panose="020B0604030504040204" pitchFamily="34" charset="0"/>
                <a:ea typeface="ＭＳ Ｐゴシック" panose="020B0600070205080204" pitchFamily="34" charset="-128"/>
              </a:defRPr>
            </a:lvl2pPr>
            <a:lvl3pPr eaLnBrk="0" hangingPunct="0">
              <a:defRPr sz="1600">
                <a:solidFill>
                  <a:srgbClr val="009900"/>
                </a:solidFill>
                <a:latin typeface="Tahoma" panose="020B0604030504040204" pitchFamily="34" charset="0"/>
                <a:ea typeface="ＭＳ Ｐゴシック" panose="020B0600070205080204" pitchFamily="34" charset="-128"/>
              </a:defRPr>
            </a:lvl3pPr>
            <a:lvl4pPr eaLnBrk="0" hangingPunct="0">
              <a:defRPr sz="1600">
                <a:solidFill>
                  <a:srgbClr val="009900"/>
                </a:solidFill>
                <a:latin typeface="Tahoma" panose="020B0604030504040204" pitchFamily="34" charset="0"/>
                <a:ea typeface="ＭＳ Ｐゴシック" panose="020B0600070205080204" pitchFamily="34" charset="-128"/>
              </a:defRPr>
            </a:lvl4pPr>
            <a:lvl5pPr eaLnBrk="0" hangingPunct="0">
              <a:defRPr sz="1600">
                <a:solidFill>
                  <a:srgbClr val="009900"/>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9pPr>
          </a:lstStyle>
          <a:p>
            <a:r>
              <a:rPr lang="en-US" altLang="en-US" sz="1000">
                <a:solidFill>
                  <a:srgbClr val="181813"/>
                </a:solidFill>
                <a:latin typeface="Arial" panose="020B0604020202020204" pitchFamily="34" charset="0"/>
              </a:rPr>
              <a:t>                                         Speech and Language Processing - Jurafsky and Martin       </a:t>
            </a:r>
            <a:endParaRPr lang="en-US" altLang="en-US" sz="1400">
              <a:solidFill>
                <a:srgbClr val="181813"/>
              </a:solidFill>
              <a:latin typeface="Arial" panose="020B0604020202020204" pitchFamily="34" charset="0"/>
            </a:endParaRPr>
          </a:p>
        </p:txBody>
      </p:sp>
      <p:sp>
        <p:nvSpPr>
          <p:cNvPr id="103428" name="Slide Number Placeholder 5">
            <a:extLst>
              <a:ext uri="{FF2B5EF4-FFF2-40B4-BE49-F238E27FC236}">
                <a16:creationId xmlns:a16="http://schemas.microsoft.com/office/drawing/2014/main" id="{9FF416C2-834C-472D-92FB-34B7102C0BA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009900"/>
                </a:solidFill>
                <a:latin typeface="Tahoma" panose="020B0604030504040204" pitchFamily="34" charset="0"/>
                <a:ea typeface="ＭＳ Ｐゴシック" panose="020B0600070205080204" pitchFamily="34" charset="-128"/>
              </a:defRPr>
            </a:lvl1pPr>
            <a:lvl2pPr marL="37931725" indent="-37474525" eaLnBrk="0" hangingPunct="0">
              <a:defRPr sz="1600">
                <a:solidFill>
                  <a:srgbClr val="009900"/>
                </a:solidFill>
                <a:latin typeface="Tahoma" panose="020B0604030504040204" pitchFamily="34" charset="0"/>
                <a:ea typeface="ＭＳ Ｐゴシック" panose="020B0600070205080204" pitchFamily="34" charset="-128"/>
              </a:defRPr>
            </a:lvl2pPr>
            <a:lvl3pPr eaLnBrk="0" hangingPunct="0">
              <a:defRPr sz="1600">
                <a:solidFill>
                  <a:srgbClr val="009900"/>
                </a:solidFill>
                <a:latin typeface="Tahoma" panose="020B0604030504040204" pitchFamily="34" charset="0"/>
                <a:ea typeface="ＭＳ Ｐゴシック" panose="020B0600070205080204" pitchFamily="34" charset="-128"/>
              </a:defRPr>
            </a:lvl3pPr>
            <a:lvl4pPr eaLnBrk="0" hangingPunct="0">
              <a:defRPr sz="1600">
                <a:solidFill>
                  <a:srgbClr val="009900"/>
                </a:solidFill>
                <a:latin typeface="Tahoma" panose="020B0604030504040204" pitchFamily="34" charset="0"/>
                <a:ea typeface="ＭＳ Ｐゴシック" panose="020B0600070205080204" pitchFamily="34" charset="-128"/>
              </a:defRPr>
            </a:lvl4pPr>
            <a:lvl5pPr eaLnBrk="0" hangingPunct="0">
              <a:defRPr sz="1600">
                <a:solidFill>
                  <a:srgbClr val="009900"/>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9pPr>
          </a:lstStyle>
          <a:p>
            <a:fld id="{736675C4-C5FE-458F-A131-E5D1269FE06F}" type="slidenum">
              <a:rPr lang="en-US" altLang="en-US" sz="1400">
                <a:solidFill>
                  <a:srgbClr val="590A0E"/>
                </a:solidFill>
                <a:latin typeface="Arial" panose="020B0604020202020204" pitchFamily="34" charset="0"/>
              </a:rPr>
              <a:pPr/>
              <a:t>42</a:t>
            </a:fld>
            <a:endParaRPr lang="en-US" altLang="en-US" sz="1400">
              <a:solidFill>
                <a:srgbClr val="590A0E"/>
              </a:solidFill>
              <a:latin typeface="Arial" panose="020B0604020202020204" pitchFamily="34" charset="0"/>
            </a:endParaRPr>
          </a:p>
        </p:txBody>
      </p:sp>
      <p:sp>
        <p:nvSpPr>
          <p:cNvPr id="103429" name="Rectangle 2">
            <a:extLst>
              <a:ext uri="{FF2B5EF4-FFF2-40B4-BE49-F238E27FC236}">
                <a16:creationId xmlns:a16="http://schemas.microsoft.com/office/drawing/2014/main" id="{0FA87A13-497A-44E1-B8FB-CA409947295E}"/>
              </a:ext>
            </a:extLst>
          </p:cNvPr>
          <p:cNvSpPr>
            <a:spLocks noGrp="1" noChangeArrowheads="1"/>
          </p:cNvSpPr>
          <p:nvPr>
            <p:ph type="title"/>
          </p:nvPr>
        </p:nvSpPr>
        <p:spPr/>
        <p:txBody>
          <a:bodyPr>
            <a:normAutofit/>
          </a:bodyPr>
          <a:lstStyle/>
          <a:p>
            <a:r>
              <a:rPr lang="en-US" altLang="en-US" dirty="0"/>
              <a:t>Laplace Smoothing (add-one )</a:t>
            </a:r>
            <a:br>
              <a:rPr lang="en-US" altLang="en-US" dirty="0">
                <a:highlight>
                  <a:srgbClr val="FFFF00"/>
                </a:highlight>
              </a:rPr>
            </a:br>
            <a:endParaRPr lang="en-US" altLang="en-US" dirty="0"/>
          </a:p>
        </p:txBody>
      </p:sp>
      <p:sp>
        <p:nvSpPr>
          <p:cNvPr id="103430" name="Rectangle 3">
            <a:extLst>
              <a:ext uri="{FF2B5EF4-FFF2-40B4-BE49-F238E27FC236}">
                <a16:creationId xmlns:a16="http://schemas.microsoft.com/office/drawing/2014/main" id="{F8E05699-BB04-40F7-B40B-1D6A4FAA6EC0}"/>
              </a:ext>
            </a:extLst>
          </p:cNvPr>
          <p:cNvSpPr>
            <a:spLocks noGrp="1" noChangeArrowheads="1"/>
          </p:cNvSpPr>
          <p:nvPr>
            <p:ph type="body" idx="1"/>
          </p:nvPr>
        </p:nvSpPr>
        <p:spPr>
          <a:xfrm>
            <a:off x="762000" y="1373188"/>
            <a:ext cx="10515600" cy="4351338"/>
          </a:xfrm>
        </p:spPr>
        <p:txBody>
          <a:bodyPr>
            <a:normAutofit fontScale="85000" lnSpcReduction="20000"/>
          </a:bodyPr>
          <a:lstStyle/>
          <a:p>
            <a:pPr marL="0" indent="0">
              <a:buNone/>
            </a:pPr>
            <a:r>
              <a:rPr lang="en-US" dirty="0"/>
              <a:t>V: the number of total words in the vocabulary</a:t>
            </a:r>
          </a:p>
          <a:p>
            <a:pPr marL="0" indent="0">
              <a:buNone/>
            </a:pPr>
            <a:r>
              <a:rPr lang="en-US" dirty="0"/>
              <a:t>N: the total number of word tokens</a:t>
            </a:r>
          </a:p>
          <a:p>
            <a:pPr marL="0" indent="0">
              <a:buNone/>
            </a:pPr>
            <a:r>
              <a:rPr lang="en-US" dirty="0"/>
              <a:t>Wi: The word  </a:t>
            </a:r>
          </a:p>
          <a:p>
            <a:pPr marL="0" indent="0">
              <a:buNone/>
            </a:pPr>
            <a:r>
              <a:rPr lang="en-US" dirty="0"/>
              <a:t>Ci: the count of the word</a:t>
            </a:r>
          </a:p>
          <a:p>
            <a:pPr marL="0" indent="0">
              <a:buNone/>
            </a:pPr>
            <a:endParaRPr lang="en-US" altLang="en-US" dirty="0">
              <a:solidFill>
                <a:srgbClr val="FF0000"/>
              </a:solidFill>
            </a:endParaRPr>
          </a:p>
          <a:p>
            <a:pPr marL="0" indent="0">
              <a:buNone/>
            </a:pPr>
            <a:endParaRPr lang="en-US" altLang="en-US" dirty="0"/>
          </a:p>
          <a:p>
            <a:r>
              <a:rPr lang="en-US" altLang="en-US" dirty="0"/>
              <a:t>MLE estimate:</a:t>
            </a:r>
          </a:p>
          <a:p>
            <a:endParaRPr lang="en-US" altLang="en-US" dirty="0"/>
          </a:p>
          <a:p>
            <a:r>
              <a:rPr lang="en-US" altLang="en-US" dirty="0"/>
              <a:t>Laplace estimate:</a:t>
            </a:r>
          </a:p>
          <a:p>
            <a:endParaRPr lang="en-US" altLang="en-US" dirty="0"/>
          </a:p>
          <a:p>
            <a:r>
              <a:rPr lang="en-US" altLang="en-US" dirty="0"/>
              <a:t>Reconstructed counts:</a:t>
            </a:r>
          </a:p>
          <a:p>
            <a:endParaRPr lang="en-US" altLang="en-US" dirty="0"/>
          </a:p>
        </p:txBody>
      </p:sp>
      <p:pic>
        <p:nvPicPr>
          <p:cNvPr id="103431" name="Picture 4" descr="addone1">
            <a:extLst>
              <a:ext uri="{FF2B5EF4-FFF2-40B4-BE49-F238E27FC236}">
                <a16:creationId xmlns:a16="http://schemas.microsoft.com/office/drawing/2014/main" id="{701A8051-4CB9-4042-B8F0-15E035099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4814" y="2894106"/>
            <a:ext cx="1714500"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2" name="Picture 5" descr="addone3">
            <a:extLst>
              <a:ext uri="{FF2B5EF4-FFF2-40B4-BE49-F238E27FC236}">
                <a16:creationId xmlns:a16="http://schemas.microsoft.com/office/drawing/2014/main" id="{C19B6C9A-3C69-4702-87B0-5587283951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3357" y="5039732"/>
            <a:ext cx="2668814" cy="862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3" name="Picture 6" descr="laplace">
            <a:extLst>
              <a:ext uri="{FF2B5EF4-FFF2-40B4-BE49-F238E27FC236}">
                <a16:creationId xmlns:a16="http://schemas.microsoft.com/office/drawing/2014/main" id="{51884550-F93F-48DF-BD9C-CE7DBCDA5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8414" y="4048219"/>
            <a:ext cx="2298700" cy="719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Date Placeholder 3">
            <a:extLst>
              <a:ext uri="{FF2B5EF4-FFF2-40B4-BE49-F238E27FC236}">
                <a16:creationId xmlns:a16="http://schemas.microsoft.com/office/drawing/2014/main" id="{0343F45E-AC4C-4A2B-BD22-4E757EFCB0F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009900"/>
                </a:solidFill>
                <a:latin typeface="Tahoma" panose="020B0604030504040204" pitchFamily="34" charset="0"/>
                <a:ea typeface="ＭＳ Ｐゴシック" panose="020B0600070205080204" pitchFamily="34" charset="-128"/>
              </a:defRPr>
            </a:lvl1pPr>
            <a:lvl2pPr marL="37931725" indent="-37474525" eaLnBrk="0" hangingPunct="0">
              <a:defRPr sz="1600">
                <a:solidFill>
                  <a:srgbClr val="009900"/>
                </a:solidFill>
                <a:latin typeface="Tahoma" panose="020B0604030504040204" pitchFamily="34" charset="0"/>
                <a:ea typeface="ＭＳ Ｐゴシック" panose="020B0600070205080204" pitchFamily="34" charset="-128"/>
              </a:defRPr>
            </a:lvl2pPr>
            <a:lvl3pPr eaLnBrk="0" hangingPunct="0">
              <a:defRPr sz="1600">
                <a:solidFill>
                  <a:srgbClr val="009900"/>
                </a:solidFill>
                <a:latin typeface="Tahoma" panose="020B0604030504040204" pitchFamily="34" charset="0"/>
                <a:ea typeface="ＭＳ Ｐゴシック" panose="020B0600070205080204" pitchFamily="34" charset="-128"/>
              </a:defRPr>
            </a:lvl3pPr>
            <a:lvl4pPr eaLnBrk="0" hangingPunct="0">
              <a:defRPr sz="1600">
                <a:solidFill>
                  <a:srgbClr val="009900"/>
                </a:solidFill>
                <a:latin typeface="Tahoma" panose="020B0604030504040204" pitchFamily="34" charset="0"/>
                <a:ea typeface="ＭＳ Ｐゴシック" panose="020B0600070205080204" pitchFamily="34" charset="-128"/>
              </a:defRPr>
            </a:lvl4pPr>
            <a:lvl5pPr eaLnBrk="0" hangingPunct="0">
              <a:defRPr sz="1600">
                <a:solidFill>
                  <a:srgbClr val="009900"/>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9pPr>
          </a:lstStyle>
          <a:p>
            <a:fld id="{3475CE24-AD36-4A33-83B7-DE724A37E377}" type="datetime1">
              <a:rPr lang="en-US" altLang="en-US" sz="1400">
                <a:solidFill>
                  <a:srgbClr val="590A0E"/>
                </a:solidFill>
                <a:latin typeface="Arial" panose="020B0604020202020204" pitchFamily="34" charset="0"/>
              </a:rPr>
              <a:pPr/>
              <a:t>12/17/2022</a:t>
            </a:fld>
            <a:endParaRPr lang="en-US" altLang="en-US" sz="1400">
              <a:solidFill>
                <a:srgbClr val="590A0E"/>
              </a:solidFill>
              <a:latin typeface="Arial" panose="020B0604020202020204" pitchFamily="34" charset="0"/>
            </a:endParaRPr>
          </a:p>
        </p:txBody>
      </p:sp>
      <p:sp>
        <p:nvSpPr>
          <p:cNvPr id="105475" name="Footer Placeholder 4">
            <a:extLst>
              <a:ext uri="{FF2B5EF4-FFF2-40B4-BE49-F238E27FC236}">
                <a16:creationId xmlns:a16="http://schemas.microsoft.com/office/drawing/2014/main" id="{8F4FCF26-17A0-4407-BB93-BD1F566FFFF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009900"/>
                </a:solidFill>
                <a:latin typeface="Tahoma" panose="020B0604030504040204" pitchFamily="34" charset="0"/>
                <a:ea typeface="ＭＳ Ｐゴシック" panose="020B0600070205080204" pitchFamily="34" charset="-128"/>
              </a:defRPr>
            </a:lvl1pPr>
            <a:lvl2pPr marL="37931725" indent="-37474525" eaLnBrk="0" hangingPunct="0">
              <a:defRPr sz="1600">
                <a:solidFill>
                  <a:srgbClr val="009900"/>
                </a:solidFill>
                <a:latin typeface="Tahoma" panose="020B0604030504040204" pitchFamily="34" charset="0"/>
                <a:ea typeface="ＭＳ Ｐゴシック" panose="020B0600070205080204" pitchFamily="34" charset="-128"/>
              </a:defRPr>
            </a:lvl2pPr>
            <a:lvl3pPr eaLnBrk="0" hangingPunct="0">
              <a:defRPr sz="1600">
                <a:solidFill>
                  <a:srgbClr val="009900"/>
                </a:solidFill>
                <a:latin typeface="Tahoma" panose="020B0604030504040204" pitchFamily="34" charset="0"/>
                <a:ea typeface="ＭＳ Ｐゴシック" panose="020B0600070205080204" pitchFamily="34" charset="-128"/>
              </a:defRPr>
            </a:lvl3pPr>
            <a:lvl4pPr eaLnBrk="0" hangingPunct="0">
              <a:defRPr sz="1600">
                <a:solidFill>
                  <a:srgbClr val="009900"/>
                </a:solidFill>
                <a:latin typeface="Tahoma" panose="020B0604030504040204" pitchFamily="34" charset="0"/>
                <a:ea typeface="ＭＳ Ｐゴシック" panose="020B0600070205080204" pitchFamily="34" charset="-128"/>
              </a:defRPr>
            </a:lvl4pPr>
            <a:lvl5pPr eaLnBrk="0" hangingPunct="0">
              <a:defRPr sz="1600">
                <a:solidFill>
                  <a:srgbClr val="009900"/>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9pPr>
          </a:lstStyle>
          <a:p>
            <a:r>
              <a:rPr lang="en-US" altLang="en-US" sz="1000">
                <a:solidFill>
                  <a:srgbClr val="181813"/>
                </a:solidFill>
                <a:latin typeface="Arial" panose="020B0604020202020204" pitchFamily="34" charset="0"/>
              </a:rPr>
              <a:t>                                         Speech and Language Processing - Jurafsky and Martin       </a:t>
            </a:r>
            <a:endParaRPr lang="en-US" altLang="en-US" sz="1400">
              <a:solidFill>
                <a:srgbClr val="181813"/>
              </a:solidFill>
              <a:latin typeface="Arial" panose="020B0604020202020204" pitchFamily="34" charset="0"/>
            </a:endParaRPr>
          </a:p>
        </p:txBody>
      </p:sp>
      <p:sp>
        <p:nvSpPr>
          <p:cNvPr id="105476" name="Slide Number Placeholder 5">
            <a:extLst>
              <a:ext uri="{FF2B5EF4-FFF2-40B4-BE49-F238E27FC236}">
                <a16:creationId xmlns:a16="http://schemas.microsoft.com/office/drawing/2014/main" id="{6D043A19-9022-4EB7-B38E-CD6E614BDD8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rgbClr val="009900"/>
                </a:solidFill>
                <a:latin typeface="Tahoma" panose="020B0604030504040204" pitchFamily="34" charset="0"/>
                <a:ea typeface="ＭＳ Ｐゴシック" panose="020B0600070205080204" pitchFamily="34" charset="-128"/>
              </a:defRPr>
            </a:lvl1pPr>
            <a:lvl2pPr marL="37931725" indent="-37474525" eaLnBrk="0" hangingPunct="0">
              <a:defRPr sz="1600">
                <a:solidFill>
                  <a:srgbClr val="009900"/>
                </a:solidFill>
                <a:latin typeface="Tahoma" panose="020B0604030504040204" pitchFamily="34" charset="0"/>
                <a:ea typeface="ＭＳ Ｐゴシック" panose="020B0600070205080204" pitchFamily="34" charset="-128"/>
              </a:defRPr>
            </a:lvl2pPr>
            <a:lvl3pPr eaLnBrk="0" hangingPunct="0">
              <a:defRPr sz="1600">
                <a:solidFill>
                  <a:srgbClr val="009900"/>
                </a:solidFill>
                <a:latin typeface="Tahoma" panose="020B0604030504040204" pitchFamily="34" charset="0"/>
                <a:ea typeface="ＭＳ Ｐゴシック" panose="020B0600070205080204" pitchFamily="34" charset="-128"/>
              </a:defRPr>
            </a:lvl3pPr>
            <a:lvl4pPr eaLnBrk="0" hangingPunct="0">
              <a:defRPr sz="1600">
                <a:solidFill>
                  <a:srgbClr val="009900"/>
                </a:solidFill>
                <a:latin typeface="Tahoma" panose="020B0604030504040204" pitchFamily="34" charset="0"/>
                <a:ea typeface="ＭＳ Ｐゴシック" panose="020B0600070205080204" pitchFamily="34" charset="-128"/>
              </a:defRPr>
            </a:lvl4pPr>
            <a:lvl5pPr eaLnBrk="0" hangingPunct="0">
              <a:defRPr sz="1600">
                <a:solidFill>
                  <a:srgbClr val="009900"/>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1600">
                <a:solidFill>
                  <a:srgbClr val="009900"/>
                </a:solidFill>
                <a:latin typeface="Tahoma" panose="020B0604030504040204" pitchFamily="34" charset="0"/>
                <a:ea typeface="ＭＳ Ｐゴシック" panose="020B0600070205080204" pitchFamily="34" charset="-128"/>
              </a:defRPr>
            </a:lvl9pPr>
          </a:lstStyle>
          <a:p>
            <a:fld id="{4840A7A7-A307-4892-9976-9CB584228273}" type="slidenum">
              <a:rPr lang="en-US" altLang="en-US" sz="1400">
                <a:solidFill>
                  <a:srgbClr val="590A0E"/>
                </a:solidFill>
                <a:latin typeface="Arial" panose="020B0604020202020204" pitchFamily="34" charset="0"/>
              </a:rPr>
              <a:pPr/>
              <a:t>43</a:t>
            </a:fld>
            <a:endParaRPr lang="en-US" altLang="en-US" sz="1400">
              <a:solidFill>
                <a:srgbClr val="590A0E"/>
              </a:solidFill>
              <a:latin typeface="Arial" panose="020B0604020202020204" pitchFamily="34" charset="0"/>
            </a:endParaRPr>
          </a:p>
        </p:txBody>
      </p:sp>
      <p:sp>
        <p:nvSpPr>
          <p:cNvPr id="105477" name="Rectangle 2">
            <a:extLst>
              <a:ext uri="{FF2B5EF4-FFF2-40B4-BE49-F238E27FC236}">
                <a16:creationId xmlns:a16="http://schemas.microsoft.com/office/drawing/2014/main" id="{FA62F6EC-4E48-4E71-87AD-681554D8519A}"/>
              </a:ext>
            </a:extLst>
          </p:cNvPr>
          <p:cNvSpPr>
            <a:spLocks noGrp="1" noChangeArrowheads="1"/>
          </p:cNvSpPr>
          <p:nvPr>
            <p:ph type="title"/>
          </p:nvPr>
        </p:nvSpPr>
        <p:spPr>
          <a:xfrm>
            <a:off x="955040" y="152400"/>
            <a:ext cx="10576560" cy="1066800"/>
          </a:xfrm>
        </p:spPr>
        <p:txBody>
          <a:bodyPr>
            <a:noAutofit/>
          </a:bodyPr>
          <a:lstStyle/>
          <a:p>
            <a:r>
              <a:rPr lang="en-US" altLang="en-US" sz="3200" dirty="0"/>
              <a:t>Laplace-Smoothed Bigram Counts</a:t>
            </a:r>
          </a:p>
        </p:txBody>
      </p:sp>
      <p:pic>
        <p:nvPicPr>
          <p:cNvPr id="105478" name="Picture 4" descr="addone4">
            <a:extLst>
              <a:ext uri="{FF2B5EF4-FFF2-40B4-BE49-F238E27FC236}">
                <a16:creationId xmlns:a16="http://schemas.microsoft.com/office/drawing/2014/main" id="{4539B4BA-B477-4C42-B6D5-815F2D4D2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29" y="1219200"/>
            <a:ext cx="7375071" cy="2795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laplace2">
            <a:extLst>
              <a:ext uri="{FF2B5EF4-FFF2-40B4-BE49-F238E27FC236}">
                <a16:creationId xmlns:a16="http://schemas.microsoft.com/office/drawing/2014/main" id="{1EEF03B5-991E-4DC1-A7C6-E397B83DD8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440" y="4070349"/>
            <a:ext cx="9144000"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addone6">
            <a:extLst>
              <a:ext uri="{FF2B5EF4-FFF2-40B4-BE49-F238E27FC236}">
                <a16:creationId xmlns:a16="http://schemas.microsoft.com/office/drawing/2014/main" id="{065BCA64-677E-4106-9B1C-2CCD147612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0600" y="3274408"/>
            <a:ext cx="3392214" cy="795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F631CED4-0E51-40E9-BBB6-C643C3538265}"/>
              </a:ext>
            </a:extLst>
          </p:cNvPr>
          <p:cNvSpPr txBox="1"/>
          <p:nvPr/>
        </p:nvSpPr>
        <p:spPr>
          <a:xfrm>
            <a:off x="8503920" y="2177534"/>
            <a:ext cx="3261360" cy="369332"/>
          </a:xfrm>
          <a:prstGeom prst="rect">
            <a:avLst/>
          </a:prstGeom>
          <a:noFill/>
        </p:spPr>
        <p:txBody>
          <a:bodyPr wrap="square">
            <a:spAutoFit/>
          </a:bodyPr>
          <a:lstStyle/>
          <a:p>
            <a:r>
              <a:rPr lang="en-US" altLang="en-US" sz="1800" dirty="0"/>
              <a:t>Just add one to all the counts!</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A2B26-AC96-41D0-A74F-758FCCB9DFB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55CDB5F-2943-4DB8-AAD8-4D00A3E6A02E}"/>
              </a:ext>
            </a:extLst>
          </p:cNvPr>
          <p:cNvSpPr>
            <a:spLocks noGrp="1"/>
          </p:cNvSpPr>
          <p:nvPr>
            <p:ph idx="1"/>
          </p:nvPr>
        </p:nvSpPr>
        <p:spPr/>
        <p:txBody>
          <a:bodyPr>
            <a:normAutofit/>
          </a:bodyPr>
          <a:lstStyle/>
          <a:p>
            <a:r>
              <a:rPr lang="en-US" dirty="0"/>
              <a:t>Language models offer a way to assign a probability to a sentence or other sequence of words, and to predict a word from preceding words</a:t>
            </a:r>
          </a:p>
          <a:p>
            <a:r>
              <a:rPr lang="en-US" dirty="0"/>
              <a:t>n-grams are Markov models that estimate words from a fixed window of previous words. </a:t>
            </a:r>
          </a:p>
          <a:p>
            <a:r>
              <a:rPr lang="en-US" dirty="0"/>
              <a:t>n-gram probabilities can be estimated by counting in a corpus and normalizing (the maximum likelihood estimate). </a:t>
            </a:r>
          </a:p>
        </p:txBody>
      </p:sp>
    </p:spTree>
    <p:extLst>
      <p:ext uri="{BB962C8B-B14F-4D97-AF65-F5344CB8AC3E}">
        <p14:creationId xmlns:p14="http://schemas.microsoft.com/office/powerpoint/2010/main" val="3692057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A17C82C-3AC4-4BD0-A4A5-4D096F08DA43}"/>
              </a:ext>
            </a:extLst>
          </p:cNvPr>
          <p:cNvGraphicFramePr>
            <a:graphicFrameLocks noGrp="1"/>
          </p:cNvGraphicFramePr>
          <p:nvPr>
            <p:extLst>
              <p:ext uri="{D42A27DB-BD31-4B8C-83A1-F6EECF244321}">
                <p14:modId xmlns:p14="http://schemas.microsoft.com/office/powerpoint/2010/main" val="4031847356"/>
              </p:ext>
            </p:extLst>
          </p:nvPr>
        </p:nvGraphicFramePr>
        <p:xfrm>
          <a:off x="707169" y="285159"/>
          <a:ext cx="11285133" cy="6447619"/>
        </p:xfrm>
        <a:graphic>
          <a:graphicData uri="http://schemas.openxmlformats.org/drawingml/2006/table">
            <a:tbl>
              <a:tblPr firstRow="1" bandRow="1">
                <a:tableStyleId>{5C22544A-7EE6-4342-B048-85BDC9FD1C3A}</a:tableStyleId>
              </a:tblPr>
              <a:tblGrid>
                <a:gridCol w="2351341">
                  <a:extLst>
                    <a:ext uri="{9D8B030D-6E8A-4147-A177-3AD203B41FA5}">
                      <a16:colId xmlns:a16="http://schemas.microsoft.com/office/drawing/2014/main" val="2250496427"/>
                    </a:ext>
                  </a:extLst>
                </a:gridCol>
                <a:gridCol w="8933792">
                  <a:extLst>
                    <a:ext uri="{9D8B030D-6E8A-4147-A177-3AD203B41FA5}">
                      <a16:colId xmlns:a16="http://schemas.microsoft.com/office/drawing/2014/main" val="3621660921"/>
                    </a:ext>
                  </a:extLst>
                </a:gridCol>
              </a:tblGrid>
              <a:tr h="344047">
                <a:tc>
                  <a:txBody>
                    <a:bodyPr/>
                    <a:lstStyle/>
                    <a:p>
                      <a:r>
                        <a:rPr lang="en-US" sz="1600" dirty="0">
                          <a:solidFill>
                            <a:schemeClr val="tx1"/>
                          </a:solidFill>
                        </a:rPr>
                        <a:t>NLP TASK</a:t>
                      </a:r>
                    </a:p>
                  </a:txBody>
                  <a:tcPr>
                    <a:solidFill>
                      <a:schemeClr val="bg1">
                        <a:lumMod val="85000"/>
                      </a:schemeClr>
                    </a:solidFill>
                  </a:tcPr>
                </a:tc>
                <a:tc>
                  <a:txBody>
                    <a:bodyPr/>
                    <a:lstStyle/>
                    <a:p>
                      <a:r>
                        <a:rPr lang="en-US" sz="1600" dirty="0">
                          <a:solidFill>
                            <a:schemeClr val="tx1"/>
                          </a:solidFill>
                        </a:rPr>
                        <a:t>APPLICATION</a:t>
                      </a:r>
                    </a:p>
                  </a:txBody>
                  <a:tcPr>
                    <a:solidFill>
                      <a:schemeClr val="bg1">
                        <a:lumMod val="85000"/>
                      </a:schemeClr>
                    </a:solidFill>
                  </a:tcPr>
                </a:tc>
                <a:extLst>
                  <a:ext uri="{0D108BD9-81ED-4DB2-BD59-A6C34878D82A}">
                    <a16:rowId xmlns:a16="http://schemas.microsoft.com/office/drawing/2014/main" val="3806761050"/>
                  </a:ext>
                </a:extLst>
              </a:tr>
              <a:tr h="1423114">
                <a:tc>
                  <a:txBody>
                    <a:bodyPr/>
                    <a:lstStyle/>
                    <a:p>
                      <a:r>
                        <a:rPr lang="en-US" sz="1600" dirty="0"/>
                        <a:t>Morphological parsing </a:t>
                      </a:r>
                    </a:p>
                  </a:txBody>
                  <a:tcPr>
                    <a:solidFill>
                      <a:schemeClr val="bg1">
                        <a:lumMod val="85000"/>
                      </a:schemeClr>
                    </a:solidFill>
                  </a:tcPr>
                </a:tc>
                <a:tc>
                  <a:txBody>
                    <a:bodyPr/>
                    <a:lstStyle/>
                    <a:p>
                      <a:r>
                        <a:rPr lang="en-US" sz="1600" dirty="0"/>
                        <a:t>1- IR(Information Retrieval</a:t>
                      </a:r>
                    </a:p>
                    <a:p>
                      <a:r>
                        <a:rPr lang="en-US" sz="1600" dirty="0"/>
                        <a:t>2- Machine translation (to realize that the French words </a:t>
                      </a:r>
                      <a:r>
                        <a:rPr lang="en-US" sz="1600" dirty="0" err="1"/>
                        <a:t>va</a:t>
                      </a:r>
                      <a:r>
                        <a:rPr lang="en-US" sz="1600" dirty="0"/>
                        <a:t> and </a:t>
                      </a:r>
                      <a:r>
                        <a:rPr lang="en-US" sz="1600" dirty="0" err="1"/>
                        <a:t>aller</a:t>
                      </a:r>
                      <a:r>
                        <a:rPr lang="en-US" sz="1600" dirty="0"/>
                        <a:t> should both translate to forms of the English verb go.)</a:t>
                      </a:r>
                    </a:p>
                    <a:p>
                      <a:r>
                        <a:rPr lang="en-US" sz="1600" dirty="0"/>
                        <a:t>3-Spelling checking (as we will see, it is morphological knowledge that will tell us that </a:t>
                      </a:r>
                      <a:r>
                        <a:rPr lang="en-US" sz="1600" dirty="0" err="1"/>
                        <a:t>misclam</a:t>
                      </a:r>
                      <a:r>
                        <a:rPr lang="en-US" sz="1600" dirty="0"/>
                        <a:t> and </a:t>
                      </a:r>
                      <a:r>
                        <a:rPr lang="en-US" sz="1600" dirty="0" err="1"/>
                        <a:t>antiundoggingly</a:t>
                      </a:r>
                      <a:r>
                        <a:rPr lang="en-US" sz="1600" dirty="0"/>
                        <a:t> are not words) </a:t>
                      </a:r>
                    </a:p>
                  </a:txBody>
                  <a:tcPr>
                    <a:solidFill>
                      <a:schemeClr val="bg1">
                        <a:lumMod val="85000"/>
                      </a:schemeClr>
                    </a:solidFill>
                  </a:tcPr>
                </a:tc>
                <a:extLst>
                  <a:ext uri="{0D108BD9-81ED-4DB2-BD59-A6C34878D82A}">
                    <a16:rowId xmlns:a16="http://schemas.microsoft.com/office/drawing/2014/main" val="4011811442"/>
                  </a:ext>
                </a:extLst>
              </a:tr>
              <a:tr h="1554480">
                <a:tc>
                  <a:txBody>
                    <a:bodyPr/>
                    <a:lstStyle/>
                    <a:p>
                      <a:r>
                        <a:rPr lang="en-US" sz="1600" dirty="0"/>
                        <a:t>POS</a:t>
                      </a:r>
                    </a:p>
                  </a:txBody>
                  <a:tcPr>
                    <a:solidFill>
                      <a:schemeClr val="bg1">
                        <a:lumMod val="85000"/>
                      </a:schemeClr>
                    </a:solidFill>
                  </a:tcPr>
                </a:tc>
                <a:tc>
                  <a:txBody>
                    <a:bodyPr/>
                    <a:lstStyle/>
                    <a:p>
                      <a:pPr marL="10646" indent="0">
                        <a:lnSpc>
                          <a:spcPct val="100000"/>
                        </a:lnSpc>
                        <a:spcBef>
                          <a:spcPts val="339"/>
                        </a:spcBef>
                        <a:buFont typeface="Wingdings"/>
                        <a:buNone/>
                        <a:tabLst>
                          <a:tab pos="314902" algn="l"/>
                          <a:tab pos="315462" algn="l"/>
                        </a:tabLst>
                      </a:pPr>
                      <a:r>
                        <a:rPr lang="en-US" sz="1600" kern="1200" dirty="0">
                          <a:solidFill>
                            <a:schemeClr val="dk1"/>
                          </a:solidFill>
                          <a:latin typeface="+mn-lt"/>
                          <a:ea typeface="+mn-ea"/>
                          <a:cs typeface="+mn-cs"/>
                        </a:rPr>
                        <a:t>1-Speech synthesis(</a:t>
                      </a:r>
                      <a:r>
                        <a:rPr lang="en-US" sz="1600" b="0" i="0" kern="1200" dirty="0">
                          <a:solidFill>
                            <a:schemeClr val="dk1"/>
                          </a:solidFill>
                          <a:effectLst/>
                          <a:latin typeface="+mn-lt"/>
                          <a:ea typeface="+mn-ea"/>
                          <a:cs typeface="+mn-cs"/>
                        </a:rPr>
                        <a:t>the process of generating spoken language by machine on the basis of written input)</a:t>
                      </a:r>
                      <a:endParaRPr lang="en-US" sz="1600" kern="1200" dirty="0">
                        <a:solidFill>
                          <a:schemeClr val="dk1"/>
                        </a:solidFill>
                        <a:latin typeface="+mn-lt"/>
                        <a:ea typeface="+mn-ea"/>
                        <a:cs typeface="+mn-cs"/>
                      </a:endParaRPr>
                    </a:p>
                    <a:p>
                      <a:pPr marL="10646" indent="0">
                        <a:lnSpc>
                          <a:spcPct val="100000"/>
                        </a:lnSpc>
                        <a:spcBef>
                          <a:spcPts val="339"/>
                        </a:spcBef>
                        <a:buFont typeface="Wingdings"/>
                        <a:buNone/>
                        <a:tabLst>
                          <a:tab pos="314902" algn="l"/>
                          <a:tab pos="315462" algn="l"/>
                        </a:tabLst>
                      </a:pPr>
                      <a:r>
                        <a:rPr lang="en-US" sz="1600" kern="1200" dirty="0">
                          <a:solidFill>
                            <a:schemeClr val="dk1"/>
                          </a:solidFill>
                          <a:latin typeface="+mn-lt"/>
                          <a:ea typeface="+mn-ea"/>
                          <a:cs typeface="+mn-cs"/>
                        </a:rPr>
                        <a:t>2-Parsing(Need to know if a word is an N or V before you can parse)</a:t>
                      </a:r>
                    </a:p>
                    <a:p>
                      <a:pPr marL="10646" indent="0">
                        <a:lnSpc>
                          <a:spcPct val="100000"/>
                        </a:lnSpc>
                        <a:spcBef>
                          <a:spcPts val="361"/>
                        </a:spcBef>
                        <a:buFont typeface="Wingdings"/>
                        <a:buNone/>
                        <a:tabLst>
                          <a:tab pos="314902" algn="l"/>
                          <a:tab pos="315462" algn="l"/>
                        </a:tabLst>
                      </a:pPr>
                      <a:r>
                        <a:rPr lang="en-US" sz="1600" kern="1200" dirty="0">
                          <a:solidFill>
                            <a:schemeClr val="dk1"/>
                          </a:solidFill>
                          <a:latin typeface="+mn-lt"/>
                          <a:ea typeface="+mn-ea"/>
                          <a:cs typeface="+mn-cs"/>
                        </a:rPr>
                        <a:t>3-Information extraction IR</a:t>
                      </a:r>
                    </a:p>
                    <a:p>
                      <a:pPr marL="10646" indent="0">
                        <a:lnSpc>
                          <a:spcPct val="100000"/>
                        </a:lnSpc>
                        <a:spcBef>
                          <a:spcPts val="361"/>
                        </a:spcBef>
                        <a:buFont typeface="Wingdings"/>
                        <a:buNone/>
                        <a:tabLst>
                          <a:tab pos="314902" algn="l"/>
                          <a:tab pos="315462" algn="l"/>
                        </a:tabLst>
                      </a:pPr>
                      <a:r>
                        <a:rPr lang="en-US" sz="1600" kern="1200" dirty="0">
                          <a:solidFill>
                            <a:schemeClr val="dk1"/>
                          </a:solidFill>
                          <a:latin typeface="+mn-lt"/>
                          <a:ea typeface="+mn-ea"/>
                          <a:cs typeface="+mn-cs"/>
                        </a:rPr>
                        <a:t>4-Finding names, relations, etc.</a:t>
                      </a:r>
                    </a:p>
                    <a:p>
                      <a:pPr marL="10646" indent="0">
                        <a:lnSpc>
                          <a:spcPct val="100000"/>
                        </a:lnSpc>
                        <a:spcBef>
                          <a:spcPts val="361"/>
                        </a:spcBef>
                        <a:buFont typeface="Wingdings"/>
                        <a:buNone/>
                        <a:tabLst>
                          <a:tab pos="314902" algn="l"/>
                          <a:tab pos="315462" algn="l"/>
                        </a:tabLst>
                      </a:pPr>
                      <a:r>
                        <a:rPr lang="en-US" sz="1600" kern="1200" dirty="0">
                          <a:solidFill>
                            <a:schemeClr val="dk1"/>
                          </a:solidFill>
                          <a:latin typeface="+mn-lt"/>
                          <a:ea typeface="+mn-ea"/>
                          <a:cs typeface="+mn-cs"/>
                        </a:rPr>
                        <a:t>5-Machine Translation</a:t>
                      </a:r>
                    </a:p>
                  </a:txBody>
                  <a:tcPr>
                    <a:solidFill>
                      <a:schemeClr val="bg1">
                        <a:lumMod val="85000"/>
                      </a:schemeClr>
                    </a:solidFill>
                  </a:tcPr>
                </a:tc>
                <a:extLst>
                  <a:ext uri="{0D108BD9-81ED-4DB2-BD59-A6C34878D82A}">
                    <a16:rowId xmlns:a16="http://schemas.microsoft.com/office/drawing/2014/main" val="460328302"/>
                  </a:ext>
                </a:extLst>
              </a:tr>
              <a:tr h="2764750">
                <a:tc>
                  <a:txBody>
                    <a:bodyPr/>
                    <a:lstStyle/>
                    <a:p>
                      <a:r>
                        <a:rPr lang="en-US" sz="1600" dirty="0"/>
                        <a:t>N-grams</a:t>
                      </a:r>
                    </a:p>
                  </a:txBody>
                  <a:tcPr>
                    <a:solidFill>
                      <a:schemeClr val="bg1">
                        <a:lumMod val="85000"/>
                      </a:schemeClr>
                    </a:solidFill>
                  </a:tcPr>
                </a:tc>
                <a:tc>
                  <a:txBody>
                    <a:bodyPr/>
                    <a:lstStyle/>
                    <a:p>
                      <a:pPr marL="800100" lvl="1" indent="-342900">
                        <a:buFont typeface="+mj-lt"/>
                        <a:buAutoNum type="arabicPeriod"/>
                      </a:pPr>
                      <a:r>
                        <a:rPr lang="en-US" altLang="en-US" sz="1600" b="1" dirty="0"/>
                        <a:t>speech recognition</a:t>
                      </a:r>
                      <a:r>
                        <a:rPr lang="en-US" altLang="en-US" sz="1600" dirty="0"/>
                        <a:t>:</a:t>
                      </a:r>
                      <a:r>
                        <a:rPr lang="en-US" sz="1600" dirty="0"/>
                        <a:t>  for example, the input speech sounds are very confusable and many words sound extremely similar.</a:t>
                      </a:r>
                    </a:p>
                    <a:p>
                      <a:pPr marL="800100" lvl="1" indent="-342900">
                        <a:buFont typeface="+mj-lt"/>
                        <a:buAutoNum type="arabicPeriod"/>
                      </a:pPr>
                      <a:r>
                        <a:rPr lang="en-US" altLang="en-US" sz="1600" b="1" dirty="0"/>
                        <a:t>Handwriting</a:t>
                      </a:r>
                      <a:r>
                        <a:rPr lang="en-US" altLang="en-US" sz="1600" b="0" dirty="0"/>
                        <a:t> </a:t>
                      </a:r>
                      <a:r>
                        <a:rPr lang="en-US" altLang="en-US" sz="1600" b="1" dirty="0"/>
                        <a:t>recognition</a:t>
                      </a:r>
                      <a:r>
                        <a:rPr lang="en-US" altLang="en-US" sz="1600" dirty="0"/>
                        <a:t>:</a:t>
                      </a:r>
                    </a:p>
                    <a:p>
                      <a:pPr marL="457200" lvl="1" indent="0">
                        <a:buNone/>
                      </a:pPr>
                      <a:r>
                        <a:rPr lang="en-US" sz="1600" u="sng" dirty="0"/>
                        <a:t>to rob a bank</a:t>
                      </a:r>
                      <a:r>
                        <a:rPr lang="en-US" sz="1600" dirty="0"/>
                        <a:t> with a written hold-up note that the teller incorrectly reads as “I have a </a:t>
                      </a:r>
                      <a:r>
                        <a:rPr lang="en-US" sz="1600" dirty="0" err="1"/>
                        <a:t>gub</a:t>
                      </a:r>
                      <a:r>
                        <a:rPr lang="en-US" sz="1600" dirty="0"/>
                        <a:t>”. Any speech and language processing system could avoid making this mistake by using the knowledge that the sequence “I have a gun” is far more probable than the non-word “I have a </a:t>
                      </a:r>
                      <a:r>
                        <a:rPr lang="en-US" sz="1600" dirty="0" err="1"/>
                        <a:t>gub</a:t>
                      </a:r>
                      <a:r>
                        <a:rPr lang="en-US" sz="1600" dirty="0"/>
                        <a:t>” or even “I have a gull”.</a:t>
                      </a:r>
                    </a:p>
                    <a:p>
                      <a:pPr lvl="1">
                        <a:lnSpc>
                          <a:spcPct val="110000"/>
                        </a:lnSpc>
                      </a:pPr>
                      <a:r>
                        <a:rPr lang="en-US" altLang="en-US" sz="1600" dirty="0"/>
                        <a:t>Machine translation: </a:t>
                      </a:r>
                      <a:r>
                        <a:rPr lang="en-US" sz="1600" dirty="0"/>
                        <a:t>translating a Chinese we have a set of potential rough English translations. An N-gram grammar lets us select the bold-faced sentence above as the most fluent translation sentence, i.e. the one that has the highest probability.</a:t>
                      </a:r>
                    </a:p>
                    <a:p>
                      <a:pPr lvl="1">
                        <a:lnSpc>
                          <a:spcPct val="110000"/>
                        </a:lnSpc>
                      </a:pPr>
                      <a:r>
                        <a:rPr lang="en-US" sz="1600" dirty="0"/>
                        <a:t>3. </a:t>
                      </a:r>
                      <a:r>
                        <a:rPr lang="en-US" sz="1600" b="1" dirty="0"/>
                        <a:t>spellchecker </a:t>
                      </a:r>
                      <a:r>
                        <a:rPr lang="en-US" sz="1600" dirty="0"/>
                        <a:t>can use a probability estimator both to detect these errors and to suggest higher-probability corrections</a:t>
                      </a:r>
                      <a:endParaRPr lang="en-US" sz="1600" kern="1200" dirty="0">
                        <a:solidFill>
                          <a:schemeClr val="dk1"/>
                        </a:solidFill>
                        <a:latin typeface="+mn-lt"/>
                        <a:ea typeface="+mn-ea"/>
                        <a:cs typeface="+mn-cs"/>
                      </a:endParaRPr>
                    </a:p>
                  </a:txBody>
                  <a:tcPr>
                    <a:solidFill>
                      <a:schemeClr val="bg1">
                        <a:lumMod val="85000"/>
                      </a:schemeClr>
                    </a:solidFill>
                  </a:tcPr>
                </a:tc>
                <a:extLst>
                  <a:ext uri="{0D108BD9-81ED-4DB2-BD59-A6C34878D82A}">
                    <a16:rowId xmlns:a16="http://schemas.microsoft.com/office/drawing/2014/main" val="257172831"/>
                  </a:ext>
                </a:extLst>
              </a:tr>
            </a:tbl>
          </a:graphicData>
        </a:graphic>
      </p:graphicFrame>
    </p:spTree>
    <p:extLst>
      <p:ext uri="{BB962C8B-B14F-4D97-AF65-F5344CB8AC3E}">
        <p14:creationId xmlns:p14="http://schemas.microsoft.com/office/powerpoint/2010/main" val="2791861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5C738-AC02-4281-B683-C682FF4DAFD8}"/>
              </a:ext>
            </a:extLst>
          </p:cNvPr>
          <p:cNvSpPr>
            <a:spLocks noGrp="1"/>
          </p:cNvSpPr>
          <p:nvPr>
            <p:ph type="title"/>
          </p:nvPr>
        </p:nvSpPr>
        <p:spPr/>
        <p:txBody>
          <a:bodyPr/>
          <a:lstStyle/>
          <a:p>
            <a:r>
              <a:rPr lang="en-US" dirty="0"/>
              <a:t>Other application N-grams</a:t>
            </a:r>
          </a:p>
        </p:txBody>
      </p:sp>
      <p:sp>
        <p:nvSpPr>
          <p:cNvPr id="3" name="Content Placeholder 2">
            <a:extLst>
              <a:ext uri="{FF2B5EF4-FFF2-40B4-BE49-F238E27FC236}">
                <a16:creationId xmlns:a16="http://schemas.microsoft.com/office/drawing/2014/main" id="{E121B66B-C74C-44D0-BD2C-4F952862DFAC}"/>
              </a:ext>
            </a:extLst>
          </p:cNvPr>
          <p:cNvSpPr>
            <a:spLocks noGrp="1"/>
          </p:cNvSpPr>
          <p:nvPr>
            <p:ph idx="1"/>
          </p:nvPr>
        </p:nvSpPr>
        <p:spPr/>
        <p:txBody>
          <a:bodyPr/>
          <a:lstStyle/>
          <a:p>
            <a:pPr lvl="1"/>
            <a:r>
              <a:rPr lang="en-US" altLang="en-US" dirty="0"/>
              <a:t>Text generation (Q\A system and </a:t>
            </a:r>
            <a:r>
              <a:rPr lang="en-US" altLang="en-US" dirty="0" err="1"/>
              <a:t>Summerazion</a:t>
            </a:r>
            <a:r>
              <a:rPr lang="en-US" altLang="en-US" dirty="0"/>
              <a:t>)</a:t>
            </a:r>
          </a:p>
          <a:p>
            <a:pPr lvl="1"/>
            <a:r>
              <a:rPr lang="en-US" altLang="en-US" dirty="0"/>
              <a:t>Chat boot</a:t>
            </a:r>
          </a:p>
          <a:p>
            <a:pPr lvl="1"/>
            <a:r>
              <a:rPr lang="en-US" dirty="0"/>
              <a:t>part-</a:t>
            </a:r>
            <a:r>
              <a:rPr lang="en-US" dirty="0" err="1"/>
              <a:t>ofspeech</a:t>
            </a:r>
            <a:r>
              <a:rPr lang="en-US" dirty="0"/>
              <a:t> tagging, </a:t>
            </a:r>
          </a:p>
          <a:p>
            <a:pPr lvl="1"/>
            <a:r>
              <a:rPr lang="en-US" dirty="0"/>
              <a:t>word similarity</a:t>
            </a:r>
          </a:p>
          <a:p>
            <a:pPr lvl="1"/>
            <a:r>
              <a:rPr lang="en-US" dirty="0"/>
              <a:t>in applications from authorship identification </a:t>
            </a:r>
          </a:p>
          <a:p>
            <a:pPr lvl="1"/>
            <a:r>
              <a:rPr lang="en-US" dirty="0"/>
              <a:t>sentiment extraction to predictive text input systems for cell phones. </a:t>
            </a:r>
            <a:endParaRPr lang="en-US" altLang="en-US" dirty="0"/>
          </a:p>
          <a:p>
            <a:endParaRPr lang="en-US" dirty="0"/>
          </a:p>
        </p:txBody>
      </p:sp>
    </p:spTree>
    <p:extLst>
      <p:ext uri="{BB962C8B-B14F-4D97-AF65-F5344CB8AC3E}">
        <p14:creationId xmlns:p14="http://schemas.microsoft.com/office/powerpoint/2010/main" val="1973419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17171" y="280751"/>
            <a:ext cx="4612910" cy="324017"/>
          </a:xfrm>
          <a:prstGeom prst="rect">
            <a:avLst/>
          </a:prstGeom>
        </p:spPr>
        <p:txBody>
          <a:bodyPr vert="horz" wrap="square" lIns="0" tIns="8145" rIns="0" bIns="0" rtlCol="0" anchor="ctr">
            <a:spAutoFit/>
          </a:bodyPr>
          <a:lstStyle/>
          <a:p>
            <a:pPr marL="8145">
              <a:lnSpc>
                <a:spcPct val="100000"/>
              </a:lnSpc>
              <a:spcBef>
                <a:spcPts val="64"/>
              </a:spcBef>
            </a:pPr>
            <a:r>
              <a:rPr lang="en-US" sz="2052" b="1" spc="-3" dirty="0">
                <a:solidFill>
                  <a:srgbClr val="181813"/>
                </a:solidFill>
                <a:latin typeface="Verdana"/>
                <a:cs typeface="Verdana"/>
              </a:rPr>
              <a:t>Parsing Application</a:t>
            </a:r>
            <a:endParaRPr sz="2052" dirty="0">
              <a:latin typeface="Verdana"/>
              <a:cs typeface="Verdana"/>
            </a:endParaRPr>
          </a:p>
        </p:txBody>
      </p:sp>
      <p:sp>
        <p:nvSpPr>
          <p:cNvPr id="5" name="object 5"/>
          <p:cNvSpPr txBox="1"/>
          <p:nvPr/>
        </p:nvSpPr>
        <p:spPr>
          <a:xfrm>
            <a:off x="364309" y="1001113"/>
            <a:ext cx="9487263" cy="2762841"/>
          </a:xfrm>
          <a:prstGeom prst="rect">
            <a:avLst/>
          </a:prstGeom>
        </p:spPr>
        <p:txBody>
          <a:bodyPr vert="horz" wrap="square" lIns="0" tIns="58643" rIns="0" bIns="0" rtlCol="0">
            <a:spAutoFit/>
          </a:bodyPr>
          <a:lstStyle/>
          <a:p>
            <a:pPr marL="534687" marR="2116758">
              <a:lnSpc>
                <a:spcPct val="150000"/>
              </a:lnSpc>
            </a:pPr>
            <a:r>
              <a:rPr sz="2400" spc="-6" dirty="0">
                <a:latin typeface="Times New Roman"/>
                <a:cs typeface="Times New Roman"/>
              </a:rPr>
              <a:t>Grammar checkers </a:t>
            </a:r>
            <a:r>
              <a:rPr sz="2400" spc="-3" dirty="0">
                <a:latin typeface="Times New Roman"/>
                <a:cs typeface="Times New Roman"/>
              </a:rPr>
              <a:t> </a:t>
            </a:r>
            <a:endParaRPr lang="en-US" sz="2400" spc="-3" dirty="0">
              <a:latin typeface="Times New Roman"/>
              <a:cs typeface="Times New Roman"/>
            </a:endParaRPr>
          </a:p>
          <a:p>
            <a:pPr marL="534687" marR="2116758">
              <a:lnSpc>
                <a:spcPct val="150000"/>
              </a:lnSpc>
            </a:pPr>
            <a:r>
              <a:rPr sz="2400" spc="-6" dirty="0">
                <a:latin typeface="Times New Roman"/>
                <a:cs typeface="Times New Roman"/>
              </a:rPr>
              <a:t>Dialogue management </a:t>
            </a:r>
            <a:endParaRPr lang="en-US" sz="2400" spc="-6" dirty="0">
              <a:latin typeface="Times New Roman"/>
              <a:cs typeface="Times New Roman"/>
            </a:endParaRPr>
          </a:p>
          <a:p>
            <a:pPr marL="534687" marR="2116758">
              <a:lnSpc>
                <a:spcPct val="150000"/>
              </a:lnSpc>
            </a:pPr>
            <a:r>
              <a:rPr sz="2400" spc="-353" dirty="0">
                <a:latin typeface="Times New Roman"/>
                <a:cs typeface="Times New Roman"/>
              </a:rPr>
              <a:t> </a:t>
            </a:r>
            <a:r>
              <a:rPr sz="2400" spc="-6" dirty="0">
                <a:latin typeface="Times New Roman"/>
                <a:cs typeface="Times New Roman"/>
              </a:rPr>
              <a:t>Question answering </a:t>
            </a:r>
            <a:r>
              <a:rPr sz="2400" spc="-3" dirty="0">
                <a:latin typeface="Times New Roman"/>
                <a:cs typeface="Times New Roman"/>
              </a:rPr>
              <a:t> </a:t>
            </a:r>
            <a:endParaRPr lang="en-US" sz="2400" spc="-3" dirty="0">
              <a:latin typeface="Times New Roman"/>
              <a:cs typeface="Times New Roman"/>
            </a:endParaRPr>
          </a:p>
          <a:p>
            <a:pPr marL="534687" marR="2116758">
              <a:lnSpc>
                <a:spcPct val="150000"/>
              </a:lnSpc>
            </a:pPr>
            <a:r>
              <a:rPr sz="2400" spc="-6" dirty="0">
                <a:latin typeface="Times New Roman"/>
                <a:cs typeface="Times New Roman"/>
              </a:rPr>
              <a:t>Information extraction </a:t>
            </a:r>
            <a:r>
              <a:rPr sz="2400" spc="-353" dirty="0">
                <a:latin typeface="Times New Roman"/>
                <a:cs typeface="Times New Roman"/>
              </a:rPr>
              <a:t> </a:t>
            </a:r>
            <a:endParaRPr lang="en-US" sz="2400" spc="-353" dirty="0">
              <a:latin typeface="Times New Roman"/>
              <a:cs typeface="Times New Roman"/>
            </a:endParaRPr>
          </a:p>
          <a:p>
            <a:pPr marL="534687" marR="2116758">
              <a:lnSpc>
                <a:spcPct val="150000"/>
              </a:lnSpc>
            </a:pPr>
            <a:r>
              <a:rPr sz="2400" spc="-6" dirty="0">
                <a:latin typeface="Times New Roman"/>
                <a:cs typeface="Times New Roman"/>
              </a:rPr>
              <a:t>Machine</a:t>
            </a:r>
            <a:r>
              <a:rPr sz="2400" spc="-10" dirty="0">
                <a:latin typeface="Times New Roman"/>
                <a:cs typeface="Times New Roman"/>
              </a:rPr>
              <a:t> </a:t>
            </a:r>
            <a:r>
              <a:rPr sz="2400" spc="-6" dirty="0">
                <a:latin typeface="Times New Roman"/>
                <a:cs typeface="Times New Roman"/>
              </a:rPr>
              <a:t>translation</a:t>
            </a:r>
            <a:endParaRPr sz="2400" dirty="0">
              <a:latin typeface="Times New Roman"/>
              <a:cs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F027-6E08-4C8E-909C-64E961B9AD05}"/>
              </a:ext>
            </a:extLst>
          </p:cNvPr>
          <p:cNvSpPr>
            <a:spLocks noGrp="1"/>
          </p:cNvSpPr>
          <p:nvPr>
            <p:ph type="title"/>
          </p:nvPr>
        </p:nvSpPr>
        <p:spPr>
          <a:xfrm>
            <a:off x="555172" y="-5888"/>
            <a:ext cx="10515600" cy="1325563"/>
          </a:xfrm>
        </p:spPr>
        <p:txBody>
          <a:bodyPr/>
          <a:lstStyle/>
          <a:p>
            <a:r>
              <a:rPr lang="en-US" sz="4400" dirty="0">
                <a:latin typeface="Times New Roman"/>
                <a:cs typeface="Times New Roman"/>
              </a:rPr>
              <a:t>Context-free</a:t>
            </a:r>
            <a:r>
              <a:rPr lang="en-US" sz="4400" spc="-20" dirty="0">
                <a:latin typeface="Times New Roman"/>
                <a:cs typeface="Times New Roman"/>
              </a:rPr>
              <a:t> </a:t>
            </a:r>
            <a:r>
              <a:rPr lang="en-US" sz="4400" dirty="0">
                <a:latin typeface="Times New Roman"/>
                <a:cs typeface="Times New Roman"/>
              </a:rPr>
              <a:t>grammars</a:t>
            </a:r>
            <a:r>
              <a:rPr lang="en-US" sz="4400" spc="-15" dirty="0">
                <a:latin typeface="Times New Roman"/>
                <a:cs typeface="Times New Roman"/>
              </a:rPr>
              <a:t> </a:t>
            </a:r>
            <a:r>
              <a:rPr lang="en-US" sz="4400" spc="5" dirty="0">
                <a:latin typeface="Times New Roman"/>
                <a:cs typeface="Times New Roman"/>
              </a:rPr>
              <a:t>(CFGs)</a:t>
            </a:r>
            <a:br>
              <a:rPr lang="en-US" sz="4400" dirty="0">
                <a:latin typeface="Times New Roman"/>
                <a:cs typeface="Times New Roman"/>
              </a:rPr>
            </a:br>
            <a:endParaRPr lang="en-US" dirty="0"/>
          </a:p>
        </p:txBody>
      </p:sp>
      <p:sp>
        <p:nvSpPr>
          <p:cNvPr id="3" name="Content Placeholder 2">
            <a:extLst>
              <a:ext uri="{FF2B5EF4-FFF2-40B4-BE49-F238E27FC236}">
                <a16:creationId xmlns:a16="http://schemas.microsoft.com/office/drawing/2014/main" id="{B0B99DD7-6856-41F9-9FD7-61DC9C459AD5}"/>
              </a:ext>
            </a:extLst>
          </p:cNvPr>
          <p:cNvSpPr>
            <a:spLocks noGrp="1"/>
          </p:cNvSpPr>
          <p:nvPr>
            <p:ph idx="1"/>
          </p:nvPr>
        </p:nvSpPr>
        <p:spPr>
          <a:xfrm>
            <a:off x="555172" y="1027906"/>
            <a:ext cx="10515600" cy="4351338"/>
          </a:xfrm>
        </p:spPr>
        <p:txBody>
          <a:bodyPr>
            <a:normAutofit/>
          </a:bodyPr>
          <a:lstStyle/>
          <a:p>
            <a:pPr marL="833755" indent="-781050">
              <a:lnSpc>
                <a:spcPct val="100000"/>
              </a:lnSpc>
              <a:spcBef>
                <a:spcPts val="520"/>
              </a:spcBef>
              <a:buClr>
                <a:srgbClr val="404040"/>
              </a:buClr>
              <a:buChar char="•"/>
              <a:tabLst>
                <a:tab pos="833755" algn="l"/>
                <a:tab pos="834390" algn="l"/>
              </a:tabLst>
            </a:pPr>
            <a:r>
              <a:rPr lang="en-US" sz="2400" spc="-10" dirty="0">
                <a:latin typeface="Times New Roman"/>
                <a:cs typeface="Times New Roman"/>
              </a:rPr>
              <a:t>Also</a:t>
            </a:r>
            <a:r>
              <a:rPr lang="en-US" sz="2400" spc="-30" dirty="0">
                <a:latin typeface="Times New Roman"/>
                <a:cs typeface="Times New Roman"/>
              </a:rPr>
              <a:t> </a:t>
            </a:r>
            <a:r>
              <a:rPr lang="en-US" sz="2400" spc="-5" dirty="0">
                <a:latin typeface="Times New Roman"/>
                <a:cs typeface="Times New Roman"/>
              </a:rPr>
              <a:t>known</a:t>
            </a:r>
            <a:r>
              <a:rPr lang="en-US" sz="2400" spc="-25" dirty="0">
                <a:latin typeface="Times New Roman"/>
                <a:cs typeface="Times New Roman"/>
              </a:rPr>
              <a:t> </a:t>
            </a:r>
            <a:r>
              <a:rPr lang="en-US" sz="2400" spc="-10" dirty="0">
                <a:latin typeface="Times New Roman"/>
                <a:cs typeface="Times New Roman"/>
              </a:rPr>
              <a:t>as</a:t>
            </a:r>
            <a:endParaRPr lang="en-US" sz="2400" dirty="0">
              <a:latin typeface="Times New Roman"/>
              <a:cs typeface="Times New Roman"/>
            </a:endParaRPr>
          </a:p>
          <a:p>
            <a:pPr marL="1114425" indent="-1021080">
              <a:lnSpc>
                <a:spcPct val="100000"/>
              </a:lnSpc>
              <a:spcBef>
                <a:spcPts val="610"/>
              </a:spcBef>
              <a:buChar char="•"/>
              <a:tabLst>
                <a:tab pos="1114425" algn="l"/>
                <a:tab pos="1115060" algn="l"/>
              </a:tabLst>
            </a:pPr>
            <a:r>
              <a:rPr lang="en-US" sz="2000" spc="5" dirty="0">
                <a:latin typeface="Times New Roman"/>
                <a:cs typeface="Times New Roman"/>
              </a:rPr>
              <a:t>Phrase</a:t>
            </a:r>
            <a:r>
              <a:rPr lang="en-US" sz="2000" spc="-10" dirty="0">
                <a:latin typeface="Times New Roman"/>
                <a:cs typeface="Times New Roman"/>
              </a:rPr>
              <a:t> </a:t>
            </a:r>
            <a:r>
              <a:rPr lang="en-US" sz="2000" spc="5" dirty="0">
                <a:latin typeface="Times New Roman"/>
                <a:cs typeface="Times New Roman"/>
              </a:rPr>
              <a:t>structure</a:t>
            </a:r>
            <a:r>
              <a:rPr lang="en-US" sz="2000" spc="-15" dirty="0">
                <a:latin typeface="Times New Roman"/>
                <a:cs typeface="Times New Roman"/>
              </a:rPr>
              <a:t> </a:t>
            </a:r>
            <a:r>
              <a:rPr lang="en-US" sz="2000" spc="5" dirty="0">
                <a:latin typeface="Times New Roman"/>
                <a:cs typeface="Times New Roman"/>
              </a:rPr>
              <a:t>grammars</a:t>
            </a:r>
            <a:endParaRPr lang="en-US" sz="2000" dirty="0">
              <a:latin typeface="Times New Roman"/>
              <a:cs typeface="Times New Roman"/>
            </a:endParaRPr>
          </a:p>
          <a:p>
            <a:pPr marL="1114425" indent="-1021080">
              <a:lnSpc>
                <a:spcPct val="100000"/>
              </a:lnSpc>
              <a:spcBef>
                <a:spcPts val="600"/>
              </a:spcBef>
              <a:buChar char="•"/>
              <a:tabLst>
                <a:tab pos="1114425" algn="l"/>
                <a:tab pos="1115060" algn="l"/>
              </a:tabLst>
            </a:pPr>
            <a:r>
              <a:rPr lang="en-US" sz="2000" spc="5" dirty="0">
                <a:latin typeface="Times New Roman"/>
                <a:cs typeface="Times New Roman"/>
              </a:rPr>
              <a:t>Backus-Naur</a:t>
            </a:r>
            <a:r>
              <a:rPr lang="en-US" sz="2000" spc="-25" dirty="0">
                <a:latin typeface="Times New Roman"/>
                <a:cs typeface="Times New Roman"/>
              </a:rPr>
              <a:t> </a:t>
            </a:r>
            <a:r>
              <a:rPr lang="en-US" sz="2000" spc="10" dirty="0">
                <a:latin typeface="Times New Roman"/>
                <a:cs typeface="Times New Roman"/>
              </a:rPr>
              <a:t>form</a:t>
            </a:r>
            <a:endParaRPr lang="en-US" sz="2000" dirty="0">
              <a:latin typeface="Times New Roman"/>
              <a:cs typeface="Times New Roman"/>
            </a:endParaRPr>
          </a:p>
          <a:p>
            <a:pPr marL="502284" indent="-490220">
              <a:lnSpc>
                <a:spcPct val="100000"/>
              </a:lnSpc>
              <a:spcBef>
                <a:spcPts val="675"/>
              </a:spcBef>
              <a:buChar char="•"/>
              <a:tabLst>
                <a:tab pos="502284" algn="l"/>
                <a:tab pos="502920" algn="l"/>
              </a:tabLst>
            </a:pPr>
            <a:r>
              <a:rPr lang="en-US" dirty="0">
                <a:latin typeface="Times New Roman"/>
                <a:cs typeface="Times New Roman"/>
              </a:rPr>
              <a:t>Consist</a:t>
            </a:r>
            <a:r>
              <a:rPr lang="en-US" spc="-30" dirty="0">
                <a:latin typeface="Times New Roman"/>
                <a:cs typeface="Times New Roman"/>
              </a:rPr>
              <a:t> </a:t>
            </a:r>
            <a:r>
              <a:rPr lang="en-US" dirty="0">
                <a:latin typeface="Times New Roman"/>
                <a:cs typeface="Times New Roman"/>
              </a:rPr>
              <a:t>of:</a:t>
            </a:r>
          </a:p>
          <a:p>
            <a:pPr marL="502284" indent="-490220">
              <a:lnSpc>
                <a:spcPct val="100000"/>
              </a:lnSpc>
              <a:spcBef>
                <a:spcPts val="675"/>
              </a:spcBef>
              <a:buChar char="•"/>
              <a:tabLst>
                <a:tab pos="502284" algn="l"/>
                <a:tab pos="502920" algn="l"/>
              </a:tabLst>
            </a:pPr>
            <a:r>
              <a:rPr lang="en-US" dirty="0">
                <a:latin typeface="Times New Roman"/>
                <a:cs typeface="Times New Roman"/>
              </a:rPr>
              <a:t> </a:t>
            </a:r>
            <a:r>
              <a:rPr lang="en-US" sz="2400" spc="-10" dirty="0">
                <a:latin typeface="Times New Roman"/>
                <a:cs typeface="Times New Roman"/>
              </a:rPr>
              <a:t>Rules(consist</a:t>
            </a:r>
            <a:r>
              <a:rPr lang="en-US" sz="2400" dirty="0">
                <a:latin typeface="Times New Roman"/>
                <a:cs typeface="Times New Roman"/>
              </a:rPr>
              <a:t> </a:t>
            </a:r>
            <a:r>
              <a:rPr lang="en-US" sz="2400" spc="-5" dirty="0">
                <a:latin typeface="Times New Roman"/>
                <a:cs typeface="Times New Roman"/>
              </a:rPr>
              <a:t>of</a:t>
            </a:r>
            <a:r>
              <a:rPr lang="en-US" sz="2400" dirty="0">
                <a:latin typeface="Times New Roman"/>
                <a:cs typeface="Times New Roman"/>
              </a:rPr>
              <a:t> </a:t>
            </a:r>
            <a:r>
              <a:rPr lang="en-US" sz="2400" spc="-5" dirty="0">
                <a:latin typeface="Times New Roman"/>
                <a:cs typeface="Times New Roman"/>
              </a:rPr>
              <a:t>a</a:t>
            </a:r>
            <a:r>
              <a:rPr lang="en-US" sz="2400" dirty="0">
                <a:latin typeface="Times New Roman"/>
                <a:cs typeface="Times New Roman"/>
              </a:rPr>
              <a:t> </a:t>
            </a:r>
            <a:r>
              <a:rPr lang="en-US" sz="2400" spc="-10" dirty="0">
                <a:latin typeface="Times New Roman"/>
                <a:cs typeface="Times New Roman"/>
              </a:rPr>
              <a:t>single</a:t>
            </a:r>
            <a:r>
              <a:rPr lang="en-US" sz="2400" dirty="0">
                <a:latin typeface="Times New Roman"/>
                <a:cs typeface="Times New Roman"/>
              </a:rPr>
              <a:t> </a:t>
            </a:r>
            <a:r>
              <a:rPr lang="en-US" sz="2400" spc="-5" dirty="0">
                <a:latin typeface="Times New Roman"/>
                <a:cs typeface="Times New Roman"/>
              </a:rPr>
              <a:t>non- </a:t>
            </a:r>
            <a:r>
              <a:rPr lang="en-US" sz="2400" dirty="0">
                <a:latin typeface="Times New Roman"/>
                <a:cs typeface="Times New Roman"/>
              </a:rPr>
              <a:t> </a:t>
            </a:r>
            <a:r>
              <a:rPr lang="en-US" sz="2400" spc="-10" dirty="0">
                <a:latin typeface="Times New Roman"/>
                <a:cs typeface="Times New Roman"/>
              </a:rPr>
              <a:t>terminal</a:t>
            </a:r>
            <a:r>
              <a:rPr lang="en-US" sz="2400" spc="-5" dirty="0">
                <a:latin typeface="Times New Roman"/>
                <a:cs typeface="Times New Roman"/>
              </a:rPr>
              <a:t> on</a:t>
            </a:r>
            <a:r>
              <a:rPr lang="en-US" sz="2400" dirty="0">
                <a:latin typeface="Times New Roman"/>
                <a:cs typeface="Times New Roman"/>
              </a:rPr>
              <a:t> </a:t>
            </a:r>
            <a:r>
              <a:rPr lang="en-US" sz="2400" spc="-10" dirty="0">
                <a:latin typeface="Times New Roman"/>
                <a:cs typeface="Times New Roman"/>
              </a:rPr>
              <a:t>the</a:t>
            </a:r>
            <a:r>
              <a:rPr lang="en-US" sz="2400" dirty="0">
                <a:latin typeface="Times New Roman"/>
                <a:cs typeface="Times New Roman"/>
              </a:rPr>
              <a:t> </a:t>
            </a:r>
            <a:r>
              <a:rPr lang="en-US" sz="2400" spc="-10" dirty="0">
                <a:latin typeface="Times New Roman"/>
                <a:cs typeface="Times New Roman"/>
              </a:rPr>
              <a:t>left</a:t>
            </a:r>
            <a:r>
              <a:rPr lang="en-US" sz="2400" dirty="0">
                <a:latin typeface="Times New Roman"/>
                <a:cs typeface="Times New Roman"/>
              </a:rPr>
              <a:t> </a:t>
            </a:r>
            <a:r>
              <a:rPr lang="en-US" sz="2400" spc="-10" dirty="0">
                <a:latin typeface="Times New Roman"/>
                <a:cs typeface="Times New Roman"/>
              </a:rPr>
              <a:t>and</a:t>
            </a:r>
            <a:r>
              <a:rPr lang="en-US" sz="2400" spc="-5" dirty="0">
                <a:latin typeface="Times New Roman"/>
                <a:cs typeface="Times New Roman"/>
              </a:rPr>
              <a:t> </a:t>
            </a:r>
            <a:r>
              <a:rPr lang="en-US" sz="2400" spc="-10" dirty="0">
                <a:latin typeface="Times New Roman"/>
                <a:cs typeface="Times New Roman"/>
              </a:rPr>
              <a:t>any</a:t>
            </a:r>
            <a:r>
              <a:rPr lang="en-US" sz="2400" dirty="0">
                <a:latin typeface="Times New Roman"/>
                <a:cs typeface="Times New Roman"/>
              </a:rPr>
              <a:t> </a:t>
            </a:r>
            <a:r>
              <a:rPr lang="en-US" sz="2400" spc="-10" dirty="0">
                <a:latin typeface="Times New Roman"/>
                <a:cs typeface="Times New Roman"/>
              </a:rPr>
              <a:t>number</a:t>
            </a:r>
            <a:r>
              <a:rPr lang="en-US" sz="2400" dirty="0">
                <a:latin typeface="Times New Roman"/>
                <a:cs typeface="Times New Roman"/>
              </a:rPr>
              <a:t> </a:t>
            </a:r>
            <a:r>
              <a:rPr lang="en-US" sz="2400" spc="-5" dirty="0">
                <a:latin typeface="Times New Roman"/>
                <a:cs typeface="Times New Roman"/>
              </a:rPr>
              <a:t>of</a:t>
            </a:r>
            <a:r>
              <a:rPr lang="en-US" sz="2400" dirty="0">
                <a:latin typeface="Times New Roman"/>
                <a:cs typeface="Times New Roman"/>
              </a:rPr>
              <a:t> </a:t>
            </a:r>
            <a:r>
              <a:rPr lang="en-US" sz="2400" spc="-10" dirty="0">
                <a:latin typeface="Times New Roman"/>
                <a:cs typeface="Times New Roman"/>
              </a:rPr>
              <a:t>terminals </a:t>
            </a:r>
            <a:r>
              <a:rPr lang="en-US" sz="2400" spc="-550" dirty="0">
                <a:latin typeface="Times New Roman"/>
                <a:cs typeface="Times New Roman"/>
              </a:rPr>
              <a:t> </a:t>
            </a:r>
            <a:r>
              <a:rPr lang="en-US" sz="2400" spc="-10" dirty="0">
                <a:latin typeface="Times New Roman"/>
                <a:cs typeface="Times New Roman"/>
              </a:rPr>
              <a:t>and non-terminals</a:t>
            </a:r>
            <a:r>
              <a:rPr lang="en-US" sz="2400" spc="-5" dirty="0">
                <a:latin typeface="Times New Roman"/>
                <a:cs typeface="Times New Roman"/>
              </a:rPr>
              <a:t> on </a:t>
            </a:r>
            <a:r>
              <a:rPr lang="en-US" sz="2400" spc="-10" dirty="0">
                <a:latin typeface="Times New Roman"/>
                <a:cs typeface="Times New Roman"/>
              </a:rPr>
              <a:t>the</a:t>
            </a:r>
            <a:r>
              <a:rPr lang="en-US" sz="2400" spc="-5" dirty="0">
                <a:latin typeface="Times New Roman"/>
                <a:cs typeface="Times New Roman"/>
              </a:rPr>
              <a:t> right</a:t>
            </a:r>
          </a:p>
          <a:p>
            <a:pPr marL="502284" indent="-490220">
              <a:lnSpc>
                <a:spcPct val="100000"/>
              </a:lnSpc>
              <a:spcBef>
                <a:spcPts val="675"/>
              </a:spcBef>
              <a:buChar char="•"/>
              <a:tabLst>
                <a:tab pos="502284" algn="l"/>
                <a:tab pos="502920" algn="l"/>
              </a:tabLst>
            </a:pPr>
            <a:r>
              <a:rPr lang="en-US" sz="2400" spc="-25" dirty="0">
                <a:latin typeface="Times New Roman"/>
                <a:cs typeface="Times New Roman"/>
              </a:rPr>
              <a:t>Terminals: called(lexicon (</a:t>
            </a:r>
            <a:r>
              <a:rPr lang="en-US" sz="1600" dirty="0"/>
              <a:t>words and symbols)</a:t>
            </a:r>
            <a:r>
              <a:rPr lang="en-US" sz="2400" spc="-25" dirty="0">
                <a:latin typeface="Times New Roman"/>
                <a:cs typeface="Times New Roman"/>
              </a:rPr>
              <a:t>or tokens)</a:t>
            </a:r>
          </a:p>
          <a:p>
            <a:pPr marL="502284" indent="-490220">
              <a:lnSpc>
                <a:spcPct val="100000"/>
              </a:lnSpc>
              <a:spcBef>
                <a:spcPts val="675"/>
              </a:spcBef>
              <a:buChar char="•"/>
              <a:tabLst>
                <a:tab pos="502284" algn="l"/>
                <a:tab pos="502920" algn="l"/>
              </a:tabLst>
            </a:pPr>
            <a:r>
              <a:rPr lang="en-US" sz="2400" spc="-10" dirty="0">
                <a:latin typeface="Times New Roman"/>
                <a:cs typeface="Times New Roman"/>
              </a:rPr>
              <a:t>Non-terminals</a:t>
            </a:r>
            <a:endParaRPr lang="en-US" sz="2400" dirty="0">
              <a:latin typeface="Times New Roman"/>
              <a:cs typeface="Times New Roman"/>
            </a:endParaRPr>
          </a:p>
        </p:txBody>
      </p:sp>
      <p:pic>
        <p:nvPicPr>
          <p:cNvPr id="4" name="object 4">
            <a:extLst>
              <a:ext uri="{FF2B5EF4-FFF2-40B4-BE49-F238E27FC236}">
                <a16:creationId xmlns:a16="http://schemas.microsoft.com/office/drawing/2014/main" id="{B19983A3-71D2-44EA-B22B-C0178759CC2D}"/>
              </a:ext>
            </a:extLst>
          </p:cNvPr>
          <p:cNvPicPr/>
          <p:nvPr/>
        </p:nvPicPr>
        <p:blipFill>
          <a:blip r:embed="rId2" cstate="print"/>
          <a:stretch>
            <a:fillRect/>
          </a:stretch>
        </p:blipFill>
        <p:spPr>
          <a:xfrm>
            <a:off x="7412627" y="3429000"/>
            <a:ext cx="4779373" cy="3049806"/>
          </a:xfrm>
          <a:prstGeom prst="rect">
            <a:avLst/>
          </a:prstGeom>
        </p:spPr>
      </p:pic>
      <p:pic>
        <p:nvPicPr>
          <p:cNvPr id="5" name="object 5">
            <a:extLst>
              <a:ext uri="{FF2B5EF4-FFF2-40B4-BE49-F238E27FC236}">
                <a16:creationId xmlns:a16="http://schemas.microsoft.com/office/drawing/2014/main" id="{9CB366E6-546F-422E-BB96-972064FF6C63}"/>
              </a:ext>
            </a:extLst>
          </p:cNvPr>
          <p:cNvPicPr/>
          <p:nvPr/>
        </p:nvPicPr>
        <p:blipFill>
          <a:blip r:embed="rId3" cstate="print"/>
          <a:stretch>
            <a:fillRect/>
          </a:stretch>
        </p:blipFill>
        <p:spPr>
          <a:xfrm>
            <a:off x="6811489" y="921336"/>
            <a:ext cx="4598191" cy="1990767"/>
          </a:xfrm>
          <a:prstGeom prst="rect">
            <a:avLst/>
          </a:prstGeom>
        </p:spPr>
      </p:pic>
    </p:spTree>
    <p:extLst>
      <p:ext uri="{BB962C8B-B14F-4D97-AF65-F5344CB8AC3E}">
        <p14:creationId xmlns:p14="http://schemas.microsoft.com/office/powerpoint/2010/main" val="2738385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69855" y="280757"/>
            <a:ext cx="1695767" cy="324017"/>
          </a:xfrm>
          <a:prstGeom prst="rect">
            <a:avLst/>
          </a:prstGeom>
        </p:spPr>
        <p:txBody>
          <a:bodyPr vert="horz" wrap="square" lIns="0" tIns="8145" rIns="0" bIns="0" rtlCol="0" anchor="ctr">
            <a:spAutoFit/>
          </a:bodyPr>
          <a:lstStyle/>
          <a:p>
            <a:pPr marL="8145">
              <a:lnSpc>
                <a:spcPct val="100000"/>
              </a:lnSpc>
              <a:spcBef>
                <a:spcPts val="64"/>
              </a:spcBef>
            </a:pPr>
            <a:r>
              <a:rPr sz="2052" b="1" spc="-3" dirty="0">
                <a:solidFill>
                  <a:srgbClr val="181813"/>
                </a:solidFill>
                <a:latin typeface="Verdana"/>
                <a:cs typeface="Verdana"/>
              </a:rPr>
              <a:t>Derivations</a:t>
            </a:r>
            <a:endParaRPr sz="2052">
              <a:latin typeface="Verdana"/>
              <a:cs typeface="Verdana"/>
            </a:endParaRPr>
          </a:p>
        </p:txBody>
      </p:sp>
      <p:sp>
        <p:nvSpPr>
          <p:cNvPr id="4" name="object 4"/>
          <p:cNvSpPr txBox="1"/>
          <p:nvPr/>
        </p:nvSpPr>
        <p:spPr>
          <a:xfrm>
            <a:off x="3134549" y="1692538"/>
            <a:ext cx="80227" cy="229450"/>
          </a:xfrm>
          <a:prstGeom prst="rect">
            <a:avLst/>
          </a:prstGeom>
        </p:spPr>
        <p:txBody>
          <a:bodyPr vert="horz" wrap="square" lIns="0" tIns="7330" rIns="0" bIns="0" rtlCol="0">
            <a:spAutoFit/>
          </a:bodyPr>
          <a:lstStyle/>
          <a:p>
            <a:pPr marL="8145">
              <a:spcBef>
                <a:spcPts val="58"/>
              </a:spcBef>
            </a:pPr>
            <a:r>
              <a:rPr sz="1443" spc="-3" dirty="0">
                <a:solidFill>
                  <a:srgbClr val="404040"/>
                </a:solidFill>
                <a:latin typeface="Times New Roman"/>
                <a:cs typeface="Times New Roman"/>
              </a:rPr>
              <a:t>•</a:t>
            </a:r>
            <a:endParaRPr sz="1443">
              <a:latin typeface="Times New Roman"/>
              <a:cs typeface="Times New Roman"/>
            </a:endParaRPr>
          </a:p>
        </p:txBody>
      </p:sp>
      <p:sp>
        <p:nvSpPr>
          <p:cNvPr id="5" name="object 5"/>
          <p:cNvSpPr txBox="1"/>
          <p:nvPr/>
        </p:nvSpPr>
        <p:spPr>
          <a:xfrm>
            <a:off x="3134549" y="2129275"/>
            <a:ext cx="80227" cy="229450"/>
          </a:xfrm>
          <a:prstGeom prst="rect">
            <a:avLst/>
          </a:prstGeom>
        </p:spPr>
        <p:txBody>
          <a:bodyPr vert="horz" wrap="square" lIns="0" tIns="7330" rIns="0" bIns="0" rtlCol="0">
            <a:spAutoFit/>
          </a:bodyPr>
          <a:lstStyle/>
          <a:p>
            <a:pPr marL="8145">
              <a:spcBef>
                <a:spcPts val="58"/>
              </a:spcBef>
            </a:pPr>
            <a:r>
              <a:rPr sz="1443" spc="-3" dirty="0">
                <a:solidFill>
                  <a:srgbClr val="404040"/>
                </a:solidFill>
                <a:latin typeface="Times New Roman"/>
                <a:cs typeface="Times New Roman"/>
              </a:rPr>
              <a:t>•</a:t>
            </a:r>
            <a:endParaRPr sz="1443">
              <a:latin typeface="Times New Roman"/>
              <a:cs typeface="Times New Roman"/>
            </a:endParaRPr>
          </a:p>
        </p:txBody>
      </p:sp>
      <p:sp>
        <p:nvSpPr>
          <p:cNvPr id="6" name="object 6"/>
          <p:cNvSpPr txBox="1"/>
          <p:nvPr/>
        </p:nvSpPr>
        <p:spPr>
          <a:xfrm>
            <a:off x="674916" y="1059600"/>
            <a:ext cx="9285513" cy="2829562"/>
          </a:xfrm>
          <a:prstGeom prst="rect">
            <a:avLst/>
          </a:prstGeom>
        </p:spPr>
        <p:txBody>
          <a:bodyPr vert="horz" wrap="square" lIns="0" tIns="39502" rIns="0" bIns="0" rtlCol="0">
            <a:spAutoFit/>
          </a:bodyPr>
          <a:lstStyle/>
          <a:p>
            <a:pPr marL="322115" marR="56604" indent="-322115">
              <a:lnSpc>
                <a:spcPct val="150000"/>
              </a:lnSpc>
              <a:spcBef>
                <a:spcPts val="310"/>
              </a:spcBef>
              <a:buChar char="•"/>
              <a:tabLst>
                <a:tab pos="322115" algn="l"/>
                <a:tab pos="322523" algn="l"/>
              </a:tabLst>
            </a:pPr>
            <a:r>
              <a:rPr sz="2400" spc="3" dirty="0">
                <a:solidFill>
                  <a:srgbClr val="590A0E"/>
                </a:solidFill>
                <a:latin typeface="Times New Roman"/>
                <a:cs typeface="Times New Roman"/>
              </a:rPr>
              <a:t>A </a:t>
            </a:r>
            <a:r>
              <a:rPr sz="2400" dirty="0">
                <a:solidFill>
                  <a:srgbClr val="590A0E"/>
                </a:solidFill>
                <a:latin typeface="Times New Roman"/>
                <a:cs typeface="Times New Roman"/>
              </a:rPr>
              <a:t>derivation is a </a:t>
            </a:r>
            <a:r>
              <a:rPr sz="2400" spc="3" dirty="0">
                <a:solidFill>
                  <a:srgbClr val="590A0E"/>
                </a:solidFill>
                <a:latin typeface="Times New Roman"/>
                <a:cs typeface="Times New Roman"/>
              </a:rPr>
              <a:t> </a:t>
            </a:r>
            <a:r>
              <a:rPr sz="2400" dirty="0">
                <a:solidFill>
                  <a:srgbClr val="590A0E"/>
                </a:solidFill>
                <a:latin typeface="Times New Roman"/>
                <a:cs typeface="Times New Roman"/>
              </a:rPr>
              <a:t>sequence of rules </a:t>
            </a:r>
            <a:r>
              <a:rPr sz="2400" spc="3" dirty="0">
                <a:solidFill>
                  <a:srgbClr val="590A0E"/>
                </a:solidFill>
                <a:latin typeface="Times New Roman"/>
                <a:cs typeface="Times New Roman"/>
              </a:rPr>
              <a:t> </a:t>
            </a:r>
            <a:r>
              <a:rPr sz="2400" dirty="0">
                <a:solidFill>
                  <a:srgbClr val="590A0E"/>
                </a:solidFill>
                <a:latin typeface="Times New Roman"/>
                <a:cs typeface="Times New Roman"/>
              </a:rPr>
              <a:t>applied to a string th </a:t>
            </a:r>
            <a:r>
              <a:rPr sz="2400" spc="-401" dirty="0">
                <a:solidFill>
                  <a:srgbClr val="590A0E"/>
                </a:solidFill>
                <a:latin typeface="Times New Roman"/>
                <a:cs typeface="Times New Roman"/>
              </a:rPr>
              <a:t> </a:t>
            </a:r>
            <a:r>
              <a:rPr sz="2400" i="1" dirty="0">
                <a:solidFill>
                  <a:srgbClr val="590A0E"/>
                </a:solidFill>
                <a:latin typeface="Times New Roman"/>
                <a:cs typeface="Times New Roman"/>
              </a:rPr>
              <a:t>accounts</a:t>
            </a:r>
            <a:r>
              <a:rPr sz="2400" i="1" spc="-13" dirty="0">
                <a:solidFill>
                  <a:srgbClr val="590A0E"/>
                </a:solidFill>
                <a:latin typeface="Times New Roman"/>
                <a:cs typeface="Times New Roman"/>
              </a:rPr>
              <a:t> </a:t>
            </a:r>
            <a:r>
              <a:rPr sz="2400" dirty="0">
                <a:solidFill>
                  <a:srgbClr val="590A0E"/>
                </a:solidFill>
                <a:latin typeface="Times New Roman"/>
                <a:cs typeface="Times New Roman"/>
              </a:rPr>
              <a:t>for</a:t>
            </a:r>
            <a:r>
              <a:rPr sz="2400" spc="-10" dirty="0">
                <a:solidFill>
                  <a:srgbClr val="590A0E"/>
                </a:solidFill>
                <a:latin typeface="Times New Roman"/>
                <a:cs typeface="Times New Roman"/>
              </a:rPr>
              <a:t> </a:t>
            </a:r>
            <a:r>
              <a:rPr sz="2400" dirty="0">
                <a:solidFill>
                  <a:srgbClr val="590A0E"/>
                </a:solidFill>
                <a:latin typeface="Times New Roman"/>
                <a:cs typeface="Times New Roman"/>
              </a:rPr>
              <a:t>that</a:t>
            </a:r>
            <a:r>
              <a:rPr sz="2400" spc="-10" dirty="0">
                <a:solidFill>
                  <a:srgbClr val="590A0E"/>
                </a:solidFill>
                <a:latin typeface="Times New Roman"/>
                <a:cs typeface="Times New Roman"/>
              </a:rPr>
              <a:t> </a:t>
            </a:r>
            <a:r>
              <a:rPr sz="2400" dirty="0">
                <a:solidFill>
                  <a:srgbClr val="590A0E"/>
                </a:solidFill>
                <a:latin typeface="Times New Roman"/>
                <a:cs typeface="Times New Roman"/>
              </a:rPr>
              <a:t>stri</a:t>
            </a:r>
            <a:r>
              <a:rPr lang="en-US" sz="2400" dirty="0">
                <a:solidFill>
                  <a:srgbClr val="590A0E"/>
                </a:solidFill>
                <a:latin typeface="Times New Roman"/>
                <a:cs typeface="Times New Roman"/>
              </a:rPr>
              <a:t>ng</a:t>
            </a:r>
          </a:p>
          <a:p>
            <a:pPr marL="322115" marR="56604" indent="-322115">
              <a:lnSpc>
                <a:spcPct val="150000"/>
              </a:lnSpc>
              <a:spcBef>
                <a:spcPts val="310"/>
              </a:spcBef>
              <a:buChar char="•"/>
              <a:tabLst>
                <a:tab pos="322115" algn="l"/>
                <a:tab pos="322523" algn="l"/>
              </a:tabLst>
            </a:pPr>
            <a:r>
              <a:rPr lang="en-US" sz="2400" dirty="0"/>
              <a:t>Derivation : This sequence of rule expansions is called a derivation of the string of words. </a:t>
            </a:r>
          </a:p>
          <a:p>
            <a:pPr marL="322115" marR="56604" indent="-322115">
              <a:lnSpc>
                <a:spcPct val="150000"/>
              </a:lnSpc>
              <a:spcBef>
                <a:spcPts val="310"/>
              </a:spcBef>
              <a:buChar char="•"/>
              <a:tabLst>
                <a:tab pos="322115" algn="l"/>
                <a:tab pos="322523" algn="l"/>
              </a:tabLst>
            </a:pPr>
            <a:r>
              <a:rPr lang="en-US" sz="2400" dirty="0"/>
              <a:t>It is common to represent a derivation by a </a:t>
            </a:r>
            <a:r>
              <a:rPr lang="en-US" sz="2400" b="1" dirty="0"/>
              <a:t>Parse Tree.</a:t>
            </a:r>
          </a:p>
        </p:txBody>
      </p:sp>
      <p:pic>
        <p:nvPicPr>
          <p:cNvPr id="8" name="object 8"/>
          <p:cNvPicPr/>
          <p:nvPr/>
        </p:nvPicPr>
        <p:blipFill>
          <a:blip r:embed="rId2" cstate="print"/>
          <a:stretch>
            <a:fillRect/>
          </a:stretch>
        </p:blipFill>
        <p:spPr>
          <a:xfrm>
            <a:off x="8063305" y="2634344"/>
            <a:ext cx="2811524" cy="2978110"/>
          </a:xfrm>
          <a:prstGeom prst="rect">
            <a:avLst/>
          </a:prstGeom>
        </p:spPr>
      </p:pic>
      <p:sp>
        <p:nvSpPr>
          <p:cNvPr id="12" name="TextBox 11">
            <a:extLst>
              <a:ext uri="{FF2B5EF4-FFF2-40B4-BE49-F238E27FC236}">
                <a16:creationId xmlns:a16="http://schemas.microsoft.com/office/drawing/2014/main" id="{4C820E49-40DE-435A-B0BC-5867D7C165B2}"/>
              </a:ext>
            </a:extLst>
          </p:cNvPr>
          <p:cNvSpPr txBox="1"/>
          <p:nvPr/>
        </p:nvSpPr>
        <p:spPr>
          <a:xfrm>
            <a:off x="6734991" y="5772417"/>
            <a:ext cx="6192520" cy="463397"/>
          </a:xfrm>
          <a:prstGeom prst="rect">
            <a:avLst/>
          </a:prstGeom>
          <a:noFill/>
        </p:spPr>
        <p:txBody>
          <a:bodyPr wrap="square">
            <a:spAutoFit/>
          </a:bodyPr>
          <a:lstStyle/>
          <a:p>
            <a:pPr marR="56604">
              <a:lnSpc>
                <a:spcPct val="150000"/>
              </a:lnSpc>
              <a:spcBef>
                <a:spcPts val="310"/>
              </a:spcBef>
              <a:tabLst>
                <a:tab pos="322115" algn="l"/>
                <a:tab pos="322523" algn="l"/>
              </a:tabLst>
            </a:pPr>
            <a:r>
              <a:rPr lang="en-US" sz="1800" dirty="0"/>
              <a:t>Show the tree representation of </a:t>
            </a:r>
            <a:r>
              <a:rPr lang="en-US" dirty="0"/>
              <a:t> </a:t>
            </a:r>
            <a:r>
              <a:rPr lang="en-US" sz="1800" dirty="0"/>
              <a:t>derivation</a:t>
            </a:r>
            <a:endParaRPr lang="en-US" sz="1800" dirty="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8CA148B4-8034-4947-86F5-B7094122ABC6}"/>
              </a:ext>
            </a:extLst>
          </p:cNvPr>
          <p:cNvSpPr>
            <a:spLocks noGrp="1"/>
          </p:cNvSpPr>
          <p:nvPr>
            <p:ph type="dt" sz="half" idx="10"/>
          </p:nvPr>
        </p:nvSpPr>
        <p:spPr/>
        <p:txBody>
          <a:bodyPr/>
          <a:lstStyle/>
          <a:p>
            <a:fld id="{823D429D-C626-4EB7-A796-F50264D89631}" type="datetime1">
              <a:rPr lang="en-US" altLang="en-US"/>
              <a:pPr/>
              <a:t>12/17/2022</a:t>
            </a:fld>
            <a:endParaRPr lang="en-US" altLang="en-US"/>
          </a:p>
        </p:txBody>
      </p:sp>
      <p:sp>
        <p:nvSpPr>
          <p:cNvPr id="6" name="Footer Placeholder 6">
            <a:extLst>
              <a:ext uri="{FF2B5EF4-FFF2-40B4-BE49-F238E27FC236}">
                <a16:creationId xmlns:a16="http://schemas.microsoft.com/office/drawing/2014/main" id="{02E77261-6FF7-42B6-A723-7F97653B3FA3}"/>
              </a:ext>
            </a:extLst>
          </p:cNvPr>
          <p:cNvSpPr>
            <a:spLocks noGrp="1"/>
          </p:cNvSpPr>
          <p:nvPr>
            <p:ph type="ftr" sz="quarter" idx="11"/>
          </p:nvPr>
        </p:nvSpPr>
        <p:spPr/>
        <p:txBody>
          <a:bodyPr/>
          <a:lstStyle/>
          <a:p>
            <a:r>
              <a:rPr lang="en-US" altLang="en-US"/>
              <a:t>                                         Speech and Language Processing - Jurafsky and Martin       </a:t>
            </a:r>
            <a:endParaRPr lang="en-US" altLang="en-US" sz="1400"/>
          </a:p>
        </p:txBody>
      </p:sp>
      <p:sp>
        <p:nvSpPr>
          <p:cNvPr id="7" name="Slide Number Placeholder 7">
            <a:extLst>
              <a:ext uri="{FF2B5EF4-FFF2-40B4-BE49-F238E27FC236}">
                <a16:creationId xmlns:a16="http://schemas.microsoft.com/office/drawing/2014/main" id="{BE283183-5307-4AE5-A908-D6FE605C5330}"/>
              </a:ext>
            </a:extLst>
          </p:cNvPr>
          <p:cNvSpPr>
            <a:spLocks noGrp="1"/>
          </p:cNvSpPr>
          <p:nvPr>
            <p:ph type="sldNum" sz="quarter" idx="12"/>
          </p:nvPr>
        </p:nvSpPr>
        <p:spPr/>
        <p:txBody>
          <a:bodyPr/>
          <a:lstStyle/>
          <a:p>
            <a:fld id="{3BEFD3A8-6082-4F4C-8215-8DF430EC0278}" type="slidenum">
              <a:rPr lang="en-US" altLang="en-US"/>
              <a:pPr/>
              <a:t>5</a:t>
            </a:fld>
            <a:endParaRPr lang="en-US" altLang="en-US"/>
          </a:p>
        </p:txBody>
      </p:sp>
      <p:sp>
        <p:nvSpPr>
          <p:cNvPr id="71682" name="Rectangle 2">
            <a:extLst>
              <a:ext uri="{FF2B5EF4-FFF2-40B4-BE49-F238E27FC236}">
                <a16:creationId xmlns:a16="http://schemas.microsoft.com/office/drawing/2014/main" id="{156CF0C2-8251-4B33-A10D-6DE47376C130}"/>
              </a:ext>
            </a:extLst>
          </p:cNvPr>
          <p:cNvSpPr>
            <a:spLocks noGrp="1" noChangeArrowheads="1"/>
          </p:cNvSpPr>
          <p:nvPr>
            <p:ph type="title"/>
          </p:nvPr>
        </p:nvSpPr>
        <p:spPr/>
        <p:txBody>
          <a:bodyPr/>
          <a:lstStyle/>
          <a:p>
            <a:r>
              <a:rPr lang="en-US" altLang="en-US"/>
              <a:t>FSAs as Graphs</a:t>
            </a:r>
          </a:p>
        </p:txBody>
      </p:sp>
      <p:sp>
        <p:nvSpPr>
          <p:cNvPr id="71683" name="Rectangle 3">
            <a:extLst>
              <a:ext uri="{FF2B5EF4-FFF2-40B4-BE49-F238E27FC236}">
                <a16:creationId xmlns:a16="http://schemas.microsoft.com/office/drawing/2014/main" id="{684224CD-08CF-40B7-8B6F-A14BF65B942F}"/>
              </a:ext>
            </a:extLst>
          </p:cNvPr>
          <p:cNvSpPr>
            <a:spLocks noGrp="1" noChangeArrowheads="1"/>
          </p:cNvSpPr>
          <p:nvPr>
            <p:ph type="body" sz="half" idx="1"/>
          </p:nvPr>
        </p:nvSpPr>
        <p:spPr>
          <a:xfrm>
            <a:off x="101600" y="1154226"/>
            <a:ext cx="8162925" cy="4244748"/>
          </a:xfrm>
        </p:spPr>
        <p:txBody>
          <a:bodyPr>
            <a:normAutofit/>
          </a:bodyPr>
          <a:lstStyle/>
          <a:p>
            <a:pPr>
              <a:lnSpc>
                <a:spcPct val="90000"/>
              </a:lnSpc>
            </a:pPr>
            <a:r>
              <a:rPr lang="en-US" altLang="en-US" dirty="0"/>
              <a:t>Let’s start with the sheep language </a:t>
            </a:r>
          </a:p>
          <a:p>
            <a:pPr lvl="1">
              <a:lnSpc>
                <a:spcPct val="90000"/>
              </a:lnSpc>
            </a:pPr>
            <a:r>
              <a:rPr lang="en-US" altLang="en-US" dirty="0">
                <a:latin typeface="Courier New" panose="02070309020205020404" pitchFamily="49" charset="0"/>
              </a:rPr>
              <a:t>/baa+!/</a:t>
            </a:r>
          </a:p>
          <a:p>
            <a:r>
              <a:rPr lang="en-US" altLang="en-US" dirty="0"/>
              <a:t>We can say the following things about this machine</a:t>
            </a:r>
          </a:p>
          <a:p>
            <a:pPr lvl="1"/>
            <a:r>
              <a:rPr lang="en-US" altLang="en-US" dirty="0"/>
              <a:t>It has 5 states</a:t>
            </a:r>
          </a:p>
          <a:p>
            <a:pPr lvl="1"/>
            <a:r>
              <a:rPr lang="en-US" altLang="en-US" dirty="0"/>
              <a:t>b, a, and ! are in its alphabet</a:t>
            </a:r>
          </a:p>
          <a:p>
            <a:pPr lvl="1"/>
            <a:r>
              <a:rPr lang="en-US" altLang="en-US" dirty="0"/>
              <a:t>q</a:t>
            </a:r>
            <a:r>
              <a:rPr lang="en-US" altLang="en-US" baseline="-25000" dirty="0"/>
              <a:t>0 </a:t>
            </a:r>
            <a:r>
              <a:rPr lang="en-US" altLang="en-US" dirty="0"/>
              <a:t>is the start state</a:t>
            </a:r>
          </a:p>
          <a:p>
            <a:pPr lvl="1"/>
            <a:r>
              <a:rPr lang="en-US" altLang="en-US" dirty="0"/>
              <a:t>q</a:t>
            </a:r>
            <a:r>
              <a:rPr lang="en-US" altLang="en-US" baseline="-25000" dirty="0"/>
              <a:t>4 </a:t>
            </a:r>
            <a:r>
              <a:rPr lang="en-US" altLang="en-US" dirty="0"/>
              <a:t>is an accept state</a:t>
            </a:r>
          </a:p>
          <a:p>
            <a:pPr lvl="1"/>
            <a:r>
              <a:rPr lang="en-US" altLang="en-US" dirty="0"/>
              <a:t>It has 5 transitions</a:t>
            </a:r>
          </a:p>
          <a:p>
            <a:pPr marL="457200" lvl="1" indent="0">
              <a:lnSpc>
                <a:spcPct val="90000"/>
              </a:lnSpc>
              <a:buNone/>
            </a:pPr>
            <a:endParaRPr lang="en-US" altLang="en-US" dirty="0">
              <a:latin typeface="Courier New" panose="02070309020205020404" pitchFamily="49" charset="0"/>
            </a:endParaRPr>
          </a:p>
        </p:txBody>
      </p:sp>
      <p:sp>
        <p:nvSpPr>
          <p:cNvPr id="9" name="TextBox 8">
            <a:extLst>
              <a:ext uri="{FF2B5EF4-FFF2-40B4-BE49-F238E27FC236}">
                <a16:creationId xmlns:a16="http://schemas.microsoft.com/office/drawing/2014/main" id="{6DDEB46F-3FED-4A13-BA7E-E81C363B7889}"/>
              </a:ext>
            </a:extLst>
          </p:cNvPr>
          <p:cNvSpPr txBox="1"/>
          <p:nvPr/>
        </p:nvSpPr>
        <p:spPr>
          <a:xfrm>
            <a:off x="473528" y="5422089"/>
            <a:ext cx="6732814" cy="461665"/>
          </a:xfrm>
          <a:prstGeom prst="rect">
            <a:avLst/>
          </a:prstGeom>
          <a:noFill/>
        </p:spPr>
        <p:txBody>
          <a:bodyPr wrap="square">
            <a:spAutoFit/>
          </a:bodyPr>
          <a:lstStyle/>
          <a:p>
            <a:r>
              <a:rPr lang="en-US" sz="2400" dirty="0"/>
              <a:t>L(m) = {baa!,</a:t>
            </a:r>
            <a:r>
              <a:rPr lang="en-US" sz="2400" dirty="0" err="1"/>
              <a:t>baaa</a:t>
            </a:r>
            <a:r>
              <a:rPr lang="en-US" sz="2400" dirty="0"/>
              <a:t>!,</a:t>
            </a:r>
            <a:r>
              <a:rPr lang="en-US" sz="2400" dirty="0" err="1"/>
              <a:t>baaaa</a:t>
            </a:r>
            <a:r>
              <a:rPr lang="en-US" sz="2400" dirty="0"/>
              <a:t>!,</a:t>
            </a:r>
            <a:r>
              <a:rPr lang="en-US" sz="2400" dirty="0" err="1"/>
              <a:t>baaaaa</a:t>
            </a:r>
            <a:r>
              <a:rPr lang="en-US" sz="2400" dirty="0"/>
              <a:t>!,</a:t>
            </a:r>
            <a:r>
              <a:rPr lang="en-US" sz="2400" dirty="0" err="1"/>
              <a:t>baaaaaa</a:t>
            </a:r>
            <a:r>
              <a:rPr lang="en-US" sz="2400" dirty="0"/>
              <a:t>!,...} </a:t>
            </a:r>
          </a:p>
        </p:txBody>
      </p:sp>
      <p:sp>
        <p:nvSpPr>
          <p:cNvPr id="11" name="TextBox 10">
            <a:extLst>
              <a:ext uri="{FF2B5EF4-FFF2-40B4-BE49-F238E27FC236}">
                <a16:creationId xmlns:a16="http://schemas.microsoft.com/office/drawing/2014/main" id="{EEBEC0C3-876D-49B0-8FD5-11610E56076D}"/>
              </a:ext>
            </a:extLst>
          </p:cNvPr>
          <p:cNvSpPr txBox="1"/>
          <p:nvPr/>
        </p:nvSpPr>
        <p:spPr>
          <a:xfrm>
            <a:off x="431800" y="4475644"/>
            <a:ext cx="6172200" cy="923330"/>
          </a:xfrm>
          <a:prstGeom prst="rect">
            <a:avLst/>
          </a:prstGeom>
          <a:noFill/>
        </p:spPr>
        <p:txBody>
          <a:bodyPr wrap="square">
            <a:spAutoFit/>
          </a:bodyPr>
          <a:lstStyle/>
          <a:p>
            <a:r>
              <a:rPr lang="en-US" dirty="0"/>
              <a:t>Formal Language: A model which can both generate and recognize all and only the strings of a formal language acts as a definition of the formal language</a:t>
            </a:r>
          </a:p>
        </p:txBody>
      </p:sp>
      <p:pic>
        <p:nvPicPr>
          <p:cNvPr id="3" name="Picture 2">
            <a:extLst>
              <a:ext uri="{FF2B5EF4-FFF2-40B4-BE49-F238E27FC236}">
                <a16:creationId xmlns:a16="http://schemas.microsoft.com/office/drawing/2014/main" id="{E58B7658-2F42-4F4D-94A1-2F2E78871C00}"/>
              </a:ext>
            </a:extLst>
          </p:cNvPr>
          <p:cNvPicPr>
            <a:picLocks noChangeAspect="1"/>
          </p:cNvPicPr>
          <p:nvPr/>
        </p:nvPicPr>
        <p:blipFill rotWithShape="1">
          <a:blip r:embed="rId3"/>
          <a:srcRect l="21750" t="21275" r="58416" b="52799"/>
          <a:stretch/>
        </p:blipFill>
        <p:spPr>
          <a:xfrm>
            <a:off x="7315200" y="2646680"/>
            <a:ext cx="3860800" cy="25654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629259" y="297358"/>
            <a:ext cx="3133995" cy="439112"/>
          </a:xfrm>
          <a:prstGeom prst="rect">
            <a:avLst/>
          </a:prstGeom>
        </p:spPr>
        <p:txBody>
          <a:bodyPr vert="horz" wrap="square" lIns="0" tIns="8145" rIns="0" bIns="0" rtlCol="0" anchor="ctr">
            <a:spAutoFit/>
          </a:bodyPr>
          <a:lstStyle/>
          <a:p>
            <a:pPr marL="8145">
              <a:lnSpc>
                <a:spcPct val="100000"/>
              </a:lnSpc>
              <a:spcBef>
                <a:spcPts val="64"/>
              </a:spcBef>
            </a:pPr>
            <a:r>
              <a:rPr sz="2800" b="1" dirty="0">
                <a:solidFill>
                  <a:srgbClr val="181813"/>
                </a:solidFill>
                <a:latin typeface="Verdana"/>
                <a:cs typeface="Verdana"/>
              </a:rPr>
              <a:t>Parsing</a:t>
            </a:r>
            <a:endParaRPr sz="2800" dirty="0">
              <a:latin typeface="Verdana"/>
              <a:cs typeface="Verdana"/>
            </a:endParaRPr>
          </a:p>
        </p:txBody>
      </p:sp>
      <p:sp>
        <p:nvSpPr>
          <p:cNvPr id="4" name="object 4"/>
          <p:cNvSpPr txBox="1"/>
          <p:nvPr/>
        </p:nvSpPr>
        <p:spPr>
          <a:xfrm>
            <a:off x="3134549" y="2053445"/>
            <a:ext cx="97331" cy="524918"/>
          </a:xfrm>
          <a:prstGeom prst="rect">
            <a:avLst/>
          </a:prstGeom>
        </p:spPr>
        <p:txBody>
          <a:bodyPr vert="horz" wrap="square" lIns="0" tIns="63530" rIns="0" bIns="0" rtlCol="0">
            <a:spAutoFit/>
          </a:bodyPr>
          <a:lstStyle/>
          <a:p>
            <a:pPr marL="8145">
              <a:spcBef>
                <a:spcPts val="500"/>
              </a:spcBef>
            </a:pPr>
            <a:r>
              <a:rPr sz="1443" spc="-3" dirty="0">
                <a:solidFill>
                  <a:srgbClr val="404040"/>
                </a:solidFill>
                <a:latin typeface="Times New Roman"/>
                <a:cs typeface="Times New Roman"/>
              </a:rPr>
              <a:t>•</a:t>
            </a:r>
            <a:endParaRPr sz="1443">
              <a:latin typeface="Times New Roman"/>
              <a:cs typeface="Times New Roman"/>
            </a:endParaRPr>
          </a:p>
          <a:p>
            <a:pPr marL="34207">
              <a:spcBef>
                <a:spcPts val="391"/>
              </a:spcBef>
            </a:pPr>
            <a:r>
              <a:rPr sz="1218" spc="3" dirty="0">
                <a:solidFill>
                  <a:srgbClr val="2D506B"/>
                </a:solidFill>
                <a:latin typeface="Times New Roman"/>
                <a:cs typeface="Times New Roman"/>
              </a:rPr>
              <a:t>•</a:t>
            </a:r>
            <a:endParaRPr sz="1218">
              <a:latin typeface="Times New Roman"/>
              <a:cs typeface="Times New Roman"/>
            </a:endParaRPr>
          </a:p>
        </p:txBody>
      </p:sp>
      <p:sp>
        <p:nvSpPr>
          <p:cNvPr id="5" name="object 5"/>
          <p:cNvSpPr txBox="1"/>
          <p:nvPr/>
        </p:nvSpPr>
        <p:spPr>
          <a:xfrm>
            <a:off x="3160623" y="3002748"/>
            <a:ext cx="71268" cy="197293"/>
          </a:xfrm>
          <a:prstGeom prst="rect">
            <a:avLst/>
          </a:prstGeom>
        </p:spPr>
        <p:txBody>
          <a:bodyPr vert="horz" wrap="square" lIns="0" tIns="9774" rIns="0" bIns="0" rtlCol="0">
            <a:spAutoFit/>
          </a:bodyPr>
          <a:lstStyle/>
          <a:p>
            <a:pPr marL="8145">
              <a:spcBef>
                <a:spcPts val="77"/>
              </a:spcBef>
            </a:pPr>
            <a:r>
              <a:rPr sz="1218" spc="3" dirty="0">
                <a:solidFill>
                  <a:srgbClr val="2D506B"/>
                </a:solidFill>
                <a:latin typeface="Times New Roman"/>
                <a:cs typeface="Times New Roman"/>
              </a:rPr>
              <a:t>•</a:t>
            </a:r>
            <a:endParaRPr sz="1218">
              <a:latin typeface="Times New Roman"/>
              <a:cs typeface="Times New Roman"/>
            </a:endParaRPr>
          </a:p>
        </p:txBody>
      </p:sp>
      <p:sp>
        <p:nvSpPr>
          <p:cNvPr id="6" name="object 6"/>
          <p:cNvSpPr txBox="1"/>
          <p:nvPr/>
        </p:nvSpPr>
        <p:spPr>
          <a:xfrm>
            <a:off x="267304" y="947610"/>
            <a:ext cx="8310638" cy="3105504"/>
          </a:xfrm>
          <a:prstGeom prst="rect">
            <a:avLst/>
          </a:prstGeom>
        </p:spPr>
        <p:txBody>
          <a:bodyPr vert="horz" wrap="square" lIns="0" tIns="18326" rIns="0" bIns="0" rtlCol="0">
            <a:spAutoFit/>
          </a:bodyPr>
          <a:lstStyle/>
          <a:p>
            <a:pPr marL="322115" marR="191803" indent="-322115">
              <a:lnSpc>
                <a:spcPct val="150000"/>
              </a:lnSpc>
              <a:spcBef>
                <a:spcPts val="144"/>
              </a:spcBef>
              <a:buChar char="•"/>
              <a:tabLst>
                <a:tab pos="322115" algn="l"/>
                <a:tab pos="322523" algn="l"/>
              </a:tabLst>
            </a:pPr>
            <a:r>
              <a:rPr sz="2400" dirty="0">
                <a:latin typeface="Times New Roman"/>
                <a:cs typeface="Times New Roman"/>
              </a:rPr>
              <a:t>Parsing is the process</a:t>
            </a:r>
            <a:r>
              <a:rPr sz="2400" spc="3" dirty="0">
                <a:latin typeface="Times New Roman"/>
                <a:cs typeface="Times New Roman"/>
              </a:rPr>
              <a:t> </a:t>
            </a:r>
            <a:r>
              <a:rPr sz="2400" dirty="0">
                <a:latin typeface="Times New Roman"/>
                <a:cs typeface="Times New Roman"/>
              </a:rPr>
              <a:t>of taking a</a:t>
            </a:r>
            <a:r>
              <a:rPr sz="2400" spc="3" dirty="0">
                <a:latin typeface="Times New Roman"/>
                <a:cs typeface="Times New Roman"/>
              </a:rPr>
              <a:t> </a:t>
            </a:r>
            <a:r>
              <a:rPr sz="2400" u="sng" dirty="0">
                <a:latin typeface="Times New Roman"/>
                <a:cs typeface="Times New Roman"/>
              </a:rPr>
              <a:t>string and a </a:t>
            </a:r>
            <a:r>
              <a:rPr sz="2400" u="sng" spc="-398" dirty="0">
                <a:latin typeface="Times New Roman"/>
                <a:cs typeface="Times New Roman"/>
              </a:rPr>
              <a:t> </a:t>
            </a:r>
            <a:r>
              <a:rPr sz="2400" u="sng" dirty="0">
                <a:latin typeface="Times New Roman"/>
                <a:cs typeface="Times New Roman"/>
              </a:rPr>
              <a:t>grammar </a:t>
            </a:r>
            <a:r>
              <a:rPr sz="2400" dirty="0">
                <a:latin typeface="Times New Roman"/>
                <a:cs typeface="Times New Roman"/>
              </a:rPr>
              <a:t>and returning a (multiple) parse </a:t>
            </a:r>
            <a:r>
              <a:rPr sz="2400" spc="3" dirty="0">
                <a:latin typeface="Times New Roman"/>
                <a:cs typeface="Times New Roman"/>
              </a:rPr>
              <a:t> </a:t>
            </a:r>
            <a:r>
              <a:rPr sz="2400" dirty="0">
                <a:latin typeface="Times New Roman"/>
                <a:cs typeface="Times New Roman"/>
              </a:rPr>
              <a:t>tree(s)</a:t>
            </a:r>
            <a:r>
              <a:rPr sz="2400" spc="-3" dirty="0">
                <a:latin typeface="Times New Roman"/>
                <a:cs typeface="Times New Roman"/>
              </a:rPr>
              <a:t> </a:t>
            </a:r>
            <a:r>
              <a:rPr sz="2400" dirty="0">
                <a:latin typeface="Times New Roman"/>
                <a:cs typeface="Times New Roman"/>
              </a:rPr>
              <a:t>for that string</a:t>
            </a:r>
          </a:p>
          <a:p>
            <a:pPr marL="322115" marR="145786" indent="-322115">
              <a:lnSpc>
                <a:spcPct val="150000"/>
              </a:lnSpc>
              <a:spcBef>
                <a:spcPts val="414"/>
              </a:spcBef>
              <a:buChar char="•"/>
              <a:tabLst>
                <a:tab pos="322115" algn="l"/>
                <a:tab pos="322523" algn="l"/>
              </a:tabLst>
            </a:pPr>
            <a:r>
              <a:rPr sz="2400" dirty="0">
                <a:latin typeface="Times New Roman"/>
                <a:cs typeface="Times New Roman"/>
              </a:rPr>
              <a:t>It is completely analogous to running a finite-state</a:t>
            </a:r>
            <a:r>
              <a:rPr lang="en-US" sz="2400" spc="-3" dirty="0">
                <a:latin typeface="Times New Roman"/>
                <a:cs typeface="Times New Roman"/>
              </a:rPr>
              <a:t>-</a:t>
            </a:r>
            <a:r>
              <a:rPr sz="2400" dirty="0">
                <a:latin typeface="Times New Roman"/>
                <a:cs typeface="Times New Roman"/>
              </a:rPr>
              <a:t>transducer</a:t>
            </a:r>
            <a:r>
              <a:rPr lang="en-US" sz="2400" dirty="0">
                <a:latin typeface="Times New Roman"/>
                <a:cs typeface="Times New Roman"/>
              </a:rPr>
              <a:t> FST with a</a:t>
            </a:r>
            <a:r>
              <a:rPr lang="en-US" sz="2400" spc="-3" dirty="0">
                <a:latin typeface="Times New Roman"/>
                <a:cs typeface="Times New Roman"/>
              </a:rPr>
              <a:t> </a:t>
            </a:r>
            <a:r>
              <a:rPr lang="en-US" sz="2400" dirty="0">
                <a:latin typeface="Times New Roman"/>
                <a:cs typeface="Times New Roman"/>
              </a:rPr>
              <a:t>tape (</a:t>
            </a:r>
            <a:r>
              <a:rPr lang="en-US" sz="2000" spc="-26" dirty="0">
                <a:latin typeface="Times New Roman"/>
                <a:cs typeface="Times New Roman"/>
              </a:rPr>
              <a:t>It’s</a:t>
            </a:r>
            <a:r>
              <a:rPr lang="en-US" sz="2000" spc="-13" dirty="0">
                <a:latin typeface="Times New Roman"/>
                <a:cs typeface="Times New Roman"/>
              </a:rPr>
              <a:t> </a:t>
            </a:r>
            <a:r>
              <a:rPr lang="en-US" sz="2000" spc="-3" dirty="0">
                <a:latin typeface="Times New Roman"/>
                <a:cs typeface="Times New Roman"/>
              </a:rPr>
              <a:t>just</a:t>
            </a:r>
            <a:r>
              <a:rPr lang="en-US" sz="2000" spc="-13" dirty="0">
                <a:latin typeface="Times New Roman"/>
                <a:cs typeface="Times New Roman"/>
              </a:rPr>
              <a:t> </a:t>
            </a:r>
            <a:r>
              <a:rPr lang="en-US" sz="2000" spc="-6" dirty="0">
                <a:latin typeface="Times New Roman"/>
                <a:cs typeface="Times New Roman"/>
              </a:rPr>
              <a:t>more</a:t>
            </a:r>
            <a:r>
              <a:rPr lang="en-US" sz="2000" spc="-13" dirty="0">
                <a:latin typeface="Times New Roman"/>
                <a:cs typeface="Times New Roman"/>
              </a:rPr>
              <a:t> </a:t>
            </a:r>
            <a:r>
              <a:rPr lang="en-US" sz="2000" spc="-3" dirty="0">
                <a:latin typeface="Times New Roman"/>
                <a:cs typeface="Times New Roman"/>
              </a:rPr>
              <a:t>powerful)</a:t>
            </a:r>
            <a:endParaRPr lang="en-US" sz="2000" dirty="0">
              <a:latin typeface="Times New Roman"/>
              <a:cs typeface="Times New Roman"/>
            </a:endParaRPr>
          </a:p>
          <a:p>
            <a:pPr marL="731377" marR="3258" indent="-17103">
              <a:lnSpc>
                <a:spcPct val="150000"/>
              </a:lnSpc>
              <a:spcBef>
                <a:spcPts val="314"/>
              </a:spcBef>
            </a:pPr>
            <a:r>
              <a:rPr spc="3" dirty="0">
                <a:latin typeface="Times New Roman"/>
                <a:cs typeface="Times New Roman"/>
              </a:rPr>
              <a:t>Remember this means that there are languages </a:t>
            </a:r>
            <a:r>
              <a:rPr spc="6" dirty="0">
                <a:latin typeface="Times New Roman"/>
                <a:cs typeface="Times New Roman"/>
              </a:rPr>
              <a:t>we </a:t>
            </a:r>
            <a:r>
              <a:rPr spc="3" dirty="0">
                <a:latin typeface="Times New Roman"/>
                <a:cs typeface="Times New Roman"/>
              </a:rPr>
              <a:t>can capture</a:t>
            </a:r>
            <a:r>
              <a:rPr dirty="0">
                <a:latin typeface="Times New Roman"/>
                <a:cs typeface="Times New Roman"/>
              </a:rPr>
              <a:t> </a:t>
            </a:r>
            <a:r>
              <a:rPr spc="3" dirty="0">
                <a:latin typeface="Times New Roman"/>
                <a:cs typeface="Times New Roman"/>
              </a:rPr>
              <a:t>with</a:t>
            </a:r>
            <a:r>
              <a:rPr spc="6" dirty="0">
                <a:latin typeface="Times New Roman"/>
                <a:cs typeface="Times New Roman"/>
              </a:rPr>
              <a:t> CFGs</a:t>
            </a:r>
            <a:r>
              <a:rPr spc="3" dirty="0">
                <a:latin typeface="Times New Roman"/>
                <a:cs typeface="Times New Roman"/>
              </a:rPr>
              <a:t> that</a:t>
            </a:r>
            <a:r>
              <a:rPr spc="6" dirty="0">
                <a:latin typeface="Times New Roman"/>
                <a:cs typeface="Times New Roman"/>
              </a:rPr>
              <a:t> we </a:t>
            </a:r>
            <a:r>
              <a:rPr spc="-3" dirty="0">
                <a:latin typeface="Times New Roman"/>
                <a:cs typeface="Times New Roman"/>
              </a:rPr>
              <a:t>can’t</a:t>
            </a:r>
            <a:r>
              <a:rPr spc="3" dirty="0">
                <a:latin typeface="Times New Roman"/>
                <a:cs typeface="Times New Roman"/>
              </a:rPr>
              <a:t> capture with </a:t>
            </a:r>
            <a:r>
              <a:rPr dirty="0">
                <a:latin typeface="Times New Roman"/>
                <a:cs typeface="Times New Roman"/>
              </a:rPr>
              <a:t>finite-state </a:t>
            </a:r>
            <a:r>
              <a:rPr spc="-294" dirty="0">
                <a:latin typeface="Times New Roman"/>
                <a:cs typeface="Times New Roman"/>
              </a:rPr>
              <a:t> </a:t>
            </a:r>
            <a:r>
              <a:rPr spc="3" dirty="0">
                <a:latin typeface="Times New Roman"/>
                <a:cs typeface="Times New Roman"/>
              </a:rPr>
              <a:t>methods</a:t>
            </a:r>
            <a:endParaRPr dirty="0">
              <a:latin typeface="Times New Roman"/>
              <a:cs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2D799-57AB-4C5B-8705-568B88B0F369}"/>
              </a:ext>
            </a:extLst>
          </p:cNvPr>
          <p:cNvSpPr>
            <a:spLocks noGrp="1"/>
          </p:cNvSpPr>
          <p:nvPr>
            <p:ph type="title"/>
          </p:nvPr>
        </p:nvSpPr>
        <p:spPr/>
        <p:txBody>
          <a:bodyPr/>
          <a:lstStyle/>
          <a:p>
            <a:r>
              <a:rPr lang="en-US" dirty="0"/>
              <a:t>Parsing with Context-Free Grammars</a:t>
            </a:r>
          </a:p>
        </p:txBody>
      </p:sp>
      <p:sp>
        <p:nvSpPr>
          <p:cNvPr id="3" name="Content Placeholder 2">
            <a:extLst>
              <a:ext uri="{FF2B5EF4-FFF2-40B4-BE49-F238E27FC236}">
                <a16:creationId xmlns:a16="http://schemas.microsoft.com/office/drawing/2014/main" id="{5FD0324A-4213-431A-B111-773C5FD7AAB3}"/>
              </a:ext>
            </a:extLst>
          </p:cNvPr>
          <p:cNvSpPr>
            <a:spLocks noGrp="1"/>
          </p:cNvSpPr>
          <p:nvPr>
            <p:ph idx="1"/>
          </p:nvPr>
        </p:nvSpPr>
        <p:spPr>
          <a:xfrm>
            <a:off x="402772" y="1378064"/>
            <a:ext cx="10515600" cy="4351338"/>
          </a:xfrm>
        </p:spPr>
        <p:txBody>
          <a:bodyPr>
            <a:normAutofit/>
          </a:bodyPr>
          <a:lstStyle/>
          <a:p>
            <a:pPr marL="355600" marR="323215" indent="-342900">
              <a:lnSpc>
                <a:spcPts val="3800"/>
              </a:lnSpc>
              <a:spcBef>
                <a:spcPts val="260"/>
              </a:spcBef>
              <a:buFont typeface="Wingdings"/>
              <a:buChar char=""/>
              <a:tabLst>
                <a:tab pos="354965" algn="l"/>
                <a:tab pos="355600" algn="l"/>
              </a:tabLst>
            </a:pPr>
            <a:r>
              <a:rPr lang="en-US" sz="1800" spc="-15" dirty="0">
                <a:latin typeface="Tahoma"/>
                <a:cs typeface="Tahoma"/>
              </a:rPr>
              <a:t>Parsing </a:t>
            </a:r>
            <a:r>
              <a:rPr lang="en-US" sz="1800" dirty="0">
                <a:latin typeface="Tahoma"/>
                <a:cs typeface="Tahoma"/>
              </a:rPr>
              <a:t>with CFGs </a:t>
            </a:r>
            <a:r>
              <a:rPr lang="en-US" sz="1800" spc="-10" dirty="0">
                <a:latin typeface="Tahoma"/>
                <a:cs typeface="Tahoma"/>
              </a:rPr>
              <a:t>refers </a:t>
            </a:r>
            <a:r>
              <a:rPr lang="en-US" sz="1800" dirty="0">
                <a:latin typeface="Tahoma"/>
                <a:cs typeface="Tahoma"/>
              </a:rPr>
              <a:t>to the </a:t>
            </a:r>
            <a:r>
              <a:rPr lang="en-US" sz="1800" spc="-5" dirty="0">
                <a:latin typeface="Tahoma"/>
                <a:cs typeface="Tahoma"/>
              </a:rPr>
              <a:t>task </a:t>
            </a:r>
            <a:r>
              <a:rPr lang="en-US" sz="1800" dirty="0">
                <a:latin typeface="Tahoma"/>
                <a:cs typeface="Tahoma"/>
              </a:rPr>
              <a:t>of </a:t>
            </a:r>
            <a:r>
              <a:rPr lang="en-US" sz="1800" spc="-985" dirty="0">
                <a:latin typeface="Tahoma"/>
                <a:cs typeface="Tahoma"/>
              </a:rPr>
              <a:t> </a:t>
            </a:r>
            <a:r>
              <a:rPr lang="en-US" sz="1800" dirty="0">
                <a:latin typeface="Tahoma"/>
                <a:cs typeface="Tahoma"/>
              </a:rPr>
              <a:t>assigning</a:t>
            </a:r>
            <a:r>
              <a:rPr lang="en-US" sz="1800" spc="-10" dirty="0">
                <a:latin typeface="Tahoma"/>
                <a:cs typeface="Tahoma"/>
              </a:rPr>
              <a:t> </a:t>
            </a:r>
            <a:r>
              <a:rPr lang="en-US" sz="1800" spc="-5" dirty="0">
                <a:latin typeface="Tahoma"/>
                <a:cs typeface="Tahoma"/>
              </a:rPr>
              <a:t>proper</a:t>
            </a:r>
            <a:r>
              <a:rPr lang="en-US" sz="1800" spc="-15" dirty="0">
                <a:latin typeface="Tahoma"/>
                <a:cs typeface="Tahoma"/>
              </a:rPr>
              <a:t> </a:t>
            </a:r>
            <a:r>
              <a:rPr lang="en-US" sz="1800" spc="-5" dirty="0">
                <a:latin typeface="Tahoma"/>
                <a:cs typeface="Tahoma"/>
              </a:rPr>
              <a:t>trees</a:t>
            </a:r>
            <a:r>
              <a:rPr lang="en-US" sz="1800" spc="-15" dirty="0">
                <a:latin typeface="Tahoma"/>
                <a:cs typeface="Tahoma"/>
              </a:rPr>
              <a:t> </a:t>
            </a:r>
            <a:r>
              <a:rPr lang="en-US" sz="1800" dirty="0">
                <a:latin typeface="Tahoma"/>
                <a:cs typeface="Tahoma"/>
              </a:rPr>
              <a:t>to</a:t>
            </a:r>
            <a:r>
              <a:rPr lang="en-US" sz="1800" spc="-15" dirty="0">
                <a:latin typeface="Tahoma"/>
                <a:cs typeface="Tahoma"/>
              </a:rPr>
              <a:t> </a:t>
            </a:r>
            <a:r>
              <a:rPr lang="en-US" sz="1800" dirty="0">
                <a:latin typeface="Tahoma"/>
                <a:cs typeface="Tahoma"/>
              </a:rPr>
              <a:t>input</a:t>
            </a:r>
            <a:r>
              <a:rPr lang="en-US" sz="1800" spc="-10" dirty="0">
                <a:latin typeface="Tahoma"/>
                <a:cs typeface="Tahoma"/>
              </a:rPr>
              <a:t> </a:t>
            </a:r>
            <a:r>
              <a:rPr lang="en-US" sz="1800" dirty="0">
                <a:latin typeface="Tahoma"/>
                <a:cs typeface="Tahoma"/>
              </a:rPr>
              <a:t>strings</a:t>
            </a:r>
          </a:p>
          <a:p>
            <a:pPr marL="355600" marR="5080" indent="-342900">
              <a:lnSpc>
                <a:spcPct val="100299"/>
              </a:lnSpc>
              <a:buFont typeface="Wingdings"/>
              <a:buChar char=""/>
              <a:tabLst>
                <a:tab pos="354965" algn="l"/>
                <a:tab pos="355600" algn="l"/>
              </a:tabLst>
            </a:pPr>
            <a:r>
              <a:rPr lang="en-US" sz="1800" spc="-5" dirty="0">
                <a:latin typeface="Tahoma"/>
                <a:cs typeface="Tahoma"/>
              </a:rPr>
              <a:t>Proper here means </a:t>
            </a:r>
            <a:r>
              <a:rPr lang="en-US" sz="1800" dirty="0">
                <a:latin typeface="Tahoma"/>
                <a:cs typeface="Tahoma"/>
              </a:rPr>
              <a:t>a </a:t>
            </a:r>
            <a:r>
              <a:rPr lang="en-US" sz="1800" spc="-5" dirty="0">
                <a:latin typeface="Tahoma"/>
                <a:cs typeface="Tahoma"/>
              </a:rPr>
              <a:t>tree that </a:t>
            </a:r>
            <a:r>
              <a:rPr lang="en-US" sz="1800" spc="-10" dirty="0">
                <a:latin typeface="Tahoma"/>
                <a:cs typeface="Tahoma"/>
              </a:rPr>
              <a:t>covers </a:t>
            </a:r>
            <a:r>
              <a:rPr lang="en-US" sz="1800" dirty="0">
                <a:latin typeface="Tahoma"/>
                <a:cs typeface="Tahoma"/>
              </a:rPr>
              <a:t>all </a:t>
            </a:r>
            <a:r>
              <a:rPr lang="en-US" sz="1800" spc="-985" dirty="0">
                <a:latin typeface="Tahoma"/>
                <a:cs typeface="Tahoma"/>
              </a:rPr>
              <a:t> </a:t>
            </a:r>
            <a:r>
              <a:rPr lang="en-US" sz="1800" spc="-5" dirty="0">
                <a:latin typeface="Tahoma"/>
                <a:cs typeface="Tahoma"/>
              </a:rPr>
              <a:t>and </a:t>
            </a:r>
            <a:r>
              <a:rPr lang="en-US" sz="1800" dirty="0">
                <a:latin typeface="Tahoma"/>
                <a:cs typeface="Tahoma"/>
              </a:rPr>
              <a:t>only the elements of the input </a:t>
            </a:r>
            <a:r>
              <a:rPr lang="en-US" sz="1800" spc="-5" dirty="0">
                <a:latin typeface="Tahoma"/>
                <a:cs typeface="Tahoma"/>
              </a:rPr>
              <a:t>and </a:t>
            </a:r>
            <a:r>
              <a:rPr lang="en-US" sz="1800" dirty="0">
                <a:latin typeface="Tahoma"/>
                <a:cs typeface="Tahoma"/>
              </a:rPr>
              <a:t> </a:t>
            </a:r>
            <a:r>
              <a:rPr lang="en-US" sz="1800" spc="-5" dirty="0">
                <a:latin typeface="Tahoma"/>
                <a:cs typeface="Tahoma"/>
              </a:rPr>
              <a:t>has</a:t>
            </a:r>
            <a:r>
              <a:rPr lang="en-US" sz="1800" spc="-10" dirty="0">
                <a:latin typeface="Tahoma"/>
                <a:cs typeface="Tahoma"/>
              </a:rPr>
              <a:t> </a:t>
            </a:r>
            <a:r>
              <a:rPr lang="en-US" sz="1800" spc="-5" dirty="0">
                <a:latin typeface="Tahoma"/>
                <a:cs typeface="Tahoma"/>
              </a:rPr>
              <a:t>an</a:t>
            </a:r>
            <a:r>
              <a:rPr lang="en-US" sz="1800" dirty="0">
                <a:latin typeface="Tahoma"/>
                <a:cs typeface="Tahoma"/>
              </a:rPr>
              <a:t> S</a:t>
            </a:r>
            <a:r>
              <a:rPr lang="en-US" sz="1800" spc="-5" dirty="0">
                <a:latin typeface="Tahoma"/>
                <a:cs typeface="Tahoma"/>
              </a:rPr>
              <a:t> at</a:t>
            </a:r>
            <a:r>
              <a:rPr lang="en-US" sz="1800" dirty="0">
                <a:latin typeface="Tahoma"/>
                <a:cs typeface="Tahoma"/>
              </a:rPr>
              <a:t> the</a:t>
            </a:r>
            <a:r>
              <a:rPr lang="en-US" sz="1800" spc="-5" dirty="0">
                <a:latin typeface="Tahoma"/>
                <a:cs typeface="Tahoma"/>
              </a:rPr>
              <a:t> </a:t>
            </a:r>
            <a:r>
              <a:rPr lang="en-US" sz="1800" dirty="0">
                <a:latin typeface="Tahoma"/>
                <a:cs typeface="Tahoma"/>
              </a:rPr>
              <a:t>top</a:t>
            </a:r>
          </a:p>
          <a:p>
            <a:pPr marL="355600" marR="5080" indent="-342900">
              <a:lnSpc>
                <a:spcPct val="100299"/>
              </a:lnSpc>
              <a:buFont typeface="Wingdings"/>
              <a:buChar char=""/>
              <a:tabLst>
                <a:tab pos="354965" algn="l"/>
                <a:tab pos="355600" algn="l"/>
              </a:tabLst>
            </a:pPr>
            <a:r>
              <a:rPr lang="en-US" sz="1800" dirty="0">
                <a:latin typeface="Tahoma"/>
                <a:cs typeface="Tahoma"/>
              </a:rPr>
              <a:t>Tow Type of Parsing with CFG:</a:t>
            </a:r>
            <a:endParaRPr lang="en-US" sz="1800" dirty="0"/>
          </a:p>
          <a:p>
            <a:pPr marL="355600" marR="5080" indent="-342900">
              <a:lnSpc>
                <a:spcPct val="100299"/>
              </a:lnSpc>
              <a:buFont typeface="Wingdings"/>
              <a:buChar char=""/>
              <a:tabLst>
                <a:tab pos="354965" algn="l"/>
                <a:tab pos="355600" algn="l"/>
              </a:tabLst>
            </a:pPr>
            <a:r>
              <a:rPr lang="en-US" sz="2000" b="1" dirty="0"/>
              <a:t>bottom up </a:t>
            </a:r>
            <a:r>
              <a:rPr lang="en-US" sz="1800" dirty="0"/>
              <a:t>where you start with the input sentence and try to reach the start symbol</a:t>
            </a:r>
          </a:p>
          <a:p>
            <a:pPr marL="355600" marR="5080" indent="-342900">
              <a:lnSpc>
                <a:spcPct val="100299"/>
              </a:lnSpc>
              <a:buFont typeface="Wingdings"/>
              <a:buChar char=""/>
              <a:tabLst>
                <a:tab pos="354965" algn="l"/>
                <a:tab pos="355600" algn="l"/>
              </a:tabLst>
            </a:pPr>
            <a:r>
              <a:rPr lang="en-US" sz="2000" b="1" dirty="0"/>
              <a:t>Top down, </a:t>
            </a:r>
            <a:r>
              <a:rPr lang="en-US" sz="1800" dirty="0"/>
              <a:t>you start with the starting symbol and try to reach the input sentence by applying</a:t>
            </a:r>
          </a:p>
          <a:p>
            <a:pPr marL="355600" marR="5080" indent="-342900">
              <a:lnSpc>
                <a:spcPct val="100299"/>
              </a:lnSpc>
              <a:buFont typeface="Wingdings"/>
              <a:buChar char=""/>
              <a:tabLst>
                <a:tab pos="354965" algn="l"/>
                <a:tab pos="355600" algn="l"/>
              </a:tabLst>
            </a:pPr>
            <a:r>
              <a:rPr lang="en-US" sz="1800" dirty="0"/>
              <a:t>the appropriate rules. Left recursion is a problem. (A → Aa)</a:t>
            </a:r>
          </a:p>
        </p:txBody>
      </p:sp>
    </p:spTree>
    <p:extLst>
      <p:ext uri="{BB962C8B-B14F-4D97-AF65-F5344CB8AC3E}">
        <p14:creationId xmlns:p14="http://schemas.microsoft.com/office/powerpoint/2010/main" val="29509444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9086" y="140612"/>
            <a:ext cx="5668514" cy="402948"/>
          </a:xfrm>
          <a:prstGeom prst="rect">
            <a:avLst/>
          </a:prstGeom>
        </p:spPr>
        <p:txBody>
          <a:bodyPr vert="horz" wrap="square" lIns="0" tIns="8145" rIns="0" bIns="0" rtlCol="0" anchor="ctr">
            <a:spAutoFit/>
          </a:bodyPr>
          <a:lstStyle/>
          <a:p>
            <a:pPr marL="8145">
              <a:lnSpc>
                <a:spcPct val="100000"/>
              </a:lnSpc>
              <a:spcBef>
                <a:spcPts val="64"/>
              </a:spcBef>
            </a:pPr>
            <a:r>
              <a:rPr lang="en-US" sz="2565" b="1" spc="-3" dirty="0">
                <a:solidFill>
                  <a:srgbClr val="181813"/>
                </a:solidFill>
                <a:latin typeface="Verdana"/>
              </a:rPr>
              <a:t>structural ambiguity</a:t>
            </a:r>
            <a:endParaRPr sz="2565" dirty="0">
              <a:latin typeface="Verdana"/>
              <a:cs typeface="Verdana"/>
            </a:endParaRPr>
          </a:p>
        </p:txBody>
      </p:sp>
      <p:sp>
        <p:nvSpPr>
          <p:cNvPr id="10" name="TextBox 9">
            <a:extLst>
              <a:ext uri="{FF2B5EF4-FFF2-40B4-BE49-F238E27FC236}">
                <a16:creationId xmlns:a16="http://schemas.microsoft.com/office/drawing/2014/main" id="{5DE867AE-CAE2-4157-994A-DA8EF8D6592E}"/>
              </a:ext>
            </a:extLst>
          </p:cNvPr>
          <p:cNvSpPr txBox="1"/>
          <p:nvPr/>
        </p:nvSpPr>
        <p:spPr>
          <a:xfrm>
            <a:off x="540483" y="802942"/>
            <a:ext cx="8723260" cy="5647700"/>
          </a:xfrm>
          <a:prstGeom prst="rect">
            <a:avLst/>
          </a:prstGeom>
          <a:noFill/>
        </p:spPr>
        <p:txBody>
          <a:bodyPr wrap="square">
            <a:spAutoFit/>
          </a:bodyPr>
          <a:lstStyle/>
          <a:p>
            <a:pPr marL="285750" indent="-285750">
              <a:buFont typeface="Arial" panose="020B0604020202020204" pitchFamily="34" charset="0"/>
              <a:buChar char="•"/>
            </a:pPr>
            <a:r>
              <a:rPr lang="en-US" sz="2400" dirty="0"/>
              <a:t>a new kind of ambiguity, which arises in the syntactic structures used in parsing, called structural ambiguity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occurs when the Structural ambiguity grammar assigns more than one possible parse to a sentence.</a:t>
            </a:r>
          </a:p>
          <a:p>
            <a:endParaRPr lang="en-US" sz="2400" dirty="0"/>
          </a:p>
          <a:p>
            <a:pPr marL="285750" indent="-285750">
              <a:buFont typeface="Arial" panose="020B0604020202020204" pitchFamily="34" charset="0"/>
              <a:buChar char="•"/>
            </a:pPr>
            <a:r>
              <a:rPr lang="en-US" sz="2400" u="sng" dirty="0"/>
              <a:t>We can solve the Structural ambiguity by using PCFG</a:t>
            </a:r>
          </a:p>
          <a:p>
            <a:pPr marL="382270" marR="30480" indent="-344805">
              <a:lnSpc>
                <a:spcPts val="3030"/>
              </a:lnSpc>
              <a:spcBef>
                <a:spcPts val="484"/>
              </a:spcBef>
              <a:buChar char="•"/>
              <a:tabLst>
                <a:tab pos="382270" algn="l"/>
                <a:tab pos="382905" algn="l"/>
              </a:tabLst>
            </a:pPr>
            <a:r>
              <a:rPr lang="en-US" spc="5" dirty="0"/>
              <a:t>PCFGs: </a:t>
            </a:r>
            <a:r>
              <a:rPr lang="en-US" dirty="0">
                <a:latin typeface="Arial MT"/>
                <a:cs typeface="Arial MT"/>
              </a:rPr>
              <a:t>The probability of some parse of </a:t>
            </a:r>
            <a:r>
              <a:rPr lang="en-US" spc="5" dirty="0">
                <a:latin typeface="Arial MT"/>
                <a:cs typeface="Arial MT"/>
              </a:rPr>
              <a:t>a sentence </a:t>
            </a:r>
            <a:r>
              <a:rPr lang="en-US" dirty="0">
                <a:latin typeface="Arial MT"/>
                <a:cs typeface="Arial MT"/>
              </a:rPr>
              <a:t>is </a:t>
            </a:r>
            <a:r>
              <a:rPr lang="en-US" spc="5" dirty="0">
                <a:latin typeface="Arial MT"/>
                <a:cs typeface="Arial MT"/>
              </a:rPr>
              <a:t> then the </a:t>
            </a:r>
            <a:r>
              <a:rPr lang="en-US" spc="-5" dirty="0">
                <a:latin typeface="Arial"/>
                <a:cs typeface="Arial"/>
              </a:rPr>
              <a:t>product of </a:t>
            </a:r>
            <a:r>
              <a:rPr lang="en-US" spc="5" dirty="0">
                <a:latin typeface="Arial"/>
                <a:cs typeface="Arial"/>
              </a:rPr>
              <a:t>the </a:t>
            </a:r>
            <a:r>
              <a:rPr lang="en-US" dirty="0">
                <a:latin typeface="Arial"/>
                <a:cs typeface="Arial"/>
              </a:rPr>
              <a:t>probabilities </a:t>
            </a:r>
            <a:r>
              <a:rPr lang="en-US" spc="-5" dirty="0">
                <a:latin typeface="Arial"/>
                <a:cs typeface="Arial"/>
              </a:rPr>
              <a:t>of </a:t>
            </a:r>
            <a:r>
              <a:rPr lang="en-US" spc="5" dirty="0">
                <a:latin typeface="Arial"/>
                <a:cs typeface="Arial"/>
              </a:rPr>
              <a:t>all the </a:t>
            </a:r>
            <a:r>
              <a:rPr lang="en-US" spc="-765" dirty="0">
                <a:latin typeface="Arial"/>
                <a:cs typeface="Arial"/>
              </a:rPr>
              <a:t> </a:t>
            </a:r>
            <a:r>
              <a:rPr lang="en-US" dirty="0">
                <a:latin typeface="Arial"/>
                <a:cs typeface="Arial"/>
              </a:rPr>
              <a:t>rules</a:t>
            </a:r>
            <a:r>
              <a:rPr lang="en-US" spc="-35" dirty="0">
                <a:latin typeface="Arial"/>
                <a:cs typeface="Arial"/>
              </a:rPr>
              <a:t> </a:t>
            </a:r>
            <a:r>
              <a:rPr lang="en-US" dirty="0">
                <a:latin typeface="Arial MT"/>
                <a:cs typeface="Arial MT"/>
              </a:rPr>
              <a:t>used.</a:t>
            </a:r>
          </a:p>
          <a:p>
            <a:pPr marL="356870">
              <a:lnSpc>
                <a:spcPct val="100000"/>
              </a:lnSpc>
              <a:spcBef>
                <a:spcPts val="800"/>
              </a:spcBef>
            </a:pPr>
            <a:r>
              <a:rPr lang="en-US" spc="-5" dirty="0">
                <a:latin typeface="Arial"/>
                <a:cs typeface="Arial"/>
              </a:rPr>
              <a:t>PCFG</a:t>
            </a:r>
            <a:r>
              <a:rPr lang="en-US" spc="-25" dirty="0">
                <a:latin typeface="Arial"/>
                <a:cs typeface="Arial"/>
              </a:rPr>
              <a:t> </a:t>
            </a:r>
            <a:r>
              <a:rPr lang="en-US" spc="5" dirty="0">
                <a:latin typeface="Arial"/>
                <a:cs typeface="Arial"/>
              </a:rPr>
              <a:t>=</a:t>
            </a:r>
            <a:r>
              <a:rPr lang="en-US" spc="-5" dirty="0">
                <a:latin typeface="Arial"/>
                <a:cs typeface="Arial"/>
              </a:rPr>
              <a:t> CFG</a:t>
            </a:r>
            <a:r>
              <a:rPr lang="en-US" spc="-25" dirty="0">
                <a:latin typeface="Arial"/>
                <a:cs typeface="Arial"/>
              </a:rPr>
              <a:t> </a:t>
            </a:r>
            <a:r>
              <a:rPr lang="en-US" spc="5" dirty="0">
                <a:latin typeface="Arial"/>
                <a:cs typeface="Arial"/>
              </a:rPr>
              <a:t>+</a:t>
            </a:r>
            <a:r>
              <a:rPr lang="en-US" spc="-5" dirty="0">
                <a:latin typeface="Arial"/>
                <a:cs typeface="Arial"/>
              </a:rPr>
              <a:t> </a:t>
            </a:r>
            <a:r>
              <a:rPr lang="en-US" dirty="0">
                <a:latin typeface="Arial"/>
                <a:cs typeface="Arial"/>
              </a:rPr>
              <a:t>rule</a:t>
            </a:r>
            <a:r>
              <a:rPr lang="en-US" spc="-50" dirty="0">
                <a:latin typeface="Arial"/>
                <a:cs typeface="Arial"/>
              </a:rPr>
              <a:t> </a:t>
            </a:r>
            <a:r>
              <a:rPr lang="en-US" dirty="0">
                <a:latin typeface="Arial"/>
                <a:cs typeface="Arial"/>
              </a:rPr>
              <a:t>probabilities</a:t>
            </a:r>
          </a:p>
          <a:p>
            <a:pPr marL="1155700" lvl="1" indent="-229235">
              <a:lnSpc>
                <a:spcPct val="100000"/>
              </a:lnSpc>
              <a:spcBef>
                <a:spcPts val="530"/>
              </a:spcBef>
              <a:buFont typeface="Arial MT"/>
              <a:buChar char="•"/>
              <a:tabLst>
                <a:tab pos="1155700" algn="l"/>
                <a:tab pos="1156335" algn="l"/>
              </a:tabLst>
            </a:pPr>
            <a:r>
              <a:rPr lang="en-US" spc="5" dirty="0">
                <a:latin typeface="Arial"/>
                <a:cs typeface="Arial"/>
              </a:rPr>
              <a:t>S</a:t>
            </a:r>
            <a:r>
              <a:rPr lang="en-US" spc="-45" dirty="0">
                <a:latin typeface="Arial"/>
                <a:cs typeface="Arial"/>
              </a:rPr>
              <a:t> </a:t>
            </a:r>
            <a:r>
              <a:rPr lang="en-US" dirty="0">
                <a:latin typeface="Arial"/>
                <a:cs typeface="Arial"/>
              </a:rPr>
              <a:t>(start</a:t>
            </a:r>
            <a:r>
              <a:rPr lang="en-US" spc="-20" dirty="0">
                <a:latin typeface="Arial"/>
                <a:cs typeface="Arial"/>
              </a:rPr>
              <a:t> </a:t>
            </a:r>
            <a:r>
              <a:rPr lang="en-US" spc="-5" dirty="0">
                <a:latin typeface="Arial"/>
                <a:cs typeface="Arial"/>
              </a:rPr>
              <a:t>symbol)</a:t>
            </a:r>
            <a:endParaRPr lang="en-US" dirty="0">
              <a:latin typeface="Arial"/>
              <a:cs typeface="Arial"/>
            </a:endParaRPr>
          </a:p>
          <a:p>
            <a:pPr marL="1155700" lvl="1" indent="-229235">
              <a:lnSpc>
                <a:spcPct val="100000"/>
              </a:lnSpc>
              <a:spcBef>
                <a:spcPts val="530"/>
              </a:spcBef>
              <a:buFont typeface="Arial MT"/>
              <a:buChar char="•"/>
              <a:tabLst>
                <a:tab pos="1155700" algn="l"/>
                <a:tab pos="1156335" algn="l"/>
              </a:tabLst>
            </a:pPr>
            <a:r>
              <a:rPr lang="en-US" spc="5" dirty="0">
                <a:latin typeface="Arial"/>
                <a:cs typeface="Arial"/>
              </a:rPr>
              <a:t>P</a:t>
            </a:r>
            <a:r>
              <a:rPr lang="en-US" spc="-55" dirty="0">
                <a:latin typeface="Arial"/>
                <a:cs typeface="Arial"/>
              </a:rPr>
              <a:t> </a:t>
            </a:r>
            <a:r>
              <a:rPr lang="en-US" dirty="0">
                <a:latin typeface="Arial"/>
                <a:cs typeface="Arial"/>
              </a:rPr>
              <a:t>(probabilities,</a:t>
            </a:r>
            <a:r>
              <a:rPr lang="en-US" spc="-55" dirty="0">
                <a:latin typeface="Arial"/>
                <a:cs typeface="Arial"/>
              </a:rPr>
              <a:t> </a:t>
            </a:r>
            <a:r>
              <a:rPr lang="en-US" spc="-5" dirty="0">
                <a:latin typeface="Arial"/>
                <a:cs typeface="Arial"/>
              </a:rPr>
              <a:t>one</a:t>
            </a:r>
            <a:r>
              <a:rPr lang="en-US" dirty="0">
                <a:latin typeface="Arial"/>
                <a:cs typeface="Arial"/>
              </a:rPr>
              <a:t> </a:t>
            </a:r>
            <a:r>
              <a:rPr lang="en-US" spc="5" dirty="0">
                <a:latin typeface="Arial"/>
                <a:cs typeface="Arial"/>
              </a:rPr>
              <a:t>for</a:t>
            </a:r>
            <a:r>
              <a:rPr lang="en-US" spc="-15" dirty="0">
                <a:latin typeface="Arial"/>
                <a:cs typeface="Arial"/>
              </a:rPr>
              <a:t> </a:t>
            </a:r>
            <a:r>
              <a:rPr lang="en-US" dirty="0">
                <a:latin typeface="Arial"/>
                <a:cs typeface="Arial"/>
              </a:rPr>
              <a:t>each rule)</a:t>
            </a:r>
          </a:p>
          <a:p>
            <a:pPr marL="356870" indent="-344805">
              <a:lnSpc>
                <a:spcPct val="100000"/>
              </a:lnSpc>
              <a:spcBef>
                <a:spcPts val="670"/>
              </a:spcBef>
              <a:buFont typeface="Arial MT"/>
              <a:buChar char="•"/>
              <a:tabLst>
                <a:tab pos="356870" algn="l"/>
                <a:tab pos="357505" algn="l"/>
              </a:tabLst>
            </a:pPr>
            <a:r>
              <a:rPr lang="en-US" u="heavy" dirty="0">
                <a:uFill>
                  <a:solidFill>
                    <a:srgbClr val="000000"/>
                  </a:solidFill>
                </a:uFill>
                <a:latin typeface="Arial"/>
                <a:cs typeface="Arial"/>
              </a:rPr>
              <a:t>Example:</a:t>
            </a:r>
            <a:endParaRPr lang="en-US" dirty="0">
              <a:latin typeface="Arial"/>
              <a:cs typeface="Arial"/>
            </a:endParaRPr>
          </a:p>
          <a:p>
            <a:pPr marL="469900">
              <a:lnSpc>
                <a:spcPct val="100000"/>
              </a:lnSpc>
              <a:spcBef>
                <a:spcPts val="595"/>
              </a:spcBef>
              <a:tabLst>
                <a:tab pos="1433195" algn="l"/>
              </a:tabLst>
            </a:pPr>
            <a:r>
              <a:rPr lang="en-US" dirty="0">
                <a:latin typeface="Arial MT"/>
                <a:cs typeface="Arial MT"/>
              </a:rPr>
              <a:t>–</a:t>
            </a:r>
            <a:r>
              <a:rPr lang="en-US" spc="250" dirty="0">
                <a:latin typeface="Arial MT"/>
                <a:cs typeface="Arial MT"/>
              </a:rPr>
              <a:t> </a:t>
            </a:r>
            <a:r>
              <a:rPr lang="en-US" dirty="0">
                <a:latin typeface="Arial"/>
                <a:cs typeface="Arial"/>
              </a:rPr>
              <a:t>P(S	</a:t>
            </a:r>
            <a:r>
              <a:rPr lang="en-US" dirty="0">
                <a:latin typeface="Wingdings"/>
                <a:cs typeface="Wingdings"/>
              </a:rPr>
              <a:t></a:t>
            </a:r>
            <a:r>
              <a:rPr lang="en-US" spc="40" dirty="0">
                <a:latin typeface="Times New Roman"/>
                <a:cs typeface="Times New Roman"/>
              </a:rPr>
              <a:t> </a:t>
            </a:r>
            <a:r>
              <a:rPr lang="en-US" spc="-5" dirty="0">
                <a:latin typeface="Arial"/>
                <a:cs typeface="Arial"/>
              </a:rPr>
              <a:t>NP</a:t>
            </a:r>
            <a:r>
              <a:rPr lang="en-US" spc="-60" dirty="0">
                <a:latin typeface="Arial"/>
                <a:cs typeface="Arial"/>
              </a:rPr>
              <a:t> </a:t>
            </a:r>
            <a:r>
              <a:rPr lang="en-US" dirty="0">
                <a:latin typeface="Arial"/>
                <a:cs typeface="Arial"/>
              </a:rPr>
              <a:t>VP</a:t>
            </a:r>
            <a:r>
              <a:rPr lang="en-US" spc="-70" dirty="0">
                <a:latin typeface="Arial"/>
                <a:cs typeface="Arial"/>
              </a:rPr>
              <a:t> </a:t>
            </a:r>
            <a:r>
              <a:rPr lang="en-US" dirty="0">
                <a:latin typeface="Arial"/>
                <a:cs typeface="Arial"/>
              </a:rPr>
              <a:t>|</a:t>
            </a:r>
            <a:r>
              <a:rPr lang="en-US" spc="-10" dirty="0">
                <a:latin typeface="Arial"/>
                <a:cs typeface="Arial"/>
              </a:rPr>
              <a:t> </a:t>
            </a:r>
            <a:r>
              <a:rPr lang="en-US" dirty="0">
                <a:latin typeface="Arial"/>
                <a:cs typeface="Arial"/>
              </a:rPr>
              <a:t>S)</a:t>
            </a:r>
            <a:r>
              <a:rPr lang="en-US" spc="-15" dirty="0">
                <a:latin typeface="Arial"/>
                <a:cs typeface="Arial"/>
              </a:rPr>
              <a:t> </a:t>
            </a:r>
            <a:r>
              <a:rPr lang="en-US" dirty="0">
                <a:latin typeface="Arial"/>
                <a:cs typeface="Arial"/>
              </a:rPr>
              <a:t>=</a:t>
            </a:r>
            <a:r>
              <a:rPr lang="en-US" spc="-10" dirty="0">
                <a:latin typeface="Arial"/>
                <a:cs typeface="Arial"/>
              </a:rPr>
              <a:t> </a:t>
            </a:r>
            <a:r>
              <a:rPr lang="en-US" dirty="0">
                <a:latin typeface="Arial"/>
                <a:cs typeface="Arial"/>
              </a:rPr>
              <a:t>0.8</a:t>
            </a:r>
          </a:p>
          <a:p>
            <a:pPr marL="469900">
              <a:lnSpc>
                <a:spcPct val="100000"/>
              </a:lnSpc>
              <a:spcBef>
                <a:spcPts val="580"/>
              </a:spcBef>
              <a:tabLst>
                <a:tab pos="1433195" algn="l"/>
              </a:tabLst>
            </a:pPr>
            <a:r>
              <a:rPr lang="en-US" dirty="0">
                <a:latin typeface="Arial MT"/>
                <a:cs typeface="Arial MT"/>
              </a:rPr>
              <a:t>–</a:t>
            </a:r>
            <a:r>
              <a:rPr lang="en-US" spc="250" dirty="0">
                <a:latin typeface="Arial MT"/>
                <a:cs typeface="Arial MT"/>
              </a:rPr>
              <a:t> </a:t>
            </a:r>
            <a:r>
              <a:rPr lang="en-US" spc="-5" dirty="0">
                <a:latin typeface="Arial"/>
                <a:cs typeface="Arial"/>
              </a:rPr>
              <a:t>P(S	</a:t>
            </a:r>
            <a:r>
              <a:rPr lang="en-US" dirty="0">
                <a:latin typeface="Wingdings"/>
                <a:cs typeface="Wingdings"/>
              </a:rPr>
              <a:t></a:t>
            </a:r>
            <a:r>
              <a:rPr lang="en-US" spc="35" dirty="0">
                <a:latin typeface="Times New Roman"/>
                <a:cs typeface="Times New Roman"/>
              </a:rPr>
              <a:t> </a:t>
            </a:r>
            <a:r>
              <a:rPr lang="en-US" dirty="0">
                <a:latin typeface="Arial"/>
                <a:cs typeface="Arial"/>
              </a:rPr>
              <a:t>VP</a:t>
            </a:r>
            <a:r>
              <a:rPr lang="en-US" spc="-50" dirty="0">
                <a:latin typeface="Arial"/>
                <a:cs typeface="Arial"/>
              </a:rPr>
              <a:t> </a:t>
            </a:r>
            <a:r>
              <a:rPr lang="en-US" dirty="0">
                <a:latin typeface="Arial"/>
                <a:cs typeface="Arial"/>
              </a:rPr>
              <a:t>|</a:t>
            </a:r>
            <a:r>
              <a:rPr lang="en-US" spc="-35" dirty="0">
                <a:latin typeface="Arial"/>
                <a:cs typeface="Arial"/>
              </a:rPr>
              <a:t> </a:t>
            </a:r>
            <a:r>
              <a:rPr lang="en-US" dirty="0">
                <a:latin typeface="Arial"/>
                <a:cs typeface="Arial"/>
              </a:rPr>
              <a:t>S)</a:t>
            </a:r>
            <a:r>
              <a:rPr lang="en-US" spc="-15" dirty="0">
                <a:latin typeface="Arial"/>
                <a:cs typeface="Arial"/>
              </a:rPr>
              <a:t> </a:t>
            </a:r>
            <a:r>
              <a:rPr lang="en-US" dirty="0">
                <a:latin typeface="Arial"/>
                <a:cs typeface="Arial"/>
              </a:rPr>
              <a:t>=</a:t>
            </a:r>
            <a:r>
              <a:rPr lang="en-US" spc="-20" dirty="0">
                <a:latin typeface="Arial"/>
                <a:cs typeface="Arial"/>
              </a:rPr>
              <a:t> </a:t>
            </a:r>
            <a:r>
              <a:rPr lang="en-US" dirty="0">
                <a:latin typeface="Arial"/>
                <a:cs typeface="Arial"/>
              </a:rPr>
              <a:t>0.2</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120881" y="3178629"/>
            <a:ext cx="8219409" cy="3297238"/>
          </a:xfrm>
          <a:prstGeom prst="rect">
            <a:avLst/>
          </a:prstGeom>
        </p:spPr>
      </p:pic>
      <p:sp>
        <p:nvSpPr>
          <p:cNvPr id="5" name="TextBox 4">
            <a:extLst>
              <a:ext uri="{FF2B5EF4-FFF2-40B4-BE49-F238E27FC236}">
                <a16:creationId xmlns:a16="http://schemas.microsoft.com/office/drawing/2014/main" id="{A39ACF24-8C7E-4E94-9BBA-4218C65EBFF2}"/>
              </a:ext>
            </a:extLst>
          </p:cNvPr>
          <p:cNvSpPr txBox="1"/>
          <p:nvPr/>
        </p:nvSpPr>
        <p:spPr>
          <a:xfrm>
            <a:off x="1627413" y="896091"/>
            <a:ext cx="9192987" cy="1812035"/>
          </a:xfrm>
          <a:prstGeom prst="rect">
            <a:avLst/>
          </a:prstGeom>
          <a:noFill/>
        </p:spPr>
        <p:txBody>
          <a:bodyPr wrap="square">
            <a:spAutoFit/>
          </a:bodyPr>
          <a:lstStyle/>
          <a:p>
            <a:pPr marL="356870" indent="-344805">
              <a:lnSpc>
                <a:spcPts val="3420"/>
              </a:lnSpc>
              <a:buChar char="•"/>
              <a:tabLst>
                <a:tab pos="356870" algn="l"/>
                <a:tab pos="357505" algn="l"/>
              </a:tabLst>
            </a:pPr>
            <a:r>
              <a:rPr lang="en-US" sz="2000" spc="-75" dirty="0">
                <a:latin typeface="Arial MT"/>
                <a:cs typeface="Arial MT"/>
              </a:rPr>
              <a:t>Two</a:t>
            </a:r>
            <a:r>
              <a:rPr lang="en-US" sz="2000" spc="30" dirty="0">
                <a:latin typeface="Arial MT"/>
                <a:cs typeface="Arial MT"/>
              </a:rPr>
              <a:t> </a:t>
            </a:r>
            <a:r>
              <a:rPr lang="en-US" sz="2000" spc="5" dirty="0">
                <a:latin typeface="Arial MT"/>
                <a:cs typeface="Arial MT"/>
              </a:rPr>
              <a:t>parse</a:t>
            </a:r>
            <a:r>
              <a:rPr lang="en-US" sz="2000" spc="-60" dirty="0">
                <a:latin typeface="Arial MT"/>
                <a:cs typeface="Arial MT"/>
              </a:rPr>
              <a:t> </a:t>
            </a:r>
            <a:r>
              <a:rPr lang="en-US" sz="2000" spc="5" dirty="0">
                <a:latin typeface="Arial MT"/>
                <a:cs typeface="Arial MT"/>
              </a:rPr>
              <a:t>trees</a:t>
            </a:r>
            <a:r>
              <a:rPr lang="en-US" sz="2000" spc="-65" dirty="0">
                <a:latin typeface="Arial MT"/>
                <a:cs typeface="Arial MT"/>
              </a:rPr>
              <a:t> </a:t>
            </a:r>
            <a:r>
              <a:rPr lang="en-US" sz="2000" dirty="0">
                <a:latin typeface="Arial MT"/>
                <a:cs typeface="Arial MT"/>
              </a:rPr>
              <a:t>for</a:t>
            </a:r>
            <a:r>
              <a:rPr lang="en-US" sz="2000" spc="-10" dirty="0">
                <a:latin typeface="Arial MT"/>
                <a:cs typeface="Arial MT"/>
              </a:rPr>
              <a:t> </a:t>
            </a:r>
            <a:r>
              <a:rPr lang="en-US" sz="2000" dirty="0">
                <a:latin typeface="Arial MT"/>
                <a:cs typeface="Arial MT"/>
              </a:rPr>
              <a:t>an</a:t>
            </a:r>
            <a:r>
              <a:rPr lang="en-US" sz="2000" spc="-40" dirty="0">
                <a:latin typeface="Arial MT"/>
                <a:cs typeface="Arial MT"/>
              </a:rPr>
              <a:t> </a:t>
            </a:r>
            <a:r>
              <a:rPr lang="en-US" sz="2000" dirty="0">
                <a:latin typeface="Arial MT"/>
                <a:cs typeface="Arial MT"/>
              </a:rPr>
              <a:t>ambiguous</a:t>
            </a:r>
            <a:r>
              <a:rPr lang="en-US" sz="2000" spc="-80" dirty="0">
                <a:latin typeface="Arial MT"/>
                <a:cs typeface="Arial MT"/>
              </a:rPr>
              <a:t> </a:t>
            </a:r>
            <a:r>
              <a:rPr lang="en-US" sz="2000" dirty="0">
                <a:latin typeface="Arial MT"/>
                <a:cs typeface="Arial MT"/>
              </a:rPr>
              <a:t>sentence.</a:t>
            </a:r>
          </a:p>
          <a:p>
            <a:pPr marL="356870">
              <a:lnSpc>
                <a:spcPts val="3420"/>
              </a:lnSpc>
            </a:pPr>
            <a:r>
              <a:rPr lang="en-US" sz="2000" b="1" u="heavy" spc="-25" dirty="0">
                <a:uFill>
                  <a:solidFill>
                    <a:srgbClr val="0000CC"/>
                  </a:solidFill>
                </a:uFill>
                <a:latin typeface="Arial"/>
                <a:cs typeface="Arial"/>
              </a:rPr>
              <a:t>The</a:t>
            </a:r>
            <a:r>
              <a:rPr lang="en-US" sz="2000" b="1" u="heavy" spc="20" dirty="0">
                <a:uFill>
                  <a:solidFill>
                    <a:srgbClr val="0000CC"/>
                  </a:solidFill>
                </a:uFill>
                <a:latin typeface="Arial"/>
                <a:cs typeface="Arial"/>
              </a:rPr>
              <a:t> </a:t>
            </a:r>
            <a:r>
              <a:rPr lang="en-US" sz="2000" b="1" u="heavy" dirty="0">
                <a:uFill>
                  <a:solidFill>
                    <a:srgbClr val="0000CC"/>
                  </a:solidFill>
                </a:uFill>
                <a:latin typeface="Arial"/>
                <a:cs typeface="Arial"/>
              </a:rPr>
              <a:t>meaning</a:t>
            </a:r>
            <a:endParaRPr lang="en-US" sz="2000" dirty="0">
              <a:latin typeface="Arial"/>
              <a:cs typeface="Arial"/>
            </a:endParaRPr>
          </a:p>
          <a:p>
            <a:pPr marL="756285" marR="788035" lvl="1" indent="-287020">
              <a:lnSpc>
                <a:spcPts val="2810"/>
              </a:lnSpc>
              <a:spcBef>
                <a:spcPts val="660"/>
              </a:spcBef>
              <a:buChar char="–"/>
              <a:tabLst>
                <a:tab pos="756920" algn="l"/>
              </a:tabLst>
            </a:pPr>
            <a:r>
              <a:rPr lang="en-US" u="heavy" spc="-5" dirty="0">
                <a:uFill>
                  <a:solidFill>
                    <a:srgbClr val="000000"/>
                  </a:solidFill>
                </a:uFill>
                <a:latin typeface="Arial MT"/>
                <a:cs typeface="Arial MT"/>
              </a:rPr>
              <a:t>Parse</a:t>
            </a:r>
            <a:r>
              <a:rPr lang="en-US" u="heavy" spc="40" dirty="0">
                <a:uFill>
                  <a:solidFill>
                    <a:srgbClr val="000000"/>
                  </a:solidFill>
                </a:uFill>
                <a:latin typeface="Arial MT"/>
                <a:cs typeface="Arial MT"/>
              </a:rPr>
              <a:t> </a:t>
            </a:r>
            <a:r>
              <a:rPr lang="en-US" u="heavy" spc="-5" dirty="0">
                <a:uFill>
                  <a:solidFill>
                    <a:srgbClr val="000000"/>
                  </a:solidFill>
                </a:uFill>
                <a:latin typeface="Arial MT"/>
                <a:cs typeface="Arial MT"/>
              </a:rPr>
              <a:t>(a):</a:t>
            </a:r>
            <a:r>
              <a:rPr lang="en-US" u="heavy" spc="-20" dirty="0">
                <a:uFill>
                  <a:solidFill>
                    <a:srgbClr val="000000"/>
                  </a:solidFill>
                </a:uFill>
                <a:latin typeface="Arial MT"/>
                <a:cs typeface="Arial MT"/>
              </a:rPr>
              <a:t> </a:t>
            </a:r>
            <a:r>
              <a:rPr lang="en-US" spc="-5" dirty="0">
                <a:latin typeface="Arial MT"/>
                <a:cs typeface="Arial MT"/>
              </a:rPr>
              <a:t>'Can</a:t>
            </a:r>
            <a:r>
              <a:rPr lang="en-US" spc="10" dirty="0">
                <a:latin typeface="Arial MT"/>
                <a:cs typeface="Arial MT"/>
              </a:rPr>
              <a:t> </a:t>
            </a:r>
            <a:r>
              <a:rPr lang="en-US" spc="-15" dirty="0">
                <a:latin typeface="Arial MT"/>
                <a:cs typeface="Arial MT"/>
              </a:rPr>
              <a:t>you</a:t>
            </a:r>
            <a:r>
              <a:rPr lang="en-US" spc="30" dirty="0">
                <a:latin typeface="Arial MT"/>
                <a:cs typeface="Arial MT"/>
              </a:rPr>
              <a:t> </a:t>
            </a:r>
            <a:r>
              <a:rPr lang="en-US" spc="-5" dirty="0">
                <a:latin typeface="Arial MT"/>
                <a:cs typeface="Arial MT"/>
              </a:rPr>
              <a:t>book</a:t>
            </a:r>
            <a:r>
              <a:rPr lang="en-US" spc="25" dirty="0">
                <a:latin typeface="Arial MT"/>
                <a:cs typeface="Arial MT"/>
              </a:rPr>
              <a:t> </a:t>
            </a:r>
            <a:r>
              <a:rPr lang="en-US" spc="-5" dirty="0">
                <a:latin typeface="Arial MT"/>
                <a:cs typeface="Arial MT"/>
              </a:rPr>
              <a:t>flights</a:t>
            </a:r>
            <a:r>
              <a:rPr lang="en-US" spc="30" dirty="0">
                <a:latin typeface="Arial MT"/>
                <a:cs typeface="Arial MT"/>
              </a:rPr>
              <a:t> </a:t>
            </a:r>
            <a:r>
              <a:rPr lang="en-US" spc="-5" dirty="0">
                <a:latin typeface="Arial MT"/>
                <a:cs typeface="Arial MT"/>
              </a:rPr>
              <a:t>on</a:t>
            </a:r>
            <a:r>
              <a:rPr lang="en-US" spc="10" dirty="0">
                <a:latin typeface="Arial MT"/>
                <a:cs typeface="Arial MT"/>
              </a:rPr>
              <a:t> </a:t>
            </a:r>
            <a:r>
              <a:rPr lang="en-US" spc="-5" dirty="0">
                <a:latin typeface="Arial MT"/>
                <a:cs typeface="Arial MT"/>
              </a:rPr>
              <a:t>behalf</a:t>
            </a:r>
            <a:r>
              <a:rPr lang="en-US" spc="30" dirty="0">
                <a:latin typeface="Arial MT"/>
                <a:cs typeface="Arial MT"/>
              </a:rPr>
              <a:t> </a:t>
            </a:r>
            <a:r>
              <a:rPr lang="en-US" spc="-5" dirty="0">
                <a:latin typeface="Arial MT"/>
                <a:cs typeface="Arial MT"/>
              </a:rPr>
              <a:t>of </a:t>
            </a:r>
            <a:r>
              <a:rPr lang="en-US" spc="-710" dirty="0">
                <a:latin typeface="Arial MT"/>
                <a:cs typeface="Arial MT"/>
              </a:rPr>
              <a:t> </a:t>
            </a:r>
            <a:r>
              <a:rPr lang="en-US" spc="-10" dirty="0">
                <a:latin typeface="Arial MT"/>
                <a:cs typeface="Arial MT"/>
              </a:rPr>
              <a:t>TWA?',</a:t>
            </a:r>
            <a:endParaRPr lang="en-US" dirty="0">
              <a:latin typeface="Arial MT"/>
              <a:cs typeface="Arial MT"/>
            </a:endParaRPr>
          </a:p>
          <a:p>
            <a:pPr marL="756285" marR="130175" lvl="1" indent="-287020">
              <a:lnSpc>
                <a:spcPts val="2810"/>
              </a:lnSpc>
              <a:spcBef>
                <a:spcPts val="620"/>
              </a:spcBef>
              <a:buChar char="–"/>
              <a:tabLst>
                <a:tab pos="756920" algn="l"/>
              </a:tabLst>
            </a:pPr>
            <a:r>
              <a:rPr lang="en-US" u="heavy" spc="-5" dirty="0">
                <a:uFill>
                  <a:solidFill>
                    <a:srgbClr val="000000"/>
                  </a:solidFill>
                </a:uFill>
                <a:latin typeface="Arial MT"/>
                <a:cs typeface="Arial MT"/>
              </a:rPr>
              <a:t>parse</a:t>
            </a:r>
            <a:r>
              <a:rPr lang="en-US" u="heavy" spc="40" dirty="0">
                <a:uFill>
                  <a:solidFill>
                    <a:srgbClr val="000000"/>
                  </a:solidFill>
                </a:uFill>
                <a:latin typeface="Arial MT"/>
                <a:cs typeface="Arial MT"/>
              </a:rPr>
              <a:t> </a:t>
            </a:r>
            <a:r>
              <a:rPr lang="en-US" u="heavy" spc="-5" dirty="0">
                <a:uFill>
                  <a:solidFill>
                    <a:srgbClr val="000000"/>
                  </a:solidFill>
                </a:uFill>
                <a:latin typeface="Arial MT"/>
                <a:cs typeface="Arial MT"/>
              </a:rPr>
              <a:t>(b):</a:t>
            </a:r>
            <a:r>
              <a:rPr lang="en-US" u="heavy" spc="-20" dirty="0">
                <a:uFill>
                  <a:solidFill>
                    <a:srgbClr val="000000"/>
                  </a:solidFill>
                </a:uFill>
                <a:latin typeface="Arial MT"/>
                <a:cs typeface="Arial MT"/>
              </a:rPr>
              <a:t> </a:t>
            </a:r>
            <a:r>
              <a:rPr lang="en-US" spc="-5" dirty="0">
                <a:latin typeface="Arial MT"/>
                <a:cs typeface="Arial MT"/>
              </a:rPr>
              <a:t>'Can</a:t>
            </a:r>
            <a:r>
              <a:rPr lang="en-US" spc="10" dirty="0">
                <a:latin typeface="Arial MT"/>
                <a:cs typeface="Arial MT"/>
              </a:rPr>
              <a:t> </a:t>
            </a:r>
            <a:r>
              <a:rPr lang="en-US" spc="-15" dirty="0">
                <a:latin typeface="Arial MT"/>
                <a:cs typeface="Arial MT"/>
              </a:rPr>
              <a:t>you</a:t>
            </a:r>
            <a:r>
              <a:rPr lang="en-US" spc="30" dirty="0">
                <a:latin typeface="Arial MT"/>
                <a:cs typeface="Arial MT"/>
              </a:rPr>
              <a:t> </a:t>
            </a:r>
            <a:r>
              <a:rPr lang="en-US" spc="-5" dirty="0">
                <a:latin typeface="Arial MT"/>
                <a:cs typeface="Arial MT"/>
              </a:rPr>
              <a:t>book</a:t>
            </a:r>
            <a:r>
              <a:rPr lang="en-US" spc="30" dirty="0">
                <a:latin typeface="Arial MT"/>
                <a:cs typeface="Arial MT"/>
              </a:rPr>
              <a:t> </a:t>
            </a:r>
            <a:r>
              <a:rPr lang="en-US" spc="-5" dirty="0">
                <a:latin typeface="Arial MT"/>
                <a:cs typeface="Arial MT"/>
              </a:rPr>
              <a:t>flights</a:t>
            </a:r>
            <a:r>
              <a:rPr lang="en-US" spc="30" dirty="0">
                <a:latin typeface="Arial MT"/>
                <a:cs typeface="Arial MT"/>
              </a:rPr>
              <a:t> </a:t>
            </a:r>
            <a:r>
              <a:rPr lang="en-US" spc="-10" dirty="0">
                <a:latin typeface="Arial MT"/>
                <a:cs typeface="Arial MT"/>
              </a:rPr>
              <a:t>which</a:t>
            </a:r>
            <a:r>
              <a:rPr lang="en-US" spc="35" dirty="0">
                <a:latin typeface="Arial MT"/>
                <a:cs typeface="Arial MT"/>
              </a:rPr>
              <a:t> </a:t>
            </a:r>
            <a:r>
              <a:rPr lang="en-US" spc="-5" dirty="0">
                <a:latin typeface="Arial MT"/>
                <a:cs typeface="Arial MT"/>
              </a:rPr>
              <a:t>are</a:t>
            </a:r>
            <a:r>
              <a:rPr lang="en-US" spc="10" dirty="0">
                <a:latin typeface="Arial MT"/>
                <a:cs typeface="Arial MT"/>
              </a:rPr>
              <a:t> </a:t>
            </a:r>
            <a:r>
              <a:rPr lang="en-US" spc="-5" dirty="0">
                <a:latin typeface="Arial MT"/>
                <a:cs typeface="Arial MT"/>
              </a:rPr>
              <a:t>run</a:t>
            </a:r>
            <a:r>
              <a:rPr lang="en-US" spc="10" dirty="0">
                <a:latin typeface="Arial MT"/>
                <a:cs typeface="Arial MT"/>
              </a:rPr>
              <a:t> </a:t>
            </a:r>
            <a:r>
              <a:rPr lang="en-US" spc="-5" dirty="0">
                <a:latin typeface="Arial MT"/>
                <a:cs typeface="Arial MT"/>
              </a:rPr>
              <a:t>by </a:t>
            </a:r>
            <a:r>
              <a:rPr lang="en-US" spc="-710" dirty="0">
                <a:latin typeface="Arial MT"/>
                <a:cs typeface="Arial MT"/>
              </a:rPr>
              <a:t> </a:t>
            </a:r>
            <a:r>
              <a:rPr lang="en-US" spc="-10" dirty="0">
                <a:latin typeface="Arial MT"/>
                <a:cs typeface="Arial MT"/>
              </a:rPr>
              <a:t>TWA'.</a:t>
            </a:r>
            <a:endParaRPr lang="en-US" dirty="0">
              <a:latin typeface="Arial MT"/>
              <a:cs typeface="Arial MT"/>
            </a:endParaRPr>
          </a:p>
        </p:txBody>
      </p:sp>
      <p:sp>
        <p:nvSpPr>
          <p:cNvPr id="7" name="TextBox 6">
            <a:extLst>
              <a:ext uri="{FF2B5EF4-FFF2-40B4-BE49-F238E27FC236}">
                <a16:creationId xmlns:a16="http://schemas.microsoft.com/office/drawing/2014/main" id="{1C1FC94A-56D8-4599-A6E1-B9FF471E3124}"/>
              </a:ext>
            </a:extLst>
          </p:cNvPr>
          <p:cNvSpPr txBox="1"/>
          <p:nvPr/>
        </p:nvSpPr>
        <p:spPr>
          <a:xfrm>
            <a:off x="2275114" y="249760"/>
            <a:ext cx="6096000" cy="646331"/>
          </a:xfrm>
          <a:prstGeom prst="rect">
            <a:avLst/>
          </a:prstGeom>
          <a:noFill/>
        </p:spPr>
        <p:txBody>
          <a:bodyPr wrap="square">
            <a:spAutoFit/>
          </a:bodyPr>
          <a:lstStyle/>
          <a:p>
            <a:r>
              <a:rPr lang="en-US" sz="3600" spc="5" dirty="0"/>
              <a:t>PCFG EXAMPLE</a:t>
            </a:r>
            <a:endParaRPr lang="en-US" sz="36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179875" y="249773"/>
            <a:ext cx="8022999" cy="3179227"/>
          </a:xfrm>
          <a:prstGeom prst="rect">
            <a:avLst/>
          </a:prstGeom>
        </p:spPr>
      </p:pic>
      <p:pic>
        <p:nvPicPr>
          <p:cNvPr id="4" name="object 4"/>
          <p:cNvPicPr/>
          <p:nvPr/>
        </p:nvPicPr>
        <p:blipFill>
          <a:blip r:embed="rId3" cstate="print"/>
          <a:stretch>
            <a:fillRect/>
          </a:stretch>
        </p:blipFill>
        <p:spPr>
          <a:xfrm>
            <a:off x="803596" y="3743785"/>
            <a:ext cx="7254973" cy="277675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0980" y="148710"/>
            <a:ext cx="8305800" cy="609141"/>
          </a:xfrm>
          <a:prstGeom prst="rect">
            <a:avLst/>
          </a:prstGeom>
          <a:solidFill>
            <a:srgbClr val="D6E3BC"/>
          </a:solidFill>
          <a:ln w="9525">
            <a:solidFill>
              <a:srgbClr val="00FF00"/>
            </a:solidFill>
          </a:ln>
        </p:spPr>
        <p:txBody>
          <a:bodyPr vert="horz" wrap="square" lIns="0" tIns="54610" rIns="0" bIns="0" rtlCol="0" anchor="ctr">
            <a:spAutoFit/>
          </a:bodyPr>
          <a:lstStyle/>
          <a:p>
            <a:pPr marL="428625">
              <a:lnSpc>
                <a:spcPct val="100000"/>
              </a:lnSpc>
              <a:spcBef>
                <a:spcPts val="430"/>
              </a:spcBef>
            </a:pPr>
            <a:r>
              <a:rPr sz="3600" spc="-5" dirty="0"/>
              <a:t>Parsing</a:t>
            </a:r>
            <a:r>
              <a:rPr sz="3600" dirty="0"/>
              <a:t> </a:t>
            </a:r>
            <a:r>
              <a:rPr sz="3600" spc="-10" dirty="0"/>
              <a:t>as</a:t>
            </a:r>
            <a:r>
              <a:rPr sz="3600" spc="-20" dirty="0"/>
              <a:t> </a:t>
            </a:r>
            <a:r>
              <a:rPr sz="3600" spc="-10" dirty="0"/>
              <a:t>Dynamic</a:t>
            </a:r>
            <a:r>
              <a:rPr sz="3600" spc="35" dirty="0"/>
              <a:t> </a:t>
            </a:r>
            <a:r>
              <a:rPr sz="3600" spc="-5" dirty="0"/>
              <a:t>Programming</a:t>
            </a:r>
            <a:endParaRPr sz="3600" dirty="0"/>
          </a:p>
        </p:txBody>
      </p:sp>
      <p:sp>
        <p:nvSpPr>
          <p:cNvPr id="3" name="object 3"/>
          <p:cNvSpPr txBox="1"/>
          <p:nvPr/>
        </p:nvSpPr>
        <p:spPr>
          <a:xfrm>
            <a:off x="914400" y="859662"/>
            <a:ext cx="9179228" cy="5070555"/>
          </a:xfrm>
          <a:prstGeom prst="rect">
            <a:avLst/>
          </a:prstGeom>
        </p:spPr>
        <p:txBody>
          <a:bodyPr vert="horz" wrap="square" lIns="0" tIns="87630" rIns="0" bIns="0" rtlCol="0">
            <a:spAutoFit/>
          </a:bodyPr>
          <a:lstStyle/>
          <a:p>
            <a:pPr marL="356870" marR="1149350" indent="-344805">
              <a:lnSpc>
                <a:spcPts val="2500"/>
              </a:lnSpc>
              <a:spcBef>
                <a:spcPts val="690"/>
              </a:spcBef>
              <a:buChar char="•"/>
              <a:tabLst>
                <a:tab pos="356870" algn="l"/>
                <a:tab pos="357505" algn="l"/>
              </a:tabLst>
            </a:pPr>
            <a:r>
              <a:rPr sz="2000" spc="-10" dirty="0">
                <a:latin typeface="Arial MT"/>
                <a:cs typeface="Arial MT"/>
              </a:rPr>
              <a:t>Given</a:t>
            </a:r>
            <a:r>
              <a:rPr sz="2000" spc="60" dirty="0">
                <a:latin typeface="Arial MT"/>
                <a:cs typeface="Arial MT"/>
              </a:rPr>
              <a:t> </a:t>
            </a:r>
            <a:r>
              <a:rPr sz="2000" spc="-5" dirty="0">
                <a:latin typeface="Arial MT"/>
                <a:cs typeface="Arial MT"/>
              </a:rPr>
              <a:t>a problem,</a:t>
            </a:r>
            <a:r>
              <a:rPr sz="2000" spc="35" dirty="0">
                <a:latin typeface="Arial MT"/>
                <a:cs typeface="Arial MT"/>
              </a:rPr>
              <a:t> </a:t>
            </a:r>
            <a:r>
              <a:rPr sz="2000" spc="-10" dirty="0">
                <a:latin typeface="Arial MT"/>
                <a:cs typeface="Arial MT"/>
              </a:rPr>
              <a:t>systematically</a:t>
            </a:r>
            <a:r>
              <a:rPr sz="2000" spc="85" dirty="0">
                <a:latin typeface="Arial MT"/>
                <a:cs typeface="Arial MT"/>
              </a:rPr>
              <a:t> </a:t>
            </a:r>
            <a:r>
              <a:rPr sz="2000" spc="-5" dirty="0">
                <a:latin typeface="Arial MT"/>
                <a:cs typeface="Arial MT"/>
              </a:rPr>
              <a:t>fill a</a:t>
            </a:r>
            <a:r>
              <a:rPr sz="2000" spc="15" dirty="0">
                <a:latin typeface="Arial MT"/>
                <a:cs typeface="Arial MT"/>
              </a:rPr>
              <a:t> </a:t>
            </a:r>
            <a:r>
              <a:rPr sz="2000" spc="-5" dirty="0">
                <a:latin typeface="Arial MT"/>
                <a:cs typeface="Arial MT"/>
              </a:rPr>
              <a:t>table</a:t>
            </a:r>
            <a:r>
              <a:rPr sz="2000" spc="15" dirty="0">
                <a:latin typeface="Arial MT"/>
                <a:cs typeface="Arial MT"/>
              </a:rPr>
              <a:t> </a:t>
            </a:r>
            <a:r>
              <a:rPr sz="2000" spc="-5" dirty="0">
                <a:latin typeface="Arial MT"/>
                <a:cs typeface="Arial MT"/>
              </a:rPr>
              <a:t>of </a:t>
            </a:r>
            <a:r>
              <a:rPr sz="2000" spc="-710" dirty="0">
                <a:latin typeface="Arial MT"/>
                <a:cs typeface="Arial MT"/>
              </a:rPr>
              <a:t> </a:t>
            </a:r>
            <a:r>
              <a:rPr sz="2000" spc="-5" dirty="0">
                <a:latin typeface="Arial MT"/>
                <a:cs typeface="Arial MT"/>
              </a:rPr>
              <a:t>solutions</a:t>
            </a:r>
            <a:r>
              <a:rPr sz="2000" spc="35" dirty="0">
                <a:latin typeface="Arial MT"/>
                <a:cs typeface="Arial MT"/>
              </a:rPr>
              <a:t> </a:t>
            </a:r>
            <a:r>
              <a:rPr sz="2000" spc="-5" dirty="0">
                <a:latin typeface="Arial MT"/>
                <a:cs typeface="Arial MT"/>
              </a:rPr>
              <a:t>to</a:t>
            </a:r>
            <a:r>
              <a:rPr sz="2000" spc="5" dirty="0">
                <a:latin typeface="Arial MT"/>
                <a:cs typeface="Arial MT"/>
              </a:rPr>
              <a:t> </a:t>
            </a:r>
            <a:r>
              <a:rPr sz="2000" spc="-5" dirty="0">
                <a:latin typeface="Arial MT"/>
                <a:cs typeface="Arial MT"/>
              </a:rPr>
              <a:t>sub-problems:</a:t>
            </a:r>
            <a:r>
              <a:rPr sz="2000" spc="55" dirty="0">
                <a:latin typeface="Arial MT"/>
                <a:cs typeface="Arial MT"/>
              </a:rPr>
              <a:t> </a:t>
            </a:r>
            <a:r>
              <a:rPr sz="2000" spc="-5" dirty="0">
                <a:latin typeface="Arial MT"/>
                <a:cs typeface="Arial MT"/>
              </a:rPr>
              <a:t>this</a:t>
            </a:r>
            <a:r>
              <a:rPr sz="2000" spc="10" dirty="0">
                <a:latin typeface="Arial MT"/>
                <a:cs typeface="Arial MT"/>
              </a:rPr>
              <a:t> </a:t>
            </a:r>
            <a:r>
              <a:rPr sz="2000" spc="-5" dirty="0">
                <a:latin typeface="Arial MT"/>
                <a:cs typeface="Arial MT"/>
              </a:rPr>
              <a:t>is</a:t>
            </a:r>
            <a:r>
              <a:rPr sz="2000" spc="10" dirty="0">
                <a:latin typeface="Arial MT"/>
                <a:cs typeface="Arial MT"/>
              </a:rPr>
              <a:t> </a:t>
            </a:r>
            <a:r>
              <a:rPr sz="2000" spc="-5" dirty="0">
                <a:latin typeface="Arial MT"/>
                <a:cs typeface="Arial MT"/>
              </a:rPr>
              <a:t>called </a:t>
            </a:r>
            <a:r>
              <a:rPr sz="2000" dirty="0">
                <a:latin typeface="Arial MT"/>
                <a:cs typeface="Arial MT"/>
              </a:rPr>
              <a:t> </a:t>
            </a:r>
            <a:r>
              <a:rPr sz="2000" u="heavy" spc="-5" dirty="0">
                <a:uFill>
                  <a:solidFill>
                    <a:srgbClr val="0000FF"/>
                  </a:solidFill>
                </a:uFill>
                <a:latin typeface="Arial MT"/>
                <a:cs typeface="Arial MT"/>
              </a:rPr>
              <a:t>memorization</a:t>
            </a:r>
            <a:r>
              <a:rPr sz="2000" spc="-5" dirty="0">
                <a:latin typeface="Arial MT"/>
                <a:cs typeface="Arial MT"/>
              </a:rPr>
              <a:t>.</a:t>
            </a:r>
            <a:endParaRPr sz="2000" dirty="0">
              <a:latin typeface="Arial MT"/>
              <a:cs typeface="Arial MT"/>
            </a:endParaRPr>
          </a:p>
          <a:p>
            <a:pPr marL="756285" marR="5080" lvl="1" indent="-287020">
              <a:lnSpc>
                <a:spcPct val="80100"/>
              </a:lnSpc>
              <a:spcBef>
                <a:spcPts val="595"/>
              </a:spcBef>
              <a:buChar char="–"/>
              <a:tabLst>
                <a:tab pos="756920" algn="l"/>
              </a:tabLst>
            </a:pPr>
            <a:r>
              <a:rPr dirty="0">
                <a:latin typeface="Arial MT"/>
                <a:cs typeface="Arial MT"/>
              </a:rPr>
              <a:t>Once solutions to all sub-problems </a:t>
            </a:r>
            <a:r>
              <a:rPr spc="-10" dirty="0">
                <a:latin typeface="Arial MT"/>
                <a:cs typeface="Arial MT"/>
              </a:rPr>
              <a:t>have </a:t>
            </a:r>
            <a:r>
              <a:rPr dirty="0">
                <a:latin typeface="Arial MT"/>
                <a:cs typeface="Arial MT"/>
              </a:rPr>
              <a:t>been</a:t>
            </a:r>
            <a:r>
              <a:rPr lang="en-US" dirty="0">
                <a:latin typeface="Arial MT"/>
                <a:cs typeface="Arial MT"/>
              </a:rPr>
              <a:t> </a:t>
            </a:r>
            <a:r>
              <a:rPr dirty="0">
                <a:latin typeface="Arial MT"/>
                <a:cs typeface="Arial MT"/>
              </a:rPr>
              <a:t>accumulated, </a:t>
            </a:r>
            <a:r>
              <a:rPr spc="-5" dirty="0">
                <a:latin typeface="Arial MT"/>
                <a:cs typeface="Arial MT"/>
              </a:rPr>
              <a:t>solve </a:t>
            </a:r>
            <a:r>
              <a:rPr dirty="0">
                <a:latin typeface="Arial MT"/>
                <a:cs typeface="Arial MT"/>
              </a:rPr>
              <a:t>the </a:t>
            </a:r>
            <a:r>
              <a:rPr spc="-5" dirty="0">
                <a:latin typeface="Arial MT"/>
                <a:cs typeface="Arial MT"/>
              </a:rPr>
              <a:t>overall </a:t>
            </a:r>
            <a:r>
              <a:rPr dirty="0">
                <a:latin typeface="Arial MT"/>
                <a:cs typeface="Arial MT"/>
              </a:rPr>
              <a:t>problem by composing</a:t>
            </a:r>
            <a:r>
              <a:rPr lang="en-US" dirty="0">
                <a:latin typeface="Arial MT"/>
                <a:cs typeface="Arial MT"/>
              </a:rPr>
              <a:t> </a:t>
            </a:r>
            <a:r>
              <a:rPr spc="5" dirty="0">
                <a:latin typeface="Arial MT"/>
                <a:cs typeface="Arial MT"/>
              </a:rPr>
              <a:t>them.</a:t>
            </a:r>
            <a:endParaRPr dirty="0">
              <a:latin typeface="Arial MT"/>
              <a:cs typeface="Arial MT"/>
            </a:endParaRPr>
          </a:p>
          <a:p>
            <a:pPr marL="756285" marR="13970" lvl="1" indent="-287020">
              <a:lnSpc>
                <a:spcPct val="80000"/>
              </a:lnSpc>
              <a:spcBef>
                <a:spcPts val="580"/>
              </a:spcBef>
              <a:buChar char="–"/>
              <a:tabLst>
                <a:tab pos="756920" algn="l"/>
              </a:tabLst>
            </a:pPr>
            <a:r>
              <a:rPr dirty="0">
                <a:latin typeface="Arial MT"/>
                <a:cs typeface="Arial MT"/>
              </a:rPr>
              <a:t>For </a:t>
            </a:r>
            <a:r>
              <a:rPr spc="-5" dirty="0">
                <a:latin typeface="Arial MT"/>
                <a:cs typeface="Arial MT"/>
              </a:rPr>
              <a:t>parsing, </a:t>
            </a:r>
            <a:r>
              <a:rPr dirty="0">
                <a:latin typeface="Arial MT"/>
                <a:cs typeface="Arial MT"/>
              </a:rPr>
              <a:t>the sub-problems are </a:t>
            </a:r>
            <a:r>
              <a:rPr spc="-5" dirty="0">
                <a:latin typeface="Arial MT"/>
                <a:cs typeface="Arial MT"/>
              </a:rPr>
              <a:t>analyses </a:t>
            </a:r>
            <a:r>
              <a:rPr dirty="0">
                <a:latin typeface="Arial MT"/>
                <a:cs typeface="Arial MT"/>
              </a:rPr>
              <a:t>of </a:t>
            </a:r>
            <a:r>
              <a:rPr lang="en-US" dirty="0">
                <a:latin typeface="Arial MT"/>
                <a:cs typeface="Arial MT"/>
              </a:rPr>
              <a:t>sub-strings</a:t>
            </a:r>
            <a:r>
              <a:rPr dirty="0">
                <a:latin typeface="Arial MT"/>
                <a:cs typeface="Arial MT"/>
              </a:rPr>
              <a:t> </a:t>
            </a:r>
            <a:r>
              <a:rPr spc="5" dirty="0">
                <a:latin typeface="Arial MT"/>
                <a:cs typeface="Arial MT"/>
              </a:rPr>
              <a:t>and</a:t>
            </a:r>
            <a:r>
              <a:rPr spc="-15" dirty="0">
                <a:latin typeface="Arial MT"/>
                <a:cs typeface="Arial MT"/>
              </a:rPr>
              <a:t> </a:t>
            </a:r>
            <a:r>
              <a:rPr dirty="0">
                <a:latin typeface="Arial MT"/>
                <a:cs typeface="Arial MT"/>
              </a:rPr>
              <a:t>correspond</a:t>
            </a:r>
            <a:r>
              <a:rPr spc="-15" dirty="0">
                <a:latin typeface="Arial MT"/>
                <a:cs typeface="Arial MT"/>
              </a:rPr>
              <a:t> </a:t>
            </a:r>
            <a:r>
              <a:rPr dirty="0">
                <a:latin typeface="Arial MT"/>
                <a:cs typeface="Arial MT"/>
              </a:rPr>
              <a:t>to</a:t>
            </a:r>
            <a:r>
              <a:rPr spc="-5" dirty="0">
                <a:latin typeface="Arial MT"/>
                <a:cs typeface="Arial MT"/>
              </a:rPr>
              <a:t> </a:t>
            </a:r>
            <a:r>
              <a:rPr dirty="0">
                <a:latin typeface="Arial MT"/>
                <a:cs typeface="Arial MT"/>
              </a:rPr>
              <a:t>constituents</a:t>
            </a:r>
            <a:r>
              <a:rPr spc="-50" dirty="0">
                <a:latin typeface="Arial MT"/>
                <a:cs typeface="Arial MT"/>
              </a:rPr>
              <a:t> </a:t>
            </a:r>
            <a:r>
              <a:rPr dirty="0">
                <a:latin typeface="Arial MT"/>
                <a:cs typeface="Arial MT"/>
              </a:rPr>
              <a:t>that</a:t>
            </a:r>
            <a:r>
              <a:rPr spc="-20" dirty="0">
                <a:latin typeface="Arial MT"/>
                <a:cs typeface="Arial MT"/>
              </a:rPr>
              <a:t> </a:t>
            </a:r>
            <a:r>
              <a:rPr spc="-10" dirty="0">
                <a:latin typeface="Arial MT"/>
                <a:cs typeface="Arial MT"/>
              </a:rPr>
              <a:t>have</a:t>
            </a:r>
            <a:r>
              <a:rPr spc="-15" dirty="0">
                <a:latin typeface="Arial MT"/>
                <a:cs typeface="Arial MT"/>
              </a:rPr>
              <a:t> </a:t>
            </a:r>
            <a:r>
              <a:rPr dirty="0">
                <a:latin typeface="Arial MT"/>
                <a:cs typeface="Arial MT"/>
              </a:rPr>
              <a:t>been </a:t>
            </a:r>
            <a:r>
              <a:rPr spc="-655" dirty="0">
                <a:latin typeface="Arial MT"/>
                <a:cs typeface="Arial MT"/>
              </a:rPr>
              <a:t> </a:t>
            </a:r>
            <a:r>
              <a:rPr spc="5" dirty="0">
                <a:latin typeface="Arial MT"/>
                <a:cs typeface="Arial MT"/>
              </a:rPr>
              <a:t>found.</a:t>
            </a:r>
            <a:endParaRPr dirty="0">
              <a:latin typeface="Arial MT"/>
              <a:cs typeface="Arial MT"/>
            </a:endParaRPr>
          </a:p>
          <a:p>
            <a:pPr marL="756285" marR="569595" lvl="1" indent="-287020">
              <a:lnSpc>
                <a:spcPct val="80000"/>
              </a:lnSpc>
              <a:spcBef>
                <a:spcPts val="575"/>
              </a:spcBef>
              <a:buChar char="–"/>
              <a:tabLst>
                <a:tab pos="756920" algn="l"/>
              </a:tabLst>
            </a:pPr>
            <a:r>
              <a:rPr dirty="0">
                <a:latin typeface="Arial MT"/>
                <a:cs typeface="Arial MT"/>
              </a:rPr>
              <a:t>Sub-trees </a:t>
            </a:r>
            <a:r>
              <a:rPr spc="-5" dirty="0">
                <a:latin typeface="Arial MT"/>
                <a:cs typeface="Arial MT"/>
              </a:rPr>
              <a:t>are </a:t>
            </a:r>
            <a:r>
              <a:rPr dirty="0">
                <a:latin typeface="Arial MT"/>
                <a:cs typeface="Arial MT"/>
              </a:rPr>
              <a:t>stored in a chart </a:t>
            </a:r>
            <a:r>
              <a:rPr spc="-5" dirty="0">
                <a:latin typeface="Arial MT"/>
                <a:cs typeface="Arial MT"/>
              </a:rPr>
              <a:t>(aka well-formed </a:t>
            </a:r>
            <a:r>
              <a:rPr dirty="0">
                <a:latin typeface="Arial MT"/>
                <a:cs typeface="Arial MT"/>
              </a:rPr>
              <a:t> substring table), </a:t>
            </a:r>
            <a:r>
              <a:rPr spc="-10" dirty="0">
                <a:latin typeface="Arial MT"/>
                <a:cs typeface="Arial MT"/>
              </a:rPr>
              <a:t>which </a:t>
            </a:r>
            <a:r>
              <a:rPr spc="-5" dirty="0">
                <a:latin typeface="Arial MT"/>
                <a:cs typeface="Arial MT"/>
              </a:rPr>
              <a:t>is a </a:t>
            </a:r>
            <a:r>
              <a:rPr dirty="0">
                <a:latin typeface="Arial MT"/>
                <a:cs typeface="Arial MT"/>
              </a:rPr>
              <a:t>record of all the </a:t>
            </a:r>
            <a:r>
              <a:rPr spc="5" dirty="0">
                <a:latin typeface="Arial MT"/>
                <a:cs typeface="Arial MT"/>
              </a:rPr>
              <a:t> </a:t>
            </a:r>
            <a:r>
              <a:rPr dirty="0">
                <a:latin typeface="Arial MT"/>
                <a:cs typeface="Arial MT"/>
              </a:rPr>
              <a:t>substructures that </a:t>
            </a:r>
            <a:r>
              <a:rPr spc="-5" dirty="0">
                <a:latin typeface="Arial MT"/>
                <a:cs typeface="Arial MT"/>
              </a:rPr>
              <a:t>have ever </a:t>
            </a:r>
            <a:r>
              <a:rPr dirty="0">
                <a:latin typeface="Arial MT"/>
                <a:cs typeface="Arial MT"/>
              </a:rPr>
              <a:t>been </a:t>
            </a:r>
            <a:r>
              <a:rPr spc="-5" dirty="0">
                <a:latin typeface="Arial MT"/>
                <a:cs typeface="Arial MT"/>
              </a:rPr>
              <a:t>built during </a:t>
            </a:r>
            <a:r>
              <a:rPr dirty="0">
                <a:latin typeface="Arial MT"/>
                <a:cs typeface="Arial MT"/>
              </a:rPr>
              <a:t>the </a:t>
            </a:r>
            <a:r>
              <a:rPr spc="-655" dirty="0">
                <a:latin typeface="Arial MT"/>
                <a:cs typeface="Arial MT"/>
              </a:rPr>
              <a:t> </a:t>
            </a:r>
            <a:r>
              <a:rPr dirty="0">
                <a:latin typeface="Arial MT"/>
                <a:cs typeface="Arial MT"/>
              </a:rPr>
              <a:t>parse.</a:t>
            </a:r>
          </a:p>
          <a:p>
            <a:pPr marL="356870" marR="348615" indent="-344805">
              <a:lnSpc>
                <a:spcPts val="2300"/>
              </a:lnSpc>
              <a:spcBef>
                <a:spcPts val="560"/>
              </a:spcBef>
              <a:buFont typeface="Arial MT"/>
              <a:buChar char="•"/>
              <a:tabLst>
                <a:tab pos="356870" algn="l"/>
                <a:tab pos="357505" algn="l"/>
              </a:tabLst>
            </a:pPr>
            <a:r>
              <a:rPr sz="2000" b="1" u="heavy" spc="-10" dirty="0">
                <a:uFill>
                  <a:solidFill>
                    <a:srgbClr val="0000FF"/>
                  </a:solidFill>
                </a:uFill>
                <a:latin typeface="Arial"/>
                <a:cs typeface="Arial"/>
              </a:rPr>
              <a:t>Solves</a:t>
            </a:r>
            <a:r>
              <a:rPr sz="2000" b="1" u="heavy" dirty="0">
                <a:uFill>
                  <a:solidFill>
                    <a:srgbClr val="0000FF"/>
                  </a:solidFill>
                </a:uFill>
                <a:latin typeface="Arial"/>
                <a:cs typeface="Arial"/>
              </a:rPr>
              <a:t> re-parsing</a:t>
            </a:r>
            <a:r>
              <a:rPr sz="2000" b="1" u="heavy" spc="-20" dirty="0">
                <a:uFill>
                  <a:solidFill>
                    <a:srgbClr val="0000FF"/>
                  </a:solidFill>
                </a:uFill>
                <a:latin typeface="Arial"/>
                <a:cs typeface="Arial"/>
              </a:rPr>
              <a:t> </a:t>
            </a:r>
            <a:r>
              <a:rPr sz="2000" b="1" u="heavy" dirty="0">
                <a:uFill>
                  <a:solidFill>
                    <a:srgbClr val="0000FF"/>
                  </a:solidFill>
                </a:uFill>
                <a:latin typeface="Arial"/>
                <a:cs typeface="Arial"/>
              </a:rPr>
              <a:t>problem:</a:t>
            </a:r>
            <a:r>
              <a:rPr sz="2000" b="1" spc="-20" dirty="0">
                <a:latin typeface="Arial"/>
                <a:cs typeface="Arial"/>
              </a:rPr>
              <a:t> </a:t>
            </a:r>
            <a:r>
              <a:rPr sz="2000" dirty="0">
                <a:latin typeface="Arial MT"/>
                <a:cs typeface="Arial MT"/>
              </a:rPr>
              <a:t>sub-trees</a:t>
            </a:r>
            <a:r>
              <a:rPr sz="2000" spc="-20" dirty="0">
                <a:latin typeface="Arial MT"/>
                <a:cs typeface="Arial MT"/>
              </a:rPr>
              <a:t> </a:t>
            </a:r>
            <a:r>
              <a:rPr sz="2000" dirty="0">
                <a:latin typeface="Arial MT"/>
                <a:cs typeface="Arial MT"/>
              </a:rPr>
              <a:t>are</a:t>
            </a:r>
            <a:r>
              <a:rPr sz="2000" spc="-25" dirty="0">
                <a:latin typeface="Arial MT"/>
                <a:cs typeface="Arial MT"/>
              </a:rPr>
              <a:t> </a:t>
            </a:r>
            <a:r>
              <a:rPr sz="2000" dirty="0">
                <a:latin typeface="Arial MT"/>
                <a:cs typeface="Arial MT"/>
              </a:rPr>
              <a:t>looked</a:t>
            </a:r>
            <a:r>
              <a:rPr sz="2000" spc="-15" dirty="0">
                <a:latin typeface="Arial MT"/>
                <a:cs typeface="Arial MT"/>
              </a:rPr>
              <a:t> </a:t>
            </a:r>
            <a:r>
              <a:rPr sz="2000" dirty="0">
                <a:latin typeface="Arial MT"/>
                <a:cs typeface="Arial MT"/>
              </a:rPr>
              <a:t>up, </a:t>
            </a:r>
            <a:r>
              <a:rPr sz="2000" spc="-650" dirty="0">
                <a:latin typeface="Arial MT"/>
                <a:cs typeface="Arial MT"/>
              </a:rPr>
              <a:t> </a:t>
            </a:r>
            <a:r>
              <a:rPr sz="2000" dirty="0">
                <a:latin typeface="Arial MT"/>
                <a:cs typeface="Arial MT"/>
              </a:rPr>
              <a:t>not</a:t>
            </a:r>
            <a:r>
              <a:rPr sz="2000" spc="-25" dirty="0">
                <a:latin typeface="Arial MT"/>
                <a:cs typeface="Arial MT"/>
              </a:rPr>
              <a:t> </a:t>
            </a:r>
            <a:r>
              <a:rPr sz="2000" spc="-5" dirty="0">
                <a:latin typeface="Arial MT"/>
                <a:cs typeface="Arial MT"/>
              </a:rPr>
              <a:t>re-parsed--&gt;</a:t>
            </a:r>
            <a:endParaRPr sz="2000" dirty="0">
              <a:latin typeface="Arial MT"/>
              <a:cs typeface="Arial MT"/>
            </a:endParaRPr>
          </a:p>
          <a:p>
            <a:pPr marL="356870" marR="471170" indent="-344805">
              <a:lnSpc>
                <a:spcPct val="80000"/>
              </a:lnSpc>
              <a:spcBef>
                <a:spcPts val="605"/>
              </a:spcBef>
              <a:buFont typeface="Arial MT"/>
              <a:buChar char="•"/>
              <a:tabLst>
                <a:tab pos="356870" algn="l"/>
                <a:tab pos="357505" algn="l"/>
              </a:tabLst>
            </a:pPr>
            <a:r>
              <a:rPr sz="2000" b="1" spc="-10" dirty="0">
                <a:latin typeface="Arial"/>
                <a:cs typeface="Arial"/>
              </a:rPr>
              <a:t>Solves</a:t>
            </a:r>
            <a:r>
              <a:rPr sz="2000" b="1" spc="-5" dirty="0">
                <a:latin typeface="Arial"/>
                <a:cs typeface="Arial"/>
              </a:rPr>
              <a:t> </a:t>
            </a:r>
            <a:r>
              <a:rPr sz="2000" b="1" dirty="0">
                <a:latin typeface="Arial"/>
                <a:cs typeface="Arial"/>
              </a:rPr>
              <a:t>ambiguity</a:t>
            </a:r>
            <a:r>
              <a:rPr sz="2000" b="1" spc="-45" dirty="0">
                <a:latin typeface="Arial"/>
                <a:cs typeface="Arial"/>
              </a:rPr>
              <a:t> </a:t>
            </a:r>
            <a:r>
              <a:rPr sz="2000" b="1" dirty="0">
                <a:latin typeface="Arial"/>
                <a:cs typeface="Arial"/>
              </a:rPr>
              <a:t>problem:</a:t>
            </a:r>
            <a:r>
              <a:rPr sz="2000" b="1" spc="20" dirty="0">
                <a:latin typeface="Arial"/>
                <a:cs typeface="Arial"/>
              </a:rPr>
              <a:t> </a:t>
            </a:r>
            <a:r>
              <a:rPr sz="2000" dirty="0">
                <a:latin typeface="Arial MT"/>
                <a:cs typeface="Arial MT"/>
              </a:rPr>
              <a:t>chart</a:t>
            </a:r>
            <a:r>
              <a:rPr sz="2000" spc="-30" dirty="0">
                <a:latin typeface="Arial MT"/>
                <a:cs typeface="Arial MT"/>
              </a:rPr>
              <a:t> </a:t>
            </a:r>
            <a:r>
              <a:rPr sz="2000" dirty="0">
                <a:latin typeface="Arial MT"/>
                <a:cs typeface="Arial MT"/>
              </a:rPr>
              <a:t>implicitly</a:t>
            </a:r>
            <a:r>
              <a:rPr sz="2000" spc="-15" dirty="0">
                <a:latin typeface="Arial MT"/>
                <a:cs typeface="Arial MT"/>
              </a:rPr>
              <a:t> </a:t>
            </a:r>
            <a:r>
              <a:rPr sz="2000" dirty="0">
                <a:latin typeface="Arial MT"/>
                <a:cs typeface="Arial MT"/>
              </a:rPr>
              <a:t>stores</a:t>
            </a:r>
            <a:r>
              <a:rPr sz="2000" spc="-25" dirty="0">
                <a:latin typeface="Arial MT"/>
                <a:cs typeface="Arial MT"/>
              </a:rPr>
              <a:t> </a:t>
            </a:r>
            <a:r>
              <a:rPr sz="2000" dirty="0">
                <a:latin typeface="Arial MT"/>
                <a:cs typeface="Arial MT"/>
              </a:rPr>
              <a:t>all </a:t>
            </a:r>
            <a:r>
              <a:rPr sz="2000" spc="-650" dirty="0">
                <a:latin typeface="Arial MT"/>
                <a:cs typeface="Arial MT"/>
              </a:rPr>
              <a:t> </a:t>
            </a:r>
            <a:r>
              <a:rPr sz="2000" spc="-5" dirty="0">
                <a:latin typeface="Arial MT"/>
                <a:cs typeface="Arial MT"/>
              </a:rPr>
              <a:t>parses--&gt;</a:t>
            </a:r>
            <a:endParaRPr lang="en-US" sz="2000" spc="-5" dirty="0">
              <a:latin typeface="Arial MT"/>
              <a:cs typeface="Arial MT"/>
            </a:endParaRPr>
          </a:p>
          <a:p>
            <a:pPr marL="356870" marR="471170" indent="-344805">
              <a:lnSpc>
                <a:spcPct val="80000"/>
              </a:lnSpc>
              <a:spcBef>
                <a:spcPts val="605"/>
              </a:spcBef>
              <a:buFont typeface="Arial MT"/>
              <a:buChar char="•"/>
              <a:tabLst>
                <a:tab pos="356870" algn="l"/>
                <a:tab pos="357505" algn="l"/>
              </a:tabLst>
            </a:pPr>
            <a:endParaRPr lang="en-US" sz="2000" spc="-5" dirty="0">
              <a:latin typeface="Arial MT"/>
              <a:cs typeface="Arial MT"/>
            </a:endParaRPr>
          </a:p>
          <a:p>
            <a:pPr marL="755650" marR="152400" lvl="1" indent="-285750">
              <a:lnSpc>
                <a:spcPct val="101200"/>
              </a:lnSpc>
              <a:spcBef>
                <a:spcPts val="615"/>
              </a:spcBef>
              <a:buClr>
                <a:srgbClr val="404040"/>
              </a:buClr>
              <a:buFont typeface="Wingdings"/>
              <a:buChar char=""/>
              <a:tabLst>
                <a:tab pos="755650" algn="l"/>
              </a:tabLst>
            </a:pPr>
            <a:r>
              <a:rPr lang="en-US" dirty="0">
                <a:latin typeface="Tahoma"/>
                <a:cs typeface="Tahoma"/>
              </a:rPr>
              <a:t>Both CKY and </a:t>
            </a:r>
            <a:r>
              <a:rPr lang="en-US" dirty="0" err="1">
                <a:latin typeface="Tahoma"/>
                <a:cs typeface="Tahoma"/>
              </a:rPr>
              <a:t>Earley</a:t>
            </a:r>
            <a:r>
              <a:rPr lang="en-US" dirty="0">
                <a:latin typeface="Tahoma"/>
                <a:cs typeface="Tahoma"/>
              </a:rPr>
              <a:t> will </a:t>
            </a:r>
            <a:r>
              <a:rPr lang="en-US" spc="-5" dirty="0">
                <a:latin typeface="Tahoma"/>
                <a:cs typeface="Tahoma"/>
              </a:rPr>
              <a:t>result in multiple </a:t>
            </a:r>
            <a:r>
              <a:rPr lang="en-US" dirty="0">
                <a:solidFill>
                  <a:srgbClr val="008000"/>
                </a:solidFill>
                <a:latin typeface="Tahoma"/>
                <a:cs typeface="Tahoma"/>
              </a:rPr>
              <a:t>S </a:t>
            </a:r>
            <a:r>
              <a:rPr lang="en-US" spc="-860" dirty="0">
                <a:solidFill>
                  <a:srgbClr val="008000"/>
                </a:solidFill>
                <a:latin typeface="Tahoma"/>
                <a:cs typeface="Tahoma"/>
              </a:rPr>
              <a:t> </a:t>
            </a:r>
            <a:r>
              <a:rPr lang="en-US" spc="-5" dirty="0">
                <a:latin typeface="Tahoma"/>
                <a:cs typeface="Tahoma"/>
              </a:rPr>
              <a:t>structures </a:t>
            </a:r>
            <a:r>
              <a:rPr lang="en-US" spc="-15" dirty="0">
                <a:latin typeface="Tahoma"/>
                <a:cs typeface="Tahoma"/>
              </a:rPr>
              <a:t>for</a:t>
            </a:r>
            <a:r>
              <a:rPr lang="en-US" dirty="0">
                <a:latin typeface="Tahoma"/>
                <a:cs typeface="Tahoma"/>
              </a:rPr>
              <a:t> the</a:t>
            </a:r>
            <a:r>
              <a:rPr lang="en-US" spc="-10" dirty="0">
                <a:latin typeface="Tahoma"/>
                <a:cs typeface="Tahoma"/>
              </a:rPr>
              <a:t> </a:t>
            </a:r>
            <a:r>
              <a:rPr lang="en-US" dirty="0">
                <a:solidFill>
                  <a:srgbClr val="A50021"/>
                </a:solidFill>
                <a:latin typeface="Tahoma"/>
                <a:cs typeface="Tahoma"/>
              </a:rPr>
              <a:t>[0,N]</a:t>
            </a:r>
            <a:r>
              <a:rPr lang="en-US" spc="-5" dirty="0">
                <a:solidFill>
                  <a:srgbClr val="A50021"/>
                </a:solidFill>
                <a:latin typeface="Tahoma"/>
                <a:cs typeface="Tahoma"/>
              </a:rPr>
              <a:t> </a:t>
            </a:r>
            <a:r>
              <a:rPr lang="en-US" dirty="0">
                <a:latin typeface="Tahoma"/>
                <a:cs typeface="Tahoma"/>
              </a:rPr>
              <a:t>table </a:t>
            </a:r>
            <a:r>
              <a:rPr lang="en-US" spc="-45" dirty="0">
                <a:latin typeface="Tahoma"/>
                <a:cs typeface="Tahoma"/>
              </a:rPr>
              <a:t>entry.</a:t>
            </a:r>
            <a:endParaRPr lang="en-US" dirty="0">
              <a:latin typeface="Tahoma"/>
              <a:cs typeface="Tahoma"/>
            </a:endParaRPr>
          </a:p>
          <a:p>
            <a:pPr marL="755650" marR="5080" lvl="1" indent="-285750">
              <a:lnSpc>
                <a:spcPts val="3300"/>
              </a:lnSpc>
              <a:spcBef>
                <a:spcPts val="800"/>
              </a:spcBef>
              <a:buClr>
                <a:srgbClr val="404040"/>
              </a:buClr>
              <a:buFont typeface="Wingdings"/>
              <a:buChar char=""/>
              <a:tabLst>
                <a:tab pos="755650" algn="l"/>
              </a:tabLst>
            </a:pPr>
            <a:r>
              <a:rPr lang="en-US" dirty="0">
                <a:latin typeface="Tahoma"/>
                <a:cs typeface="Tahoma"/>
              </a:rPr>
              <a:t>They both </a:t>
            </a:r>
            <a:r>
              <a:rPr lang="en-US" spc="-5" dirty="0">
                <a:latin typeface="Tahoma"/>
                <a:cs typeface="Tahoma"/>
              </a:rPr>
              <a:t>efficiently store </a:t>
            </a:r>
            <a:r>
              <a:rPr lang="en-US" dirty="0">
                <a:latin typeface="Tahoma"/>
                <a:cs typeface="Tahoma"/>
              </a:rPr>
              <a:t>the </a:t>
            </a:r>
            <a:r>
              <a:rPr lang="en-US" spc="-5" dirty="0">
                <a:latin typeface="Tahoma"/>
                <a:cs typeface="Tahoma"/>
              </a:rPr>
              <a:t>sub-parts </a:t>
            </a:r>
            <a:r>
              <a:rPr lang="en-US" dirty="0">
                <a:latin typeface="Tahoma"/>
                <a:cs typeface="Tahoma"/>
              </a:rPr>
              <a:t>that </a:t>
            </a:r>
            <a:r>
              <a:rPr lang="en-US" spc="-860" dirty="0">
                <a:latin typeface="Tahoma"/>
                <a:cs typeface="Tahoma"/>
              </a:rPr>
              <a:t> </a:t>
            </a:r>
            <a:r>
              <a:rPr lang="en-US" spc="-5" dirty="0">
                <a:latin typeface="Tahoma"/>
                <a:cs typeface="Tahoma"/>
              </a:rPr>
              <a:t>are shared</a:t>
            </a:r>
            <a:r>
              <a:rPr lang="en-US" dirty="0">
                <a:latin typeface="Tahoma"/>
                <a:cs typeface="Tahoma"/>
              </a:rPr>
              <a:t> </a:t>
            </a:r>
            <a:r>
              <a:rPr lang="en-US" spc="-5" dirty="0">
                <a:latin typeface="Tahoma"/>
                <a:cs typeface="Tahoma"/>
              </a:rPr>
              <a:t>between</a:t>
            </a:r>
            <a:r>
              <a:rPr lang="en-US" dirty="0">
                <a:latin typeface="Tahoma"/>
                <a:cs typeface="Tahoma"/>
              </a:rPr>
              <a:t> </a:t>
            </a:r>
            <a:r>
              <a:rPr lang="en-US" spc="-5" dirty="0">
                <a:latin typeface="Tahoma"/>
                <a:cs typeface="Tahoma"/>
              </a:rPr>
              <a:t>multiple</a:t>
            </a:r>
            <a:r>
              <a:rPr lang="en-US" dirty="0">
                <a:latin typeface="Tahoma"/>
                <a:cs typeface="Tahoma"/>
              </a:rPr>
              <a:t> parses.</a:t>
            </a:r>
          </a:p>
          <a:p>
            <a:pPr marL="755650" marR="353695" lvl="1" indent="-285750">
              <a:lnSpc>
                <a:spcPts val="3300"/>
              </a:lnSpc>
              <a:spcBef>
                <a:spcPts val="800"/>
              </a:spcBef>
              <a:buClr>
                <a:srgbClr val="404040"/>
              </a:buClr>
              <a:buFont typeface="Wingdings"/>
              <a:buChar char=""/>
              <a:tabLst>
                <a:tab pos="755650" algn="l"/>
              </a:tabLst>
            </a:pPr>
            <a:r>
              <a:rPr lang="en-US" spc="-5" dirty="0">
                <a:latin typeface="Tahoma"/>
                <a:cs typeface="Tahoma"/>
              </a:rPr>
              <a:t>And </a:t>
            </a:r>
            <a:r>
              <a:rPr lang="en-US" dirty="0">
                <a:latin typeface="Tahoma"/>
                <a:cs typeface="Tahoma"/>
              </a:rPr>
              <a:t>they</a:t>
            </a:r>
            <a:r>
              <a:rPr lang="en-US" spc="5" dirty="0">
                <a:latin typeface="Tahoma"/>
                <a:cs typeface="Tahoma"/>
              </a:rPr>
              <a:t> </a:t>
            </a:r>
            <a:r>
              <a:rPr lang="en-US" spc="-5" dirty="0">
                <a:latin typeface="Tahoma"/>
                <a:cs typeface="Tahoma"/>
              </a:rPr>
              <a:t>obviously</a:t>
            </a:r>
            <a:r>
              <a:rPr lang="en-US" spc="5" dirty="0">
                <a:latin typeface="Tahoma"/>
                <a:cs typeface="Tahoma"/>
              </a:rPr>
              <a:t> </a:t>
            </a:r>
            <a:r>
              <a:rPr lang="en-US" spc="-10" dirty="0">
                <a:latin typeface="Tahoma"/>
                <a:cs typeface="Tahoma"/>
              </a:rPr>
              <a:t>avoid</a:t>
            </a:r>
            <a:r>
              <a:rPr lang="en-US" dirty="0">
                <a:latin typeface="Tahoma"/>
                <a:cs typeface="Tahoma"/>
              </a:rPr>
              <a:t> </a:t>
            </a:r>
            <a:r>
              <a:rPr lang="en-US" spc="-5" dirty="0">
                <a:latin typeface="Tahoma"/>
                <a:cs typeface="Tahoma"/>
              </a:rPr>
              <a:t>re-deriving</a:t>
            </a:r>
            <a:r>
              <a:rPr lang="en-US" dirty="0">
                <a:latin typeface="Tahoma"/>
                <a:cs typeface="Tahoma"/>
              </a:rPr>
              <a:t> those </a:t>
            </a:r>
            <a:r>
              <a:rPr lang="en-US" spc="-860" dirty="0">
                <a:latin typeface="Tahoma"/>
                <a:cs typeface="Tahoma"/>
              </a:rPr>
              <a:t> </a:t>
            </a:r>
            <a:r>
              <a:rPr lang="en-US" dirty="0">
                <a:latin typeface="Tahoma"/>
                <a:cs typeface="Tahoma"/>
              </a:rPr>
              <a:t>sub-parts.</a:t>
            </a:r>
          </a:p>
          <a:p>
            <a:pPr marL="755650" lvl="1" indent="-285750">
              <a:lnSpc>
                <a:spcPct val="100000"/>
              </a:lnSpc>
              <a:spcBef>
                <a:spcPts val="640"/>
              </a:spcBef>
              <a:buClr>
                <a:srgbClr val="404040"/>
              </a:buClr>
              <a:buFont typeface="Wingdings"/>
              <a:buChar char=""/>
              <a:tabLst>
                <a:tab pos="755650" algn="l"/>
              </a:tabLst>
            </a:pPr>
            <a:r>
              <a:rPr lang="en-US" dirty="0">
                <a:latin typeface="Tahoma"/>
                <a:cs typeface="Tahoma"/>
              </a:rPr>
              <a:t>But</a:t>
            </a:r>
            <a:r>
              <a:rPr lang="en-US" spc="-5" dirty="0">
                <a:latin typeface="Tahoma"/>
                <a:cs typeface="Tahoma"/>
              </a:rPr>
              <a:t> </a:t>
            </a:r>
            <a:r>
              <a:rPr lang="en-US" dirty="0">
                <a:latin typeface="Tahoma"/>
                <a:cs typeface="Tahoma"/>
              </a:rPr>
              <a:t>neither</a:t>
            </a:r>
            <a:r>
              <a:rPr lang="en-US" spc="-5" dirty="0">
                <a:latin typeface="Tahoma"/>
                <a:cs typeface="Tahoma"/>
              </a:rPr>
              <a:t> </a:t>
            </a:r>
            <a:r>
              <a:rPr lang="en-US" dirty="0">
                <a:latin typeface="Tahoma"/>
                <a:cs typeface="Tahoma"/>
              </a:rPr>
              <a:t>can</a:t>
            </a:r>
            <a:r>
              <a:rPr lang="en-US" spc="-5" dirty="0">
                <a:latin typeface="Tahoma"/>
                <a:cs typeface="Tahoma"/>
              </a:rPr>
              <a:t> </a:t>
            </a:r>
            <a:r>
              <a:rPr lang="en-US" dirty="0">
                <a:latin typeface="Tahoma"/>
                <a:cs typeface="Tahoma"/>
              </a:rPr>
              <a:t>tell</a:t>
            </a:r>
            <a:r>
              <a:rPr lang="en-US" spc="-10" dirty="0">
                <a:latin typeface="Tahoma"/>
                <a:cs typeface="Tahoma"/>
              </a:rPr>
              <a:t> </a:t>
            </a:r>
            <a:r>
              <a:rPr lang="en-US" dirty="0">
                <a:latin typeface="Tahoma"/>
                <a:cs typeface="Tahoma"/>
              </a:rPr>
              <a:t>us</a:t>
            </a:r>
            <a:r>
              <a:rPr lang="en-US" spc="-5" dirty="0">
                <a:latin typeface="Tahoma"/>
                <a:cs typeface="Tahoma"/>
              </a:rPr>
              <a:t> which </a:t>
            </a:r>
            <a:r>
              <a:rPr lang="en-US" dirty="0">
                <a:latin typeface="Tahoma"/>
                <a:cs typeface="Tahoma"/>
              </a:rPr>
              <a:t>one</a:t>
            </a:r>
            <a:r>
              <a:rPr lang="en-US" spc="-5" dirty="0">
                <a:latin typeface="Tahoma"/>
                <a:cs typeface="Tahoma"/>
              </a:rPr>
              <a:t> is right.</a:t>
            </a:r>
            <a:endParaRPr lang="en-US" dirty="0">
              <a:latin typeface="Tahoma"/>
              <a:cs typeface="Tahom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774179" y="1382267"/>
            <a:ext cx="591820" cy="494030"/>
          </a:xfrm>
          <a:custGeom>
            <a:avLst/>
            <a:gdLst/>
            <a:ahLst/>
            <a:cxnLst/>
            <a:rect l="l" t="t" r="r" b="b"/>
            <a:pathLst>
              <a:path w="591820" h="494030">
                <a:moveTo>
                  <a:pt x="591312" y="0"/>
                </a:moveTo>
                <a:lnTo>
                  <a:pt x="0" y="493776"/>
                </a:lnTo>
              </a:path>
            </a:pathLst>
          </a:custGeom>
          <a:ln w="9525">
            <a:solidFill>
              <a:srgbClr val="000000"/>
            </a:solidFill>
          </a:ln>
        </p:spPr>
        <p:txBody>
          <a:bodyPr wrap="square" lIns="0" tIns="0" rIns="0" bIns="0" rtlCol="0"/>
          <a:lstStyle/>
          <a:p>
            <a:endParaRPr/>
          </a:p>
        </p:txBody>
      </p:sp>
      <p:sp>
        <p:nvSpPr>
          <p:cNvPr id="3" name="object 3"/>
          <p:cNvSpPr/>
          <p:nvPr/>
        </p:nvSpPr>
        <p:spPr>
          <a:xfrm>
            <a:off x="5564124" y="1930908"/>
            <a:ext cx="1146175" cy="1320165"/>
          </a:xfrm>
          <a:custGeom>
            <a:avLst/>
            <a:gdLst/>
            <a:ahLst/>
            <a:cxnLst/>
            <a:rect l="l" t="t" r="r" b="b"/>
            <a:pathLst>
              <a:path w="1146175" h="1320164">
                <a:moveTo>
                  <a:pt x="1146048" y="0"/>
                </a:moveTo>
                <a:lnTo>
                  <a:pt x="0" y="1319783"/>
                </a:lnTo>
              </a:path>
            </a:pathLst>
          </a:custGeom>
          <a:ln w="9525">
            <a:solidFill>
              <a:srgbClr val="000000"/>
            </a:solidFill>
          </a:ln>
        </p:spPr>
        <p:txBody>
          <a:bodyPr wrap="square" lIns="0" tIns="0" rIns="0" bIns="0" rtlCol="0"/>
          <a:lstStyle/>
          <a:p>
            <a:endParaRPr/>
          </a:p>
        </p:txBody>
      </p:sp>
      <p:sp>
        <p:nvSpPr>
          <p:cNvPr id="4" name="object 4"/>
          <p:cNvSpPr/>
          <p:nvPr/>
        </p:nvSpPr>
        <p:spPr>
          <a:xfrm>
            <a:off x="7298435" y="1930907"/>
            <a:ext cx="591820" cy="494030"/>
          </a:xfrm>
          <a:custGeom>
            <a:avLst/>
            <a:gdLst/>
            <a:ahLst/>
            <a:cxnLst/>
            <a:rect l="l" t="t" r="r" b="b"/>
            <a:pathLst>
              <a:path w="591820" h="494030">
                <a:moveTo>
                  <a:pt x="591312" y="0"/>
                </a:moveTo>
                <a:lnTo>
                  <a:pt x="0" y="493775"/>
                </a:lnTo>
              </a:path>
            </a:pathLst>
          </a:custGeom>
          <a:ln w="9525">
            <a:solidFill>
              <a:srgbClr val="000000"/>
            </a:solidFill>
          </a:ln>
        </p:spPr>
        <p:txBody>
          <a:bodyPr wrap="square" lIns="0" tIns="0" rIns="0" bIns="0" rtlCol="0"/>
          <a:lstStyle/>
          <a:p>
            <a:endParaRPr/>
          </a:p>
        </p:txBody>
      </p:sp>
      <p:sp>
        <p:nvSpPr>
          <p:cNvPr id="5" name="object 5"/>
          <p:cNvSpPr/>
          <p:nvPr/>
        </p:nvSpPr>
        <p:spPr>
          <a:xfrm>
            <a:off x="7392923" y="1373124"/>
            <a:ext cx="591820" cy="439420"/>
          </a:xfrm>
          <a:custGeom>
            <a:avLst/>
            <a:gdLst/>
            <a:ahLst/>
            <a:cxnLst/>
            <a:rect l="l" t="t" r="r" b="b"/>
            <a:pathLst>
              <a:path w="591820" h="439419">
                <a:moveTo>
                  <a:pt x="0" y="0"/>
                </a:moveTo>
                <a:lnTo>
                  <a:pt x="591312" y="438912"/>
                </a:lnTo>
              </a:path>
            </a:pathLst>
          </a:custGeom>
          <a:ln w="9525">
            <a:solidFill>
              <a:srgbClr val="000000"/>
            </a:solidFill>
          </a:ln>
        </p:spPr>
        <p:txBody>
          <a:bodyPr wrap="square" lIns="0" tIns="0" rIns="0" bIns="0" rtlCol="0"/>
          <a:lstStyle/>
          <a:p>
            <a:endParaRPr/>
          </a:p>
        </p:txBody>
      </p:sp>
      <p:sp>
        <p:nvSpPr>
          <p:cNvPr id="6" name="object 6"/>
          <p:cNvSpPr/>
          <p:nvPr/>
        </p:nvSpPr>
        <p:spPr>
          <a:xfrm>
            <a:off x="8084819" y="1930908"/>
            <a:ext cx="591820" cy="441959"/>
          </a:xfrm>
          <a:custGeom>
            <a:avLst/>
            <a:gdLst/>
            <a:ahLst/>
            <a:cxnLst/>
            <a:rect l="l" t="t" r="r" b="b"/>
            <a:pathLst>
              <a:path w="591820" h="441960">
                <a:moveTo>
                  <a:pt x="0" y="0"/>
                </a:moveTo>
                <a:lnTo>
                  <a:pt x="591311" y="441959"/>
                </a:lnTo>
              </a:path>
            </a:pathLst>
          </a:custGeom>
          <a:ln w="9525">
            <a:solidFill>
              <a:srgbClr val="000000"/>
            </a:solidFill>
          </a:ln>
        </p:spPr>
        <p:txBody>
          <a:bodyPr wrap="square" lIns="0" tIns="0" rIns="0" bIns="0" rtlCol="0"/>
          <a:lstStyle/>
          <a:p>
            <a:endParaRPr/>
          </a:p>
        </p:txBody>
      </p:sp>
      <p:sp>
        <p:nvSpPr>
          <p:cNvPr id="7" name="object 7"/>
          <p:cNvSpPr/>
          <p:nvPr/>
        </p:nvSpPr>
        <p:spPr>
          <a:xfrm>
            <a:off x="7298435" y="2647188"/>
            <a:ext cx="295910" cy="274320"/>
          </a:xfrm>
          <a:custGeom>
            <a:avLst/>
            <a:gdLst/>
            <a:ahLst/>
            <a:cxnLst/>
            <a:rect l="l" t="t" r="r" b="b"/>
            <a:pathLst>
              <a:path w="295910" h="274319">
                <a:moveTo>
                  <a:pt x="0" y="0"/>
                </a:moveTo>
                <a:lnTo>
                  <a:pt x="295655" y="274320"/>
                </a:lnTo>
              </a:path>
            </a:pathLst>
          </a:custGeom>
          <a:ln w="9525">
            <a:solidFill>
              <a:srgbClr val="000000"/>
            </a:solidFill>
          </a:ln>
        </p:spPr>
        <p:txBody>
          <a:bodyPr wrap="square" lIns="0" tIns="0" rIns="0" bIns="0" rtlCol="0"/>
          <a:lstStyle/>
          <a:p>
            <a:endParaRPr/>
          </a:p>
        </p:txBody>
      </p:sp>
      <p:sp>
        <p:nvSpPr>
          <p:cNvPr id="8" name="object 8"/>
          <p:cNvSpPr/>
          <p:nvPr/>
        </p:nvSpPr>
        <p:spPr>
          <a:xfrm>
            <a:off x="8511540" y="2482595"/>
            <a:ext cx="652780" cy="548640"/>
          </a:xfrm>
          <a:custGeom>
            <a:avLst/>
            <a:gdLst/>
            <a:ahLst/>
            <a:cxnLst/>
            <a:rect l="l" t="t" r="r" b="b"/>
            <a:pathLst>
              <a:path w="652779" h="548639">
                <a:moveTo>
                  <a:pt x="228600" y="0"/>
                </a:moveTo>
                <a:lnTo>
                  <a:pt x="652271" y="493775"/>
                </a:lnTo>
              </a:path>
              <a:path w="652779" h="548639">
                <a:moveTo>
                  <a:pt x="228600" y="0"/>
                </a:moveTo>
                <a:lnTo>
                  <a:pt x="0" y="548639"/>
                </a:lnTo>
              </a:path>
            </a:pathLst>
          </a:custGeom>
          <a:ln w="9525">
            <a:solidFill>
              <a:srgbClr val="000000"/>
            </a:solidFill>
          </a:ln>
        </p:spPr>
        <p:txBody>
          <a:bodyPr wrap="square" lIns="0" tIns="0" rIns="0" bIns="0" rtlCol="0"/>
          <a:lstStyle/>
          <a:p>
            <a:endParaRPr/>
          </a:p>
        </p:txBody>
      </p:sp>
      <p:sp>
        <p:nvSpPr>
          <p:cNvPr id="9" name="object 9"/>
          <p:cNvSpPr/>
          <p:nvPr/>
        </p:nvSpPr>
        <p:spPr>
          <a:xfrm>
            <a:off x="6743700" y="2589276"/>
            <a:ext cx="356870" cy="332740"/>
          </a:xfrm>
          <a:custGeom>
            <a:avLst/>
            <a:gdLst/>
            <a:ahLst/>
            <a:cxnLst/>
            <a:rect l="l" t="t" r="r" b="b"/>
            <a:pathLst>
              <a:path w="356870" h="332739">
                <a:moveTo>
                  <a:pt x="356615" y="0"/>
                </a:moveTo>
                <a:lnTo>
                  <a:pt x="0" y="332232"/>
                </a:lnTo>
              </a:path>
            </a:pathLst>
          </a:custGeom>
          <a:ln w="9525">
            <a:solidFill>
              <a:srgbClr val="000000"/>
            </a:solidFill>
          </a:ln>
        </p:spPr>
        <p:txBody>
          <a:bodyPr wrap="square" lIns="0" tIns="0" rIns="0" bIns="0" rtlCol="0"/>
          <a:lstStyle/>
          <a:p>
            <a:endParaRPr/>
          </a:p>
        </p:txBody>
      </p:sp>
      <p:sp>
        <p:nvSpPr>
          <p:cNvPr id="10" name="object 10"/>
          <p:cNvSpPr txBox="1"/>
          <p:nvPr/>
        </p:nvSpPr>
        <p:spPr>
          <a:xfrm>
            <a:off x="5185410" y="3451606"/>
            <a:ext cx="826769" cy="329565"/>
          </a:xfrm>
          <a:prstGeom prst="rect">
            <a:avLst/>
          </a:prstGeom>
        </p:spPr>
        <p:txBody>
          <a:bodyPr vert="horz" wrap="square" lIns="0" tIns="11430" rIns="0" bIns="0" rtlCol="0">
            <a:spAutoFit/>
          </a:bodyPr>
          <a:lstStyle/>
          <a:p>
            <a:pPr marL="12700">
              <a:spcBef>
                <a:spcPts val="90"/>
              </a:spcBef>
            </a:pPr>
            <a:r>
              <a:rPr sz="2000" spc="-20" dirty="0">
                <a:solidFill>
                  <a:srgbClr val="008000"/>
                </a:solidFill>
                <a:latin typeface="Comic Sans MS"/>
                <a:cs typeface="Comic Sans MS"/>
              </a:rPr>
              <a:t>Ahmad</a:t>
            </a:r>
            <a:endParaRPr sz="2000">
              <a:latin typeface="Comic Sans MS"/>
              <a:cs typeface="Comic Sans MS"/>
            </a:endParaRPr>
          </a:p>
        </p:txBody>
      </p:sp>
      <p:sp>
        <p:nvSpPr>
          <p:cNvPr id="11" name="object 11"/>
          <p:cNvSpPr txBox="1"/>
          <p:nvPr/>
        </p:nvSpPr>
        <p:spPr>
          <a:xfrm>
            <a:off x="8044268" y="2852471"/>
            <a:ext cx="1501775" cy="928369"/>
          </a:xfrm>
          <a:prstGeom prst="rect">
            <a:avLst/>
          </a:prstGeom>
        </p:spPr>
        <p:txBody>
          <a:bodyPr vert="horz" wrap="square" lIns="0" tIns="159385" rIns="0" bIns="0" rtlCol="0">
            <a:spAutoFit/>
          </a:bodyPr>
          <a:lstStyle/>
          <a:p>
            <a:pPr marL="321945">
              <a:spcBef>
                <a:spcPts val="1255"/>
              </a:spcBef>
              <a:tabLst>
                <a:tab pos="1029335" algn="l"/>
              </a:tabLst>
            </a:pPr>
            <a:r>
              <a:rPr sz="3000" spc="-15" baseline="-16666" dirty="0">
                <a:solidFill>
                  <a:srgbClr val="A40020"/>
                </a:solidFill>
                <a:latin typeface="Arial MT"/>
                <a:cs typeface="Arial MT"/>
              </a:rPr>
              <a:t>P	</a:t>
            </a:r>
            <a:r>
              <a:rPr sz="2000" spc="-10" dirty="0">
                <a:solidFill>
                  <a:srgbClr val="A40020"/>
                </a:solidFill>
                <a:latin typeface="Arial MT"/>
                <a:cs typeface="Arial MT"/>
              </a:rPr>
              <a:t>NP</a:t>
            </a:r>
            <a:endParaRPr sz="2000">
              <a:latin typeface="Arial MT"/>
              <a:cs typeface="Arial MT"/>
            </a:endParaRPr>
          </a:p>
          <a:p>
            <a:pPr marL="38100">
              <a:spcBef>
                <a:spcPts val="1155"/>
              </a:spcBef>
              <a:tabLst>
                <a:tab pos="999490" algn="l"/>
              </a:tabLst>
            </a:pPr>
            <a:r>
              <a:rPr sz="2000" dirty="0">
                <a:solidFill>
                  <a:srgbClr val="008000"/>
                </a:solidFill>
                <a:latin typeface="Comic Sans MS"/>
                <a:cs typeface="Comic Sans MS"/>
              </a:rPr>
              <a:t>from	</a:t>
            </a:r>
            <a:r>
              <a:rPr sz="2000" spc="-10" dirty="0">
                <a:solidFill>
                  <a:srgbClr val="008000"/>
                </a:solidFill>
                <a:latin typeface="Comic Sans MS"/>
                <a:cs typeface="Comic Sans MS"/>
              </a:rPr>
              <a:t>Hail</a:t>
            </a:r>
            <a:endParaRPr sz="2000">
              <a:latin typeface="Comic Sans MS"/>
              <a:cs typeface="Comic Sans MS"/>
            </a:endParaRPr>
          </a:p>
        </p:txBody>
      </p:sp>
      <p:sp>
        <p:nvSpPr>
          <p:cNvPr id="12" name="object 12"/>
          <p:cNvSpPr txBox="1"/>
          <p:nvPr/>
        </p:nvSpPr>
        <p:spPr>
          <a:xfrm>
            <a:off x="7231760" y="1094359"/>
            <a:ext cx="194310" cy="329565"/>
          </a:xfrm>
          <a:prstGeom prst="rect">
            <a:avLst/>
          </a:prstGeom>
        </p:spPr>
        <p:txBody>
          <a:bodyPr vert="horz" wrap="square" lIns="0" tIns="11430" rIns="0" bIns="0" rtlCol="0">
            <a:spAutoFit/>
          </a:bodyPr>
          <a:lstStyle/>
          <a:p>
            <a:pPr marL="12700">
              <a:spcBef>
                <a:spcPts val="90"/>
              </a:spcBef>
            </a:pPr>
            <a:r>
              <a:rPr sz="2000" spc="-10" dirty="0">
                <a:solidFill>
                  <a:srgbClr val="A40020"/>
                </a:solidFill>
                <a:latin typeface="Arial MT"/>
                <a:cs typeface="Arial MT"/>
              </a:rPr>
              <a:t>S</a:t>
            </a:r>
            <a:endParaRPr sz="2000">
              <a:latin typeface="Arial MT"/>
              <a:cs typeface="Arial MT"/>
            </a:endParaRPr>
          </a:p>
        </p:txBody>
      </p:sp>
      <p:sp>
        <p:nvSpPr>
          <p:cNvPr id="13" name="object 13"/>
          <p:cNvSpPr txBox="1"/>
          <p:nvPr/>
        </p:nvSpPr>
        <p:spPr>
          <a:xfrm>
            <a:off x="7012304" y="2390395"/>
            <a:ext cx="360680" cy="329565"/>
          </a:xfrm>
          <a:prstGeom prst="rect">
            <a:avLst/>
          </a:prstGeom>
        </p:spPr>
        <p:txBody>
          <a:bodyPr vert="horz" wrap="square" lIns="0" tIns="11430" rIns="0" bIns="0" rtlCol="0">
            <a:spAutoFit/>
          </a:bodyPr>
          <a:lstStyle/>
          <a:p>
            <a:pPr marL="12700">
              <a:spcBef>
                <a:spcPts val="90"/>
              </a:spcBef>
            </a:pPr>
            <a:r>
              <a:rPr sz="2000" spc="-20" dirty="0">
                <a:solidFill>
                  <a:srgbClr val="A40020"/>
                </a:solidFill>
                <a:latin typeface="Arial MT"/>
                <a:cs typeface="Arial MT"/>
              </a:rPr>
              <a:t>VP</a:t>
            </a:r>
            <a:endParaRPr sz="2000">
              <a:latin typeface="Arial MT"/>
              <a:cs typeface="Arial MT"/>
            </a:endParaRPr>
          </a:p>
        </p:txBody>
      </p:sp>
      <p:sp>
        <p:nvSpPr>
          <p:cNvPr id="14" name="object 14"/>
          <p:cNvSpPr txBox="1"/>
          <p:nvPr/>
        </p:nvSpPr>
        <p:spPr>
          <a:xfrm>
            <a:off x="8820404" y="2085595"/>
            <a:ext cx="360680" cy="329565"/>
          </a:xfrm>
          <a:prstGeom prst="rect">
            <a:avLst/>
          </a:prstGeom>
        </p:spPr>
        <p:txBody>
          <a:bodyPr vert="horz" wrap="square" lIns="0" tIns="11430" rIns="0" bIns="0" rtlCol="0">
            <a:spAutoFit/>
          </a:bodyPr>
          <a:lstStyle/>
          <a:p>
            <a:pPr marL="12700">
              <a:spcBef>
                <a:spcPts val="90"/>
              </a:spcBef>
            </a:pPr>
            <a:r>
              <a:rPr sz="2000" spc="-20" dirty="0">
                <a:solidFill>
                  <a:srgbClr val="A40020"/>
                </a:solidFill>
                <a:latin typeface="Arial MT"/>
                <a:cs typeface="Arial MT"/>
              </a:rPr>
              <a:t>PP</a:t>
            </a:r>
            <a:endParaRPr sz="2000">
              <a:latin typeface="Arial MT"/>
              <a:cs typeface="Arial MT"/>
            </a:endParaRPr>
          </a:p>
        </p:txBody>
      </p:sp>
      <p:sp>
        <p:nvSpPr>
          <p:cNvPr id="15" name="object 15"/>
          <p:cNvSpPr txBox="1"/>
          <p:nvPr/>
        </p:nvSpPr>
        <p:spPr>
          <a:xfrm>
            <a:off x="6393307" y="1704213"/>
            <a:ext cx="378460" cy="329565"/>
          </a:xfrm>
          <a:prstGeom prst="rect">
            <a:avLst/>
          </a:prstGeom>
        </p:spPr>
        <p:txBody>
          <a:bodyPr vert="horz" wrap="square" lIns="0" tIns="11430" rIns="0" bIns="0" rtlCol="0">
            <a:spAutoFit/>
          </a:bodyPr>
          <a:lstStyle/>
          <a:p>
            <a:pPr marL="12700">
              <a:spcBef>
                <a:spcPts val="90"/>
              </a:spcBef>
            </a:pPr>
            <a:r>
              <a:rPr sz="2000" spc="-10" dirty="0">
                <a:solidFill>
                  <a:srgbClr val="A40020"/>
                </a:solidFill>
                <a:latin typeface="Arial MT"/>
                <a:cs typeface="Arial MT"/>
              </a:rPr>
              <a:t>NP</a:t>
            </a:r>
            <a:endParaRPr sz="2000">
              <a:latin typeface="Arial MT"/>
              <a:cs typeface="Arial MT"/>
            </a:endParaRPr>
          </a:p>
        </p:txBody>
      </p:sp>
      <p:sp>
        <p:nvSpPr>
          <p:cNvPr id="16" name="object 16"/>
          <p:cNvSpPr txBox="1"/>
          <p:nvPr/>
        </p:nvSpPr>
        <p:spPr>
          <a:xfrm>
            <a:off x="8003285" y="1628013"/>
            <a:ext cx="360680" cy="329565"/>
          </a:xfrm>
          <a:prstGeom prst="rect">
            <a:avLst/>
          </a:prstGeom>
        </p:spPr>
        <p:txBody>
          <a:bodyPr vert="horz" wrap="square" lIns="0" tIns="11430" rIns="0" bIns="0" rtlCol="0">
            <a:spAutoFit/>
          </a:bodyPr>
          <a:lstStyle/>
          <a:p>
            <a:pPr marL="12700">
              <a:spcBef>
                <a:spcPts val="90"/>
              </a:spcBef>
            </a:pPr>
            <a:r>
              <a:rPr sz="2000" spc="-20" dirty="0">
                <a:solidFill>
                  <a:srgbClr val="A40020"/>
                </a:solidFill>
                <a:latin typeface="Arial MT"/>
                <a:cs typeface="Arial MT"/>
              </a:rPr>
              <a:t>VP</a:t>
            </a:r>
            <a:endParaRPr sz="2000">
              <a:latin typeface="Arial MT"/>
              <a:cs typeface="Arial MT"/>
            </a:endParaRPr>
          </a:p>
        </p:txBody>
      </p:sp>
      <p:sp>
        <p:nvSpPr>
          <p:cNvPr id="17" name="object 17"/>
          <p:cNvSpPr txBox="1"/>
          <p:nvPr/>
        </p:nvSpPr>
        <p:spPr>
          <a:xfrm>
            <a:off x="2212644" y="1585150"/>
            <a:ext cx="2409190" cy="2660650"/>
          </a:xfrm>
          <a:prstGeom prst="rect">
            <a:avLst/>
          </a:prstGeom>
        </p:spPr>
        <p:txBody>
          <a:bodyPr vert="horz" wrap="square" lIns="0" tIns="13335" rIns="0" bIns="0" rtlCol="0">
            <a:spAutoFit/>
          </a:bodyPr>
          <a:lstStyle/>
          <a:p>
            <a:pPr marL="12700" marR="1040130">
              <a:lnSpc>
                <a:spcPct val="120000"/>
              </a:lnSpc>
              <a:spcBef>
                <a:spcPts val="105"/>
              </a:spcBef>
            </a:pPr>
            <a:r>
              <a:rPr dirty="0">
                <a:latin typeface="Arial MT"/>
                <a:cs typeface="Arial MT"/>
              </a:rPr>
              <a:t>S </a:t>
            </a:r>
            <a:r>
              <a:rPr dirty="0">
                <a:latin typeface="Wingdings"/>
                <a:cs typeface="Wingdings"/>
              </a:rPr>
              <a:t></a:t>
            </a:r>
            <a:r>
              <a:rPr dirty="0">
                <a:latin typeface="Times New Roman"/>
                <a:cs typeface="Times New Roman"/>
              </a:rPr>
              <a:t> </a:t>
            </a:r>
            <a:r>
              <a:rPr dirty="0">
                <a:latin typeface="Arial MT"/>
                <a:cs typeface="Arial MT"/>
              </a:rPr>
              <a:t>NP VP </a:t>
            </a:r>
            <a:r>
              <a:rPr spc="5" dirty="0">
                <a:latin typeface="Arial MT"/>
                <a:cs typeface="Arial MT"/>
              </a:rPr>
              <a:t> </a:t>
            </a:r>
            <a:r>
              <a:rPr dirty="0">
                <a:latin typeface="Arial MT"/>
                <a:cs typeface="Arial MT"/>
              </a:rPr>
              <a:t>VP </a:t>
            </a:r>
            <a:r>
              <a:rPr dirty="0">
                <a:latin typeface="Wingdings"/>
                <a:cs typeface="Wingdings"/>
              </a:rPr>
              <a:t></a:t>
            </a:r>
            <a:r>
              <a:rPr dirty="0">
                <a:latin typeface="Times New Roman"/>
                <a:cs typeface="Times New Roman"/>
              </a:rPr>
              <a:t> </a:t>
            </a:r>
            <a:r>
              <a:rPr dirty="0">
                <a:latin typeface="Arial MT"/>
                <a:cs typeface="Arial MT"/>
              </a:rPr>
              <a:t>V </a:t>
            </a:r>
            <a:r>
              <a:rPr spc="-5" dirty="0">
                <a:latin typeface="Arial MT"/>
                <a:cs typeface="Arial MT"/>
              </a:rPr>
              <a:t>NP </a:t>
            </a:r>
            <a:r>
              <a:rPr dirty="0">
                <a:latin typeface="Arial MT"/>
                <a:cs typeface="Arial MT"/>
              </a:rPr>
              <a:t> NP</a:t>
            </a:r>
            <a:r>
              <a:rPr spc="-60" dirty="0">
                <a:latin typeface="Arial MT"/>
                <a:cs typeface="Arial MT"/>
              </a:rPr>
              <a:t> </a:t>
            </a:r>
            <a:r>
              <a:rPr dirty="0">
                <a:latin typeface="Wingdings"/>
                <a:cs typeface="Wingdings"/>
              </a:rPr>
              <a:t></a:t>
            </a:r>
            <a:r>
              <a:rPr spc="10" dirty="0">
                <a:latin typeface="Times New Roman"/>
                <a:cs typeface="Times New Roman"/>
              </a:rPr>
              <a:t> </a:t>
            </a:r>
            <a:r>
              <a:rPr dirty="0">
                <a:latin typeface="Arial MT"/>
                <a:cs typeface="Arial MT"/>
              </a:rPr>
              <a:t>NP</a:t>
            </a:r>
            <a:r>
              <a:rPr spc="-60" dirty="0">
                <a:latin typeface="Arial MT"/>
                <a:cs typeface="Arial MT"/>
              </a:rPr>
              <a:t> </a:t>
            </a:r>
            <a:r>
              <a:rPr dirty="0">
                <a:latin typeface="Arial MT"/>
                <a:cs typeface="Arial MT"/>
              </a:rPr>
              <a:t>PP </a:t>
            </a:r>
            <a:r>
              <a:rPr spc="-484" dirty="0">
                <a:latin typeface="Arial MT"/>
                <a:cs typeface="Arial MT"/>
              </a:rPr>
              <a:t> </a:t>
            </a:r>
            <a:r>
              <a:rPr dirty="0">
                <a:latin typeface="Arial MT"/>
                <a:cs typeface="Arial MT"/>
              </a:rPr>
              <a:t>VP </a:t>
            </a:r>
            <a:r>
              <a:rPr dirty="0">
                <a:latin typeface="Wingdings"/>
                <a:cs typeface="Wingdings"/>
              </a:rPr>
              <a:t></a:t>
            </a:r>
            <a:r>
              <a:rPr dirty="0">
                <a:latin typeface="Times New Roman"/>
                <a:cs typeface="Times New Roman"/>
              </a:rPr>
              <a:t> </a:t>
            </a:r>
            <a:r>
              <a:rPr dirty="0">
                <a:latin typeface="Arial MT"/>
                <a:cs typeface="Arial MT"/>
              </a:rPr>
              <a:t>VP PP </a:t>
            </a:r>
            <a:r>
              <a:rPr spc="-490" dirty="0">
                <a:latin typeface="Arial MT"/>
                <a:cs typeface="Arial MT"/>
              </a:rPr>
              <a:t> </a:t>
            </a:r>
            <a:r>
              <a:rPr dirty="0">
                <a:latin typeface="Arial MT"/>
                <a:cs typeface="Arial MT"/>
              </a:rPr>
              <a:t>PP</a:t>
            </a:r>
            <a:r>
              <a:rPr spc="-65" dirty="0">
                <a:latin typeface="Arial MT"/>
                <a:cs typeface="Arial MT"/>
              </a:rPr>
              <a:t> </a:t>
            </a:r>
            <a:r>
              <a:rPr dirty="0">
                <a:latin typeface="Wingdings"/>
                <a:cs typeface="Wingdings"/>
              </a:rPr>
              <a:t></a:t>
            </a:r>
            <a:r>
              <a:rPr spc="40" dirty="0">
                <a:latin typeface="Times New Roman"/>
                <a:cs typeface="Times New Roman"/>
              </a:rPr>
              <a:t> </a:t>
            </a:r>
            <a:r>
              <a:rPr dirty="0">
                <a:latin typeface="Arial MT"/>
                <a:cs typeface="Arial MT"/>
              </a:rPr>
              <a:t>P</a:t>
            </a:r>
            <a:r>
              <a:rPr spc="-60" dirty="0">
                <a:latin typeface="Arial MT"/>
                <a:cs typeface="Arial MT"/>
              </a:rPr>
              <a:t> </a:t>
            </a:r>
            <a:r>
              <a:rPr dirty="0">
                <a:latin typeface="Arial MT"/>
                <a:cs typeface="Arial MT"/>
              </a:rPr>
              <a:t>NP</a:t>
            </a:r>
            <a:endParaRPr>
              <a:latin typeface="Arial MT"/>
              <a:cs typeface="Arial MT"/>
            </a:endParaRPr>
          </a:p>
          <a:p>
            <a:pPr marL="12700">
              <a:spcBef>
                <a:spcPts val="434"/>
              </a:spcBef>
            </a:pPr>
            <a:r>
              <a:rPr spc="-5" dirty="0">
                <a:latin typeface="Arial MT"/>
                <a:cs typeface="Arial MT"/>
              </a:rPr>
              <a:t>NP</a:t>
            </a:r>
            <a:r>
              <a:rPr spc="-35" dirty="0">
                <a:latin typeface="Arial MT"/>
                <a:cs typeface="Arial MT"/>
              </a:rPr>
              <a:t> </a:t>
            </a:r>
            <a:r>
              <a:rPr dirty="0">
                <a:latin typeface="Wingdings"/>
                <a:cs typeface="Wingdings"/>
              </a:rPr>
              <a:t></a:t>
            </a:r>
            <a:r>
              <a:rPr spc="-65" dirty="0">
                <a:latin typeface="Times New Roman"/>
                <a:cs typeface="Times New Roman"/>
              </a:rPr>
              <a:t> </a:t>
            </a:r>
            <a:r>
              <a:rPr dirty="0">
                <a:latin typeface="Arial MT"/>
                <a:cs typeface="Arial MT"/>
              </a:rPr>
              <a:t>Ahmad</a:t>
            </a:r>
            <a:r>
              <a:rPr spc="-50" dirty="0">
                <a:latin typeface="Arial MT"/>
                <a:cs typeface="Arial MT"/>
              </a:rPr>
              <a:t> </a:t>
            </a:r>
            <a:r>
              <a:rPr dirty="0">
                <a:latin typeface="Arial MT"/>
                <a:cs typeface="Arial MT"/>
              </a:rPr>
              <a:t>|</a:t>
            </a:r>
            <a:r>
              <a:rPr spc="-110" dirty="0">
                <a:latin typeface="Arial MT"/>
                <a:cs typeface="Arial MT"/>
              </a:rPr>
              <a:t> </a:t>
            </a:r>
            <a:r>
              <a:rPr dirty="0">
                <a:latin typeface="Arial MT"/>
                <a:cs typeface="Arial MT"/>
              </a:rPr>
              <a:t>Ali</a:t>
            </a:r>
            <a:r>
              <a:rPr spc="-25" dirty="0">
                <a:latin typeface="Arial MT"/>
                <a:cs typeface="Arial MT"/>
              </a:rPr>
              <a:t> </a:t>
            </a:r>
            <a:r>
              <a:rPr dirty="0">
                <a:latin typeface="Arial MT"/>
                <a:cs typeface="Arial MT"/>
              </a:rPr>
              <a:t>|</a:t>
            </a:r>
            <a:r>
              <a:rPr spc="-20" dirty="0">
                <a:latin typeface="Arial MT"/>
                <a:cs typeface="Arial MT"/>
              </a:rPr>
              <a:t> </a:t>
            </a:r>
            <a:r>
              <a:rPr dirty="0">
                <a:latin typeface="Arial MT"/>
                <a:cs typeface="Arial MT"/>
              </a:rPr>
              <a:t>Hail</a:t>
            </a:r>
            <a:endParaRPr>
              <a:latin typeface="Arial MT"/>
              <a:cs typeface="Arial MT"/>
            </a:endParaRPr>
          </a:p>
          <a:p>
            <a:pPr marL="12700">
              <a:spcBef>
                <a:spcPts val="430"/>
              </a:spcBef>
            </a:pPr>
            <a:r>
              <a:rPr dirty="0">
                <a:latin typeface="Arial MT"/>
                <a:cs typeface="Arial MT"/>
              </a:rPr>
              <a:t>V</a:t>
            </a:r>
            <a:r>
              <a:rPr spc="-25" dirty="0">
                <a:latin typeface="Arial MT"/>
                <a:cs typeface="Arial MT"/>
              </a:rPr>
              <a:t> </a:t>
            </a:r>
            <a:r>
              <a:rPr dirty="0">
                <a:latin typeface="Wingdings"/>
                <a:cs typeface="Wingdings"/>
              </a:rPr>
              <a:t></a:t>
            </a:r>
            <a:r>
              <a:rPr spc="15" dirty="0">
                <a:latin typeface="Times New Roman"/>
                <a:cs typeface="Times New Roman"/>
              </a:rPr>
              <a:t> </a:t>
            </a:r>
            <a:r>
              <a:rPr dirty="0">
                <a:latin typeface="Arial MT"/>
                <a:cs typeface="Arial MT"/>
              </a:rPr>
              <a:t>called</a:t>
            </a:r>
            <a:endParaRPr>
              <a:latin typeface="Arial MT"/>
              <a:cs typeface="Arial MT"/>
            </a:endParaRPr>
          </a:p>
          <a:p>
            <a:pPr marL="12700">
              <a:spcBef>
                <a:spcPts val="434"/>
              </a:spcBef>
            </a:pPr>
            <a:r>
              <a:rPr dirty="0">
                <a:latin typeface="Arial MT"/>
                <a:cs typeface="Arial MT"/>
              </a:rPr>
              <a:t>P</a:t>
            </a:r>
            <a:r>
              <a:rPr spc="-75" dirty="0">
                <a:latin typeface="Arial MT"/>
                <a:cs typeface="Arial MT"/>
              </a:rPr>
              <a:t> </a:t>
            </a:r>
            <a:r>
              <a:rPr dirty="0">
                <a:latin typeface="Wingdings"/>
                <a:cs typeface="Wingdings"/>
              </a:rPr>
              <a:t></a:t>
            </a:r>
            <a:r>
              <a:rPr spc="35" dirty="0">
                <a:latin typeface="Times New Roman"/>
                <a:cs typeface="Times New Roman"/>
              </a:rPr>
              <a:t> </a:t>
            </a:r>
            <a:r>
              <a:rPr dirty="0">
                <a:latin typeface="Arial MT"/>
                <a:cs typeface="Arial MT"/>
              </a:rPr>
              <a:t>from</a:t>
            </a:r>
            <a:endParaRPr>
              <a:latin typeface="Arial MT"/>
              <a:cs typeface="Arial MT"/>
            </a:endParaRPr>
          </a:p>
        </p:txBody>
      </p:sp>
      <p:sp>
        <p:nvSpPr>
          <p:cNvPr id="18" name="object 18"/>
          <p:cNvSpPr/>
          <p:nvPr/>
        </p:nvSpPr>
        <p:spPr>
          <a:xfrm>
            <a:off x="5710428" y="4805171"/>
            <a:ext cx="2209800" cy="1399540"/>
          </a:xfrm>
          <a:custGeom>
            <a:avLst/>
            <a:gdLst/>
            <a:ahLst/>
            <a:cxnLst/>
            <a:rect l="l" t="t" r="r" b="b"/>
            <a:pathLst>
              <a:path w="2209800" h="1399539">
                <a:moveTo>
                  <a:pt x="1091184" y="0"/>
                </a:moveTo>
                <a:lnTo>
                  <a:pt x="0" y="1399032"/>
                </a:lnTo>
              </a:path>
              <a:path w="2209800" h="1399539">
                <a:moveTo>
                  <a:pt x="2209800" y="0"/>
                </a:moveTo>
                <a:lnTo>
                  <a:pt x="935736" y="1109471"/>
                </a:lnTo>
              </a:path>
            </a:pathLst>
          </a:custGeom>
          <a:ln w="9525">
            <a:solidFill>
              <a:srgbClr val="000000"/>
            </a:solidFill>
          </a:ln>
        </p:spPr>
        <p:txBody>
          <a:bodyPr wrap="square" lIns="0" tIns="0" rIns="0" bIns="0" rtlCol="0"/>
          <a:lstStyle/>
          <a:p>
            <a:endParaRPr/>
          </a:p>
        </p:txBody>
      </p:sp>
      <p:sp>
        <p:nvSpPr>
          <p:cNvPr id="19" name="object 19"/>
          <p:cNvSpPr/>
          <p:nvPr/>
        </p:nvSpPr>
        <p:spPr>
          <a:xfrm>
            <a:off x="6862572" y="4219956"/>
            <a:ext cx="1122045" cy="527685"/>
          </a:xfrm>
          <a:custGeom>
            <a:avLst/>
            <a:gdLst/>
            <a:ahLst/>
            <a:cxnLst/>
            <a:rect l="l" t="t" r="r" b="b"/>
            <a:pathLst>
              <a:path w="1122045" h="527685">
                <a:moveTo>
                  <a:pt x="560831" y="0"/>
                </a:moveTo>
                <a:lnTo>
                  <a:pt x="0" y="527304"/>
                </a:lnTo>
              </a:path>
              <a:path w="1122045" h="527685">
                <a:moveTo>
                  <a:pt x="560831" y="0"/>
                </a:moveTo>
                <a:lnTo>
                  <a:pt x="1121664" y="469392"/>
                </a:lnTo>
              </a:path>
            </a:pathLst>
          </a:custGeom>
          <a:ln w="9525">
            <a:solidFill>
              <a:srgbClr val="000000"/>
            </a:solidFill>
          </a:ln>
        </p:spPr>
        <p:txBody>
          <a:bodyPr wrap="square" lIns="0" tIns="0" rIns="0" bIns="0" rtlCol="0"/>
          <a:lstStyle/>
          <a:p>
            <a:endParaRPr/>
          </a:p>
        </p:txBody>
      </p:sp>
      <p:sp>
        <p:nvSpPr>
          <p:cNvPr id="20" name="object 20"/>
          <p:cNvSpPr/>
          <p:nvPr/>
        </p:nvSpPr>
        <p:spPr>
          <a:xfrm>
            <a:off x="8203692" y="5914644"/>
            <a:ext cx="935990" cy="408940"/>
          </a:xfrm>
          <a:custGeom>
            <a:avLst/>
            <a:gdLst/>
            <a:ahLst/>
            <a:cxnLst/>
            <a:rect l="l" t="t" r="r" b="b"/>
            <a:pathLst>
              <a:path w="935990" h="408939">
                <a:moveTo>
                  <a:pt x="435863" y="0"/>
                </a:moveTo>
                <a:lnTo>
                  <a:pt x="935735" y="350519"/>
                </a:lnTo>
              </a:path>
              <a:path w="935990" h="408939">
                <a:moveTo>
                  <a:pt x="435863" y="0"/>
                </a:moveTo>
                <a:lnTo>
                  <a:pt x="0" y="408431"/>
                </a:lnTo>
              </a:path>
            </a:pathLst>
          </a:custGeom>
          <a:ln w="9525">
            <a:solidFill>
              <a:srgbClr val="000000"/>
            </a:solidFill>
          </a:ln>
        </p:spPr>
        <p:txBody>
          <a:bodyPr wrap="square" lIns="0" tIns="0" rIns="0" bIns="0" rtlCol="0"/>
          <a:lstStyle/>
          <a:p>
            <a:endParaRPr/>
          </a:p>
        </p:txBody>
      </p:sp>
      <p:sp>
        <p:nvSpPr>
          <p:cNvPr id="21" name="object 21"/>
          <p:cNvSpPr txBox="1"/>
          <p:nvPr/>
        </p:nvSpPr>
        <p:spPr>
          <a:xfrm>
            <a:off x="5027421" y="6286601"/>
            <a:ext cx="748030" cy="299720"/>
          </a:xfrm>
          <a:prstGeom prst="rect">
            <a:avLst/>
          </a:prstGeom>
        </p:spPr>
        <p:txBody>
          <a:bodyPr vert="horz" wrap="square" lIns="0" tIns="12700" rIns="0" bIns="0" rtlCol="0">
            <a:spAutoFit/>
          </a:bodyPr>
          <a:lstStyle/>
          <a:p>
            <a:pPr marL="12700">
              <a:spcBef>
                <a:spcPts val="100"/>
              </a:spcBef>
            </a:pPr>
            <a:r>
              <a:rPr spc="-25" dirty="0">
                <a:solidFill>
                  <a:srgbClr val="008000"/>
                </a:solidFill>
                <a:latin typeface="Comic Sans MS"/>
                <a:cs typeface="Comic Sans MS"/>
              </a:rPr>
              <a:t>A</a:t>
            </a:r>
            <a:r>
              <a:rPr spc="-10" dirty="0">
                <a:solidFill>
                  <a:srgbClr val="008000"/>
                </a:solidFill>
                <a:latin typeface="Comic Sans MS"/>
                <a:cs typeface="Comic Sans MS"/>
              </a:rPr>
              <a:t>hma</a:t>
            </a:r>
            <a:r>
              <a:rPr dirty="0">
                <a:solidFill>
                  <a:srgbClr val="008000"/>
                </a:solidFill>
                <a:latin typeface="Comic Sans MS"/>
                <a:cs typeface="Comic Sans MS"/>
              </a:rPr>
              <a:t>d</a:t>
            </a:r>
            <a:endParaRPr>
              <a:latin typeface="Comic Sans MS"/>
              <a:cs typeface="Comic Sans MS"/>
            </a:endParaRPr>
          </a:p>
        </p:txBody>
      </p:sp>
      <p:sp>
        <p:nvSpPr>
          <p:cNvPr id="22" name="object 22"/>
          <p:cNvSpPr txBox="1"/>
          <p:nvPr/>
        </p:nvSpPr>
        <p:spPr>
          <a:xfrm>
            <a:off x="7825983" y="6286601"/>
            <a:ext cx="548005" cy="299720"/>
          </a:xfrm>
          <a:prstGeom prst="rect">
            <a:avLst/>
          </a:prstGeom>
        </p:spPr>
        <p:txBody>
          <a:bodyPr vert="horz" wrap="square" lIns="0" tIns="12700" rIns="0" bIns="0" rtlCol="0">
            <a:spAutoFit/>
          </a:bodyPr>
          <a:lstStyle/>
          <a:p>
            <a:pPr marL="12700">
              <a:spcBef>
                <a:spcPts val="100"/>
              </a:spcBef>
            </a:pPr>
            <a:r>
              <a:rPr spc="-5" dirty="0">
                <a:solidFill>
                  <a:srgbClr val="008000"/>
                </a:solidFill>
                <a:latin typeface="Comic Sans MS"/>
                <a:cs typeface="Comic Sans MS"/>
              </a:rPr>
              <a:t>fr</a:t>
            </a:r>
            <a:r>
              <a:rPr spc="-15" dirty="0">
                <a:solidFill>
                  <a:srgbClr val="008000"/>
                </a:solidFill>
                <a:latin typeface="Comic Sans MS"/>
                <a:cs typeface="Comic Sans MS"/>
              </a:rPr>
              <a:t>o</a:t>
            </a:r>
            <a:r>
              <a:rPr dirty="0">
                <a:solidFill>
                  <a:srgbClr val="008000"/>
                </a:solidFill>
                <a:latin typeface="Comic Sans MS"/>
                <a:cs typeface="Comic Sans MS"/>
              </a:rPr>
              <a:t>m</a:t>
            </a:r>
            <a:endParaRPr>
              <a:latin typeface="Comic Sans MS"/>
              <a:cs typeface="Comic Sans MS"/>
            </a:endParaRPr>
          </a:p>
        </p:txBody>
      </p:sp>
      <p:sp>
        <p:nvSpPr>
          <p:cNvPr id="23" name="object 23"/>
          <p:cNvSpPr txBox="1"/>
          <p:nvPr/>
        </p:nvSpPr>
        <p:spPr>
          <a:xfrm>
            <a:off x="8757926" y="6286601"/>
            <a:ext cx="444500" cy="299720"/>
          </a:xfrm>
          <a:prstGeom prst="rect">
            <a:avLst/>
          </a:prstGeom>
        </p:spPr>
        <p:txBody>
          <a:bodyPr vert="horz" wrap="square" lIns="0" tIns="12700" rIns="0" bIns="0" rtlCol="0">
            <a:spAutoFit/>
          </a:bodyPr>
          <a:lstStyle/>
          <a:p>
            <a:pPr marL="12700">
              <a:spcBef>
                <a:spcPts val="100"/>
              </a:spcBef>
            </a:pPr>
            <a:r>
              <a:rPr spc="5" dirty="0">
                <a:solidFill>
                  <a:srgbClr val="008000"/>
                </a:solidFill>
                <a:latin typeface="Comic Sans MS"/>
                <a:cs typeface="Comic Sans MS"/>
              </a:rPr>
              <a:t>H</a:t>
            </a:r>
            <a:r>
              <a:rPr spc="-10" dirty="0">
                <a:solidFill>
                  <a:srgbClr val="008000"/>
                </a:solidFill>
                <a:latin typeface="Comic Sans MS"/>
                <a:cs typeface="Comic Sans MS"/>
              </a:rPr>
              <a:t>a</a:t>
            </a:r>
            <a:r>
              <a:rPr spc="-5" dirty="0">
                <a:solidFill>
                  <a:srgbClr val="008000"/>
                </a:solidFill>
                <a:latin typeface="Comic Sans MS"/>
                <a:cs typeface="Comic Sans MS"/>
              </a:rPr>
              <a:t>il</a:t>
            </a:r>
            <a:endParaRPr>
              <a:latin typeface="Comic Sans MS"/>
              <a:cs typeface="Comic Sans MS"/>
            </a:endParaRPr>
          </a:p>
        </p:txBody>
      </p:sp>
      <p:sp>
        <p:nvSpPr>
          <p:cNvPr id="24" name="object 24"/>
          <p:cNvSpPr txBox="1"/>
          <p:nvPr/>
        </p:nvSpPr>
        <p:spPr>
          <a:xfrm>
            <a:off x="6347320" y="2852470"/>
            <a:ext cx="1467485" cy="1375410"/>
          </a:xfrm>
          <a:prstGeom prst="rect">
            <a:avLst/>
          </a:prstGeom>
        </p:spPr>
        <p:txBody>
          <a:bodyPr vert="horz" wrap="square" lIns="0" tIns="159385" rIns="0" bIns="0" rtlCol="0">
            <a:spAutoFit/>
          </a:bodyPr>
          <a:lstStyle/>
          <a:p>
            <a:pPr marL="305435">
              <a:spcBef>
                <a:spcPts val="1255"/>
              </a:spcBef>
              <a:tabLst>
                <a:tab pos="1049020" algn="l"/>
              </a:tabLst>
            </a:pPr>
            <a:r>
              <a:rPr sz="3000" spc="-15" baseline="16666" dirty="0">
                <a:solidFill>
                  <a:srgbClr val="A40020"/>
                </a:solidFill>
                <a:latin typeface="Arial MT"/>
                <a:cs typeface="Arial MT"/>
              </a:rPr>
              <a:t>V	</a:t>
            </a:r>
            <a:r>
              <a:rPr sz="2000" spc="-10" dirty="0">
                <a:solidFill>
                  <a:srgbClr val="A40020"/>
                </a:solidFill>
                <a:latin typeface="Arial MT"/>
                <a:cs typeface="Arial MT"/>
              </a:rPr>
              <a:t>NP</a:t>
            </a:r>
            <a:endParaRPr sz="2000">
              <a:latin typeface="Arial MT"/>
              <a:cs typeface="Arial MT"/>
            </a:endParaRPr>
          </a:p>
          <a:p>
            <a:pPr marL="38100">
              <a:spcBef>
                <a:spcPts val="1155"/>
              </a:spcBef>
              <a:tabLst>
                <a:tab pos="1105535" algn="l"/>
              </a:tabLst>
            </a:pPr>
            <a:r>
              <a:rPr sz="2000" spc="-10" dirty="0">
                <a:solidFill>
                  <a:srgbClr val="008000"/>
                </a:solidFill>
                <a:latin typeface="Comic Sans MS"/>
                <a:cs typeface="Comic Sans MS"/>
              </a:rPr>
              <a:t>called	</a:t>
            </a:r>
            <a:r>
              <a:rPr sz="2000" spc="-15" dirty="0">
                <a:solidFill>
                  <a:srgbClr val="008000"/>
                </a:solidFill>
                <a:latin typeface="Comic Sans MS"/>
                <a:cs typeface="Comic Sans MS"/>
              </a:rPr>
              <a:t>Ali</a:t>
            </a:r>
            <a:endParaRPr sz="2000">
              <a:latin typeface="Comic Sans MS"/>
              <a:cs typeface="Comic Sans MS"/>
            </a:endParaRPr>
          </a:p>
          <a:p>
            <a:pPr marL="972819">
              <a:spcBef>
                <a:spcPts val="1355"/>
              </a:spcBef>
            </a:pPr>
            <a:r>
              <a:rPr dirty="0">
                <a:solidFill>
                  <a:srgbClr val="A40020"/>
                </a:solidFill>
                <a:latin typeface="Arial MT"/>
                <a:cs typeface="Arial MT"/>
              </a:rPr>
              <a:t>S</a:t>
            </a:r>
            <a:endParaRPr>
              <a:latin typeface="Arial MT"/>
              <a:cs typeface="Arial MT"/>
            </a:endParaRPr>
          </a:p>
        </p:txBody>
      </p:sp>
      <p:sp>
        <p:nvSpPr>
          <p:cNvPr id="25" name="object 25"/>
          <p:cNvSpPr txBox="1"/>
          <p:nvPr/>
        </p:nvSpPr>
        <p:spPr>
          <a:xfrm>
            <a:off x="8591804" y="5604460"/>
            <a:ext cx="330200" cy="300355"/>
          </a:xfrm>
          <a:prstGeom prst="rect">
            <a:avLst/>
          </a:prstGeom>
        </p:spPr>
        <p:txBody>
          <a:bodyPr vert="horz" wrap="square" lIns="0" tIns="12700" rIns="0" bIns="0" rtlCol="0">
            <a:spAutoFit/>
          </a:bodyPr>
          <a:lstStyle/>
          <a:p>
            <a:pPr marL="12700">
              <a:spcBef>
                <a:spcPts val="100"/>
              </a:spcBef>
            </a:pPr>
            <a:r>
              <a:rPr spc="-5" dirty="0">
                <a:solidFill>
                  <a:srgbClr val="A40020"/>
                </a:solidFill>
                <a:latin typeface="Arial MT"/>
                <a:cs typeface="Arial MT"/>
              </a:rPr>
              <a:t>PP</a:t>
            </a:r>
            <a:endParaRPr>
              <a:latin typeface="Arial MT"/>
              <a:cs typeface="Arial MT"/>
            </a:endParaRPr>
          </a:p>
        </p:txBody>
      </p:sp>
      <p:sp>
        <p:nvSpPr>
          <p:cNvPr id="26" name="object 26"/>
          <p:cNvSpPr txBox="1"/>
          <p:nvPr/>
        </p:nvSpPr>
        <p:spPr>
          <a:xfrm>
            <a:off x="6622161" y="4537709"/>
            <a:ext cx="342265" cy="299720"/>
          </a:xfrm>
          <a:prstGeom prst="rect">
            <a:avLst/>
          </a:prstGeom>
        </p:spPr>
        <p:txBody>
          <a:bodyPr vert="horz" wrap="square" lIns="0" tIns="12700" rIns="0" bIns="0" rtlCol="0">
            <a:spAutoFit/>
          </a:bodyPr>
          <a:lstStyle/>
          <a:p>
            <a:pPr marL="12700">
              <a:spcBef>
                <a:spcPts val="100"/>
              </a:spcBef>
            </a:pPr>
            <a:r>
              <a:rPr spc="-10" dirty="0">
                <a:solidFill>
                  <a:srgbClr val="A40020"/>
                </a:solidFill>
                <a:latin typeface="Arial MT"/>
                <a:cs typeface="Arial MT"/>
              </a:rPr>
              <a:t>NP</a:t>
            </a:r>
            <a:endParaRPr>
              <a:latin typeface="Arial MT"/>
              <a:cs typeface="Arial MT"/>
            </a:endParaRPr>
          </a:p>
        </p:txBody>
      </p:sp>
      <p:sp>
        <p:nvSpPr>
          <p:cNvPr id="27" name="object 27"/>
          <p:cNvSpPr txBox="1"/>
          <p:nvPr/>
        </p:nvSpPr>
        <p:spPr>
          <a:xfrm>
            <a:off x="8000238" y="4613909"/>
            <a:ext cx="330200" cy="299720"/>
          </a:xfrm>
          <a:prstGeom prst="rect">
            <a:avLst/>
          </a:prstGeom>
        </p:spPr>
        <p:txBody>
          <a:bodyPr vert="horz" wrap="square" lIns="0" tIns="12700" rIns="0" bIns="0" rtlCol="0">
            <a:spAutoFit/>
          </a:bodyPr>
          <a:lstStyle/>
          <a:p>
            <a:pPr marL="12700">
              <a:spcBef>
                <a:spcPts val="100"/>
              </a:spcBef>
            </a:pPr>
            <a:r>
              <a:rPr spc="-5" dirty="0">
                <a:solidFill>
                  <a:srgbClr val="A40020"/>
                </a:solidFill>
                <a:latin typeface="Arial MT"/>
                <a:cs typeface="Arial MT"/>
              </a:rPr>
              <a:t>VP</a:t>
            </a:r>
            <a:endParaRPr>
              <a:latin typeface="Arial MT"/>
              <a:cs typeface="Arial MT"/>
            </a:endParaRPr>
          </a:p>
        </p:txBody>
      </p:sp>
      <p:sp>
        <p:nvSpPr>
          <p:cNvPr id="28" name="object 28"/>
          <p:cNvSpPr txBox="1"/>
          <p:nvPr/>
        </p:nvSpPr>
        <p:spPr>
          <a:xfrm>
            <a:off x="7460361" y="5680660"/>
            <a:ext cx="191135" cy="574675"/>
          </a:xfrm>
          <a:prstGeom prst="rect">
            <a:avLst/>
          </a:prstGeom>
        </p:spPr>
        <p:txBody>
          <a:bodyPr vert="horz" wrap="square" lIns="0" tIns="12700" rIns="0" bIns="0" rtlCol="0">
            <a:spAutoFit/>
          </a:bodyPr>
          <a:lstStyle/>
          <a:p>
            <a:pPr marL="12700">
              <a:spcBef>
                <a:spcPts val="100"/>
              </a:spcBef>
            </a:pPr>
            <a:r>
              <a:rPr dirty="0">
                <a:solidFill>
                  <a:srgbClr val="A40020"/>
                </a:solidFill>
                <a:latin typeface="Arial MT"/>
                <a:cs typeface="Arial MT"/>
              </a:rPr>
              <a:t>N</a:t>
            </a:r>
            <a:endParaRPr>
              <a:latin typeface="Arial MT"/>
              <a:cs typeface="Arial MT"/>
            </a:endParaRPr>
          </a:p>
          <a:p>
            <a:pPr marL="18415">
              <a:spcBef>
                <a:spcPts val="5"/>
              </a:spcBef>
            </a:pPr>
            <a:r>
              <a:rPr dirty="0">
                <a:solidFill>
                  <a:srgbClr val="A40020"/>
                </a:solidFill>
                <a:latin typeface="Arial MT"/>
                <a:cs typeface="Arial MT"/>
              </a:rPr>
              <a:t>P</a:t>
            </a:r>
            <a:endParaRPr>
              <a:latin typeface="Arial MT"/>
              <a:cs typeface="Arial MT"/>
            </a:endParaRPr>
          </a:p>
        </p:txBody>
      </p:sp>
      <p:sp>
        <p:nvSpPr>
          <p:cNvPr id="29" name="object 29"/>
          <p:cNvSpPr/>
          <p:nvPr/>
        </p:nvSpPr>
        <p:spPr>
          <a:xfrm>
            <a:off x="7206996" y="5972555"/>
            <a:ext cx="311150" cy="350520"/>
          </a:xfrm>
          <a:custGeom>
            <a:avLst/>
            <a:gdLst/>
            <a:ahLst/>
            <a:cxnLst/>
            <a:rect l="l" t="t" r="r" b="b"/>
            <a:pathLst>
              <a:path w="311150" h="350520">
                <a:moveTo>
                  <a:pt x="310895" y="0"/>
                </a:moveTo>
                <a:lnTo>
                  <a:pt x="0" y="350520"/>
                </a:lnTo>
              </a:path>
            </a:pathLst>
          </a:custGeom>
          <a:ln w="9525">
            <a:solidFill>
              <a:srgbClr val="000000"/>
            </a:solidFill>
          </a:ln>
        </p:spPr>
        <p:txBody>
          <a:bodyPr wrap="square" lIns="0" tIns="0" rIns="0" bIns="0" rtlCol="0"/>
          <a:lstStyle/>
          <a:p>
            <a:endParaRPr/>
          </a:p>
        </p:txBody>
      </p:sp>
      <p:sp>
        <p:nvSpPr>
          <p:cNvPr id="30" name="object 30"/>
          <p:cNvSpPr txBox="1"/>
          <p:nvPr/>
        </p:nvSpPr>
        <p:spPr>
          <a:xfrm>
            <a:off x="7917942" y="5223764"/>
            <a:ext cx="342265" cy="299720"/>
          </a:xfrm>
          <a:prstGeom prst="rect">
            <a:avLst/>
          </a:prstGeom>
        </p:spPr>
        <p:txBody>
          <a:bodyPr vert="horz" wrap="square" lIns="0" tIns="12700" rIns="0" bIns="0" rtlCol="0">
            <a:spAutoFit/>
          </a:bodyPr>
          <a:lstStyle/>
          <a:p>
            <a:pPr marL="12700">
              <a:spcBef>
                <a:spcPts val="100"/>
              </a:spcBef>
            </a:pPr>
            <a:r>
              <a:rPr spc="-10" dirty="0">
                <a:solidFill>
                  <a:srgbClr val="A40020"/>
                </a:solidFill>
                <a:latin typeface="Arial MT"/>
                <a:cs typeface="Arial MT"/>
              </a:rPr>
              <a:t>NP</a:t>
            </a:r>
            <a:endParaRPr>
              <a:latin typeface="Arial MT"/>
              <a:cs typeface="Arial MT"/>
            </a:endParaRPr>
          </a:p>
        </p:txBody>
      </p:sp>
      <p:sp>
        <p:nvSpPr>
          <p:cNvPr id="31" name="object 31"/>
          <p:cNvSpPr/>
          <p:nvPr/>
        </p:nvSpPr>
        <p:spPr>
          <a:xfrm>
            <a:off x="7642859" y="5506211"/>
            <a:ext cx="311150" cy="234950"/>
          </a:xfrm>
          <a:custGeom>
            <a:avLst/>
            <a:gdLst/>
            <a:ahLst/>
            <a:cxnLst/>
            <a:rect l="l" t="t" r="r" b="b"/>
            <a:pathLst>
              <a:path w="311150" h="234950">
                <a:moveTo>
                  <a:pt x="310895" y="0"/>
                </a:moveTo>
                <a:lnTo>
                  <a:pt x="0" y="234696"/>
                </a:lnTo>
              </a:path>
            </a:pathLst>
          </a:custGeom>
          <a:ln w="9525">
            <a:solidFill>
              <a:srgbClr val="000000"/>
            </a:solidFill>
          </a:ln>
        </p:spPr>
        <p:txBody>
          <a:bodyPr wrap="square" lIns="0" tIns="0" rIns="0" bIns="0" rtlCol="0"/>
          <a:lstStyle/>
          <a:p>
            <a:endParaRPr/>
          </a:p>
        </p:txBody>
      </p:sp>
      <p:sp>
        <p:nvSpPr>
          <p:cNvPr id="32" name="object 32"/>
          <p:cNvSpPr/>
          <p:nvPr/>
        </p:nvSpPr>
        <p:spPr>
          <a:xfrm>
            <a:off x="8264653" y="5506211"/>
            <a:ext cx="314325" cy="234950"/>
          </a:xfrm>
          <a:custGeom>
            <a:avLst/>
            <a:gdLst/>
            <a:ahLst/>
            <a:cxnLst/>
            <a:rect l="l" t="t" r="r" b="b"/>
            <a:pathLst>
              <a:path w="314325" h="234950">
                <a:moveTo>
                  <a:pt x="0" y="0"/>
                </a:moveTo>
                <a:lnTo>
                  <a:pt x="313944" y="234696"/>
                </a:lnTo>
              </a:path>
            </a:pathLst>
          </a:custGeom>
          <a:ln w="9525">
            <a:solidFill>
              <a:srgbClr val="000000"/>
            </a:solidFill>
          </a:ln>
        </p:spPr>
        <p:txBody>
          <a:bodyPr wrap="square" lIns="0" tIns="0" rIns="0" bIns="0" rtlCol="0"/>
          <a:lstStyle/>
          <a:p>
            <a:endParaRPr/>
          </a:p>
        </p:txBody>
      </p:sp>
      <p:sp>
        <p:nvSpPr>
          <p:cNvPr id="33" name="object 33"/>
          <p:cNvSpPr/>
          <p:nvPr/>
        </p:nvSpPr>
        <p:spPr>
          <a:xfrm>
            <a:off x="8078724" y="4920996"/>
            <a:ext cx="125095" cy="350520"/>
          </a:xfrm>
          <a:custGeom>
            <a:avLst/>
            <a:gdLst/>
            <a:ahLst/>
            <a:cxnLst/>
            <a:rect l="l" t="t" r="r" b="b"/>
            <a:pathLst>
              <a:path w="125095" h="350520">
                <a:moveTo>
                  <a:pt x="0" y="0"/>
                </a:moveTo>
                <a:lnTo>
                  <a:pt x="124968" y="350519"/>
                </a:lnTo>
              </a:path>
            </a:pathLst>
          </a:custGeom>
          <a:ln w="9525">
            <a:solidFill>
              <a:srgbClr val="000000"/>
            </a:solidFill>
          </a:ln>
        </p:spPr>
        <p:txBody>
          <a:bodyPr wrap="square" lIns="0" tIns="0" rIns="0" bIns="0" rtlCol="0"/>
          <a:lstStyle/>
          <a:p>
            <a:endParaRPr/>
          </a:p>
        </p:txBody>
      </p:sp>
      <p:sp>
        <p:nvSpPr>
          <p:cNvPr id="34" name="object 34"/>
          <p:cNvSpPr txBox="1"/>
          <p:nvPr/>
        </p:nvSpPr>
        <p:spPr>
          <a:xfrm>
            <a:off x="5959561" y="5807456"/>
            <a:ext cx="1277620" cy="779145"/>
          </a:xfrm>
          <a:prstGeom prst="rect">
            <a:avLst/>
          </a:prstGeom>
        </p:spPr>
        <p:txBody>
          <a:bodyPr vert="horz" wrap="square" lIns="0" tIns="114935" rIns="0" bIns="0" rtlCol="0">
            <a:spAutoFit/>
          </a:bodyPr>
          <a:lstStyle/>
          <a:p>
            <a:pPr marR="34925" algn="ctr">
              <a:spcBef>
                <a:spcPts val="905"/>
              </a:spcBef>
            </a:pPr>
            <a:r>
              <a:rPr dirty="0">
                <a:solidFill>
                  <a:srgbClr val="A40020"/>
                </a:solidFill>
                <a:latin typeface="Arial MT"/>
                <a:cs typeface="Arial MT"/>
              </a:rPr>
              <a:t>V</a:t>
            </a:r>
            <a:endParaRPr>
              <a:latin typeface="Arial MT"/>
              <a:cs typeface="Arial MT"/>
            </a:endParaRPr>
          </a:p>
          <a:p>
            <a:pPr algn="ctr">
              <a:spcBef>
                <a:spcPts val="805"/>
              </a:spcBef>
              <a:tabLst>
                <a:tab pos="958850" algn="l"/>
              </a:tabLst>
            </a:pPr>
            <a:r>
              <a:rPr dirty="0">
                <a:solidFill>
                  <a:srgbClr val="008000"/>
                </a:solidFill>
                <a:latin typeface="Comic Sans MS"/>
                <a:cs typeface="Comic Sans MS"/>
              </a:rPr>
              <a:t>called	</a:t>
            </a:r>
            <a:r>
              <a:rPr spc="-10" dirty="0">
                <a:solidFill>
                  <a:srgbClr val="008000"/>
                </a:solidFill>
                <a:latin typeface="Comic Sans MS"/>
                <a:cs typeface="Comic Sans MS"/>
              </a:rPr>
              <a:t>Ali</a:t>
            </a:r>
            <a:endParaRPr>
              <a:latin typeface="Comic Sans MS"/>
              <a:cs typeface="Comic Sans MS"/>
            </a:endParaRPr>
          </a:p>
        </p:txBody>
      </p:sp>
      <p:sp>
        <p:nvSpPr>
          <p:cNvPr id="35" name="object 35"/>
          <p:cNvSpPr txBox="1">
            <a:spLocks noGrp="1"/>
          </p:cNvSpPr>
          <p:nvPr>
            <p:ph type="title"/>
          </p:nvPr>
        </p:nvSpPr>
        <p:spPr>
          <a:xfrm>
            <a:off x="1982723" y="204235"/>
            <a:ext cx="8229600" cy="691856"/>
          </a:xfrm>
          <a:prstGeom prst="rect">
            <a:avLst/>
          </a:prstGeom>
          <a:solidFill>
            <a:srgbClr val="D6E3BC"/>
          </a:solidFill>
          <a:ln w="9525">
            <a:solidFill>
              <a:srgbClr val="00FF00"/>
            </a:solidFill>
          </a:ln>
        </p:spPr>
        <p:txBody>
          <a:bodyPr vert="horz" wrap="square" lIns="0" tIns="75565" rIns="0" bIns="0" rtlCol="0" anchor="ctr">
            <a:spAutoFit/>
          </a:bodyPr>
          <a:lstStyle/>
          <a:p>
            <a:pPr marL="635" algn="ctr">
              <a:lnSpc>
                <a:spcPct val="100000"/>
              </a:lnSpc>
              <a:spcBef>
                <a:spcPts val="595"/>
              </a:spcBef>
            </a:pPr>
            <a:r>
              <a:rPr sz="4000" spc="5" dirty="0">
                <a:solidFill>
                  <a:srgbClr val="FF3D11"/>
                </a:solidFill>
              </a:rPr>
              <a:t>CYK</a:t>
            </a:r>
            <a:r>
              <a:rPr sz="4000" spc="-70" dirty="0">
                <a:solidFill>
                  <a:srgbClr val="FF3D11"/>
                </a:solidFill>
              </a:rPr>
              <a:t> </a:t>
            </a:r>
            <a:r>
              <a:rPr sz="4000" dirty="0">
                <a:solidFill>
                  <a:srgbClr val="FF3D11"/>
                </a:solidFill>
              </a:rPr>
              <a:t>Example</a:t>
            </a:r>
            <a:endParaRPr sz="40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6524" y="223100"/>
            <a:ext cx="8458200" cy="730327"/>
          </a:xfrm>
          <a:prstGeom prst="rect">
            <a:avLst/>
          </a:prstGeom>
          <a:solidFill>
            <a:srgbClr val="D6E3BC"/>
          </a:solidFill>
          <a:ln w="9525">
            <a:solidFill>
              <a:srgbClr val="00FF00"/>
            </a:solidFill>
          </a:ln>
        </p:spPr>
        <p:txBody>
          <a:bodyPr vert="horz" wrap="square" lIns="0" tIns="113664" rIns="0" bIns="0" rtlCol="0" anchor="ctr">
            <a:spAutoFit/>
          </a:bodyPr>
          <a:lstStyle/>
          <a:p>
            <a:pPr algn="ctr">
              <a:lnSpc>
                <a:spcPct val="100000"/>
              </a:lnSpc>
              <a:spcBef>
                <a:spcPts val="894"/>
              </a:spcBef>
            </a:pPr>
            <a:r>
              <a:rPr sz="4000" spc="5" dirty="0">
                <a:solidFill>
                  <a:srgbClr val="FF3D11"/>
                </a:solidFill>
              </a:rPr>
              <a:t>CYK</a:t>
            </a:r>
            <a:r>
              <a:rPr sz="4000" spc="-70" dirty="0">
                <a:solidFill>
                  <a:srgbClr val="FF3D11"/>
                </a:solidFill>
              </a:rPr>
              <a:t> </a:t>
            </a:r>
            <a:r>
              <a:rPr sz="4000" dirty="0">
                <a:solidFill>
                  <a:srgbClr val="FF3D11"/>
                </a:solidFill>
              </a:rPr>
              <a:t>Example</a:t>
            </a:r>
            <a:endParaRPr sz="4000"/>
          </a:p>
        </p:txBody>
      </p:sp>
      <p:sp>
        <p:nvSpPr>
          <p:cNvPr id="3" name="object 3"/>
          <p:cNvSpPr txBox="1"/>
          <p:nvPr/>
        </p:nvSpPr>
        <p:spPr>
          <a:xfrm>
            <a:off x="2060245" y="1068563"/>
            <a:ext cx="4608195" cy="5289909"/>
          </a:xfrm>
          <a:prstGeom prst="rect">
            <a:avLst/>
          </a:prstGeom>
        </p:spPr>
        <p:txBody>
          <a:bodyPr vert="horz" wrap="square" lIns="0" tIns="110489" rIns="0" bIns="0" rtlCol="0">
            <a:spAutoFit/>
          </a:bodyPr>
          <a:lstStyle/>
          <a:p>
            <a:pPr marL="356870" indent="-344805">
              <a:spcBef>
                <a:spcPts val="869"/>
              </a:spcBef>
              <a:buChar char="•"/>
              <a:tabLst>
                <a:tab pos="356870" algn="l"/>
                <a:tab pos="357505" algn="l"/>
              </a:tabLst>
            </a:pPr>
            <a:r>
              <a:rPr sz="3200" spc="-5" dirty="0">
                <a:latin typeface="Arial MT"/>
                <a:cs typeface="Arial MT"/>
              </a:rPr>
              <a:t>S</a:t>
            </a:r>
            <a:r>
              <a:rPr sz="3200" spc="-35" dirty="0">
                <a:latin typeface="Arial MT"/>
                <a:cs typeface="Arial MT"/>
              </a:rPr>
              <a:t> </a:t>
            </a:r>
            <a:r>
              <a:rPr sz="3200" spc="-10" dirty="0">
                <a:latin typeface="Wingdings"/>
                <a:cs typeface="Wingdings"/>
              </a:rPr>
              <a:t></a:t>
            </a:r>
            <a:r>
              <a:rPr sz="3200" spc="75" dirty="0">
                <a:latin typeface="Times New Roman"/>
                <a:cs typeface="Times New Roman"/>
              </a:rPr>
              <a:t> </a:t>
            </a:r>
            <a:r>
              <a:rPr sz="3200" spc="-5" dirty="0">
                <a:latin typeface="Arial MT"/>
                <a:cs typeface="Arial MT"/>
              </a:rPr>
              <a:t>NP</a:t>
            </a:r>
            <a:r>
              <a:rPr sz="3200" spc="-75" dirty="0">
                <a:latin typeface="Arial MT"/>
                <a:cs typeface="Arial MT"/>
              </a:rPr>
              <a:t> </a:t>
            </a:r>
            <a:r>
              <a:rPr sz="3200" spc="-5" dirty="0">
                <a:latin typeface="Arial MT"/>
                <a:cs typeface="Arial MT"/>
              </a:rPr>
              <a:t>VP</a:t>
            </a:r>
            <a:endParaRPr sz="3200">
              <a:latin typeface="Arial MT"/>
              <a:cs typeface="Arial MT"/>
            </a:endParaRPr>
          </a:p>
          <a:p>
            <a:pPr marL="356870" indent="-344805">
              <a:spcBef>
                <a:spcPts val="770"/>
              </a:spcBef>
              <a:buChar char="•"/>
              <a:tabLst>
                <a:tab pos="356870" algn="l"/>
                <a:tab pos="357505" algn="l"/>
              </a:tabLst>
            </a:pPr>
            <a:r>
              <a:rPr sz="3200" spc="-5" dirty="0">
                <a:latin typeface="Arial MT"/>
                <a:cs typeface="Arial MT"/>
              </a:rPr>
              <a:t>VP</a:t>
            </a:r>
            <a:r>
              <a:rPr sz="3200" spc="-70" dirty="0">
                <a:latin typeface="Arial MT"/>
                <a:cs typeface="Arial MT"/>
              </a:rPr>
              <a:t> </a:t>
            </a:r>
            <a:r>
              <a:rPr sz="3200" spc="-10" dirty="0">
                <a:latin typeface="Wingdings"/>
                <a:cs typeface="Wingdings"/>
              </a:rPr>
              <a:t></a:t>
            </a:r>
            <a:r>
              <a:rPr sz="3200" spc="45" dirty="0">
                <a:latin typeface="Times New Roman"/>
                <a:cs typeface="Times New Roman"/>
              </a:rPr>
              <a:t> </a:t>
            </a:r>
            <a:r>
              <a:rPr sz="3200" spc="-5" dirty="0">
                <a:latin typeface="Arial MT"/>
                <a:cs typeface="Arial MT"/>
              </a:rPr>
              <a:t>V</a:t>
            </a:r>
            <a:r>
              <a:rPr sz="3200" spc="-35" dirty="0">
                <a:latin typeface="Arial MT"/>
                <a:cs typeface="Arial MT"/>
              </a:rPr>
              <a:t> </a:t>
            </a:r>
            <a:r>
              <a:rPr sz="3200" spc="-5" dirty="0">
                <a:latin typeface="Arial MT"/>
                <a:cs typeface="Arial MT"/>
              </a:rPr>
              <a:t>NP</a:t>
            </a:r>
            <a:endParaRPr sz="3200">
              <a:latin typeface="Arial MT"/>
              <a:cs typeface="Arial MT"/>
            </a:endParaRPr>
          </a:p>
          <a:p>
            <a:pPr marL="356870" indent="-344805">
              <a:spcBef>
                <a:spcPts val="770"/>
              </a:spcBef>
              <a:buChar char="•"/>
              <a:tabLst>
                <a:tab pos="356870" algn="l"/>
                <a:tab pos="357505" algn="l"/>
              </a:tabLst>
            </a:pPr>
            <a:r>
              <a:rPr sz="3200" spc="-5" dirty="0">
                <a:latin typeface="Arial MT"/>
                <a:cs typeface="Arial MT"/>
              </a:rPr>
              <a:t>NP</a:t>
            </a:r>
            <a:r>
              <a:rPr sz="3200" spc="-70" dirty="0">
                <a:latin typeface="Arial MT"/>
                <a:cs typeface="Arial MT"/>
              </a:rPr>
              <a:t> </a:t>
            </a:r>
            <a:r>
              <a:rPr sz="3200" spc="-10" dirty="0">
                <a:latin typeface="Wingdings"/>
                <a:cs typeface="Wingdings"/>
              </a:rPr>
              <a:t></a:t>
            </a:r>
            <a:r>
              <a:rPr sz="3200" spc="80" dirty="0">
                <a:latin typeface="Times New Roman"/>
                <a:cs typeface="Times New Roman"/>
              </a:rPr>
              <a:t> </a:t>
            </a:r>
            <a:r>
              <a:rPr sz="3200" spc="-5" dirty="0">
                <a:latin typeface="Arial MT"/>
                <a:cs typeface="Arial MT"/>
              </a:rPr>
              <a:t>NP</a:t>
            </a:r>
            <a:r>
              <a:rPr sz="3200" spc="-65" dirty="0">
                <a:latin typeface="Arial MT"/>
                <a:cs typeface="Arial MT"/>
              </a:rPr>
              <a:t> </a:t>
            </a:r>
            <a:r>
              <a:rPr sz="3200" spc="-5" dirty="0">
                <a:latin typeface="Arial MT"/>
                <a:cs typeface="Arial MT"/>
              </a:rPr>
              <a:t>PP</a:t>
            </a:r>
            <a:endParaRPr sz="3200">
              <a:latin typeface="Arial MT"/>
              <a:cs typeface="Arial MT"/>
            </a:endParaRPr>
          </a:p>
          <a:p>
            <a:pPr marL="356870" indent="-344805">
              <a:spcBef>
                <a:spcPts val="770"/>
              </a:spcBef>
              <a:buChar char="•"/>
              <a:tabLst>
                <a:tab pos="356870" algn="l"/>
                <a:tab pos="357505" algn="l"/>
              </a:tabLst>
            </a:pPr>
            <a:r>
              <a:rPr sz="3200" spc="-5" dirty="0">
                <a:latin typeface="Arial MT"/>
                <a:cs typeface="Arial MT"/>
              </a:rPr>
              <a:t>VP</a:t>
            </a:r>
            <a:r>
              <a:rPr sz="3200" spc="-65" dirty="0">
                <a:latin typeface="Arial MT"/>
                <a:cs typeface="Arial MT"/>
              </a:rPr>
              <a:t> </a:t>
            </a:r>
            <a:r>
              <a:rPr sz="3200" spc="-10" dirty="0">
                <a:latin typeface="Wingdings"/>
                <a:cs typeface="Wingdings"/>
              </a:rPr>
              <a:t></a:t>
            </a:r>
            <a:r>
              <a:rPr sz="3200" spc="55" dirty="0">
                <a:latin typeface="Times New Roman"/>
                <a:cs typeface="Times New Roman"/>
              </a:rPr>
              <a:t> </a:t>
            </a:r>
            <a:r>
              <a:rPr sz="3200" spc="-5" dirty="0">
                <a:latin typeface="Arial MT"/>
                <a:cs typeface="Arial MT"/>
              </a:rPr>
              <a:t>VP</a:t>
            </a:r>
            <a:r>
              <a:rPr sz="3200" spc="-60" dirty="0">
                <a:latin typeface="Arial MT"/>
                <a:cs typeface="Arial MT"/>
              </a:rPr>
              <a:t> </a:t>
            </a:r>
            <a:r>
              <a:rPr sz="3200" spc="-5" dirty="0">
                <a:latin typeface="Arial MT"/>
                <a:cs typeface="Arial MT"/>
              </a:rPr>
              <a:t>PP</a:t>
            </a:r>
            <a:endParaRPr sz="3200">
              <a:latin typeface="Arial MT"/>
              <a:cs typeface="Arial MT"/>
            </a:endParaRPr>
          </a:p>
          <a:p>
            <a:pPr marL="356870" indent="-344805">
              <a:spcBef>
                <a:spcPts val="770"/>
              </a:spcBef>
              <a:buChar char="•"/>
              <a:tabLst>
                <a:tab pos="356870" algn="l"/>
                <a:tab pos="357505" algn="l"/>
              </a:tabLst>
            </a:pPr>
            <a:r>
              <a:rPr sz="3200" spc="-10" dirty="0">
                <a:latin typeface="Arial MT"/>
                <a:cs typeface="Arial MT"/>
              </a:rPr>
              <a:t>PP</a:t>
            </a:r>
            <a:r>
              <a:rPr sz="3200" spc="-55" dirty="0">
                <a:latin typeface="Arial MT"/>
                <a:cs typeface="Arial MT"/>
              </a:rPr>
              <a:t> </a:t>
            </a:r>
            <a:r>
              <a:rPr sz="3200" spc="-10" dirty="0">
                <a:latin typeface="Wingdings"/>
                <a:cs typeface="Wingdings"/>
              </a:rPr>
              <a:t></a:t>
            </a:r>
            <a:r>
              <a:rPr sz="3200" spc="60" dirty="0">
                <a:latin typeface="Times New Roman"/>
                <a:cs typeface="Times New Roman"/>
              </a:rPr>
              <a:t> </a:t>
            </a:r>
            <a:r>
              <a:rPr sz="3200" spc="-10" dirty="0">
                <a:latin typeface="Arial MT"/>
                <a:cs typeface="Arial MT"/>
              </a:rPr>
              <a:t>P</a:t>
            </a:r>
            <a:r>
              <a:rPr sz="3200" spc="-60" dirty="0">
                <a:latin typeface="Arial MT"/>
                <a:cs typeface="Arial MT"/>
              </a:rPr>
              <a:t> </a:t>
            </a:r>
            <a:r>
              <a:rPr sz="3200" spc="-10" dirty="0">
                <a:latin typeface="Arial MT"/>
                <a:cs typeface="Arial MT"/>
              </a:rPr>
              <a:t>NP</a:t>
            </a:r>
            <a:endParaRPr sz="3200">
              <a:latin typeface="Arial MT"/>
              <a:cs typeface="Arial MT"/>
            </a:endParaRPr>
          </a:p>
          <a:p>
            <a:pPr marL="356870" indent="-344805">
              <a:spcBef>
                <a:spcPts val="770"/>
              </a:spcBef>
              <a:buChar char="•"/>
              <a:tabLst>
                <a:tab pos="356870" algn="l"/>
                <a:tab pos="357505" algn="l"/>
              </a:tabLst>
            </a:pPr>
            <a:r>
              <a:rPr sz="3200" spc="-10" dirty="0">
                <a:latin typeface="Arial MT"/>
                <a:cs typeface="Arial MT"/>
              </a:rPr>
              <a:t>NP</a:t>
            </a:r>
            <a:r>
              <a:rPr sz="3200" spc="-55" dirty="0">
                <a:latin typeface="Arial MT"/>
                <a:cs typeface="Arial MT"/>
              </a:rPr>
              <a:t> </a:t>
            </a:r>
            <a:r>
              <a:rPr sz="3200" spc="-10" dirty="0">
                <a:latin typeface="Wingdings"/>
                <a:cs typeface="Wingdings"/>
              </a:rPr>
              <a:t></a:t>
            </a:r>
            <a:r>
              <a:rPr sz="3200" spc="-100" dirty="0">
                <a:latin typeface="Times New Roman"/>
                <a:cs typeface="Times New Roman"/>
              </a:rPr>
              <a:t> </a:t>
            </a:r>
            <a:r>
              <a:rPr sz="3200" spc="-5" dirty="0">
                <a:latin typeface="Arial MT"/>
                <a:cs typeface="Arial MT"/>
              </a:rPr>
              <a:t>Ahmad</a:t>
            </a:r>
            <a:r>
              <a:rPr sz="3200" spc="-15" dirty="0">
                <a:latin typeface="Arial MT"/>
                <a:cs typeface="Arial MT"/>
              </a:rPr>
              <a:t> </a:t>
            </a:r>
            <a:r>
              <a:rPr sz="3200" spc="-5" dirty="0">
                <a:latin typeface="Arial MT"/>
                <a:cs typeface="Arial MT"/>
              </a:rPr>
              <a:t>|</a:t>
            </a:r>
            <a:r>
              <a:rPr sz="3200" spc="-160" dirty="0">
                <a:latin typeface="Arial MT"/>
                <a:cs typeface="Arial MT"/>
              </a:rPr>
              <a:t> </a:t>
            </a:r>
            <a:r>
              <a:rPr sz="3200" dirty="0">
                <a:latin typeface="Arial MT"/>
                <a:cs typeface="Arial MT"/>
              </a:rPr>
              <a:t>Ali</a:t>
            </a:r>
            <a:r>
              <a:rPr sz="3200" spc="-25" dirty="0">
                <a:latin typeface="Arial MT"/>
                <a:cs typeface="Arial MT"/>
              </a:rPr>
              <a:t> </a:t>
            </a:r>
            <a:r>
              <a:rPr sz="3200" spc="-5" dirty="0">
                <a:latin typeface="Arial MT"/>
                <a:cs typeface="Arial MT"/>
              </a:rPr>
              <a:t>| Hail</a:t>
            </a:r>
            <a:endParaRPr sz="3200">
              <a:latin typeface="Arial MT"/>
              <a:cs typeface="Arial MT"/>
            </a:endParaRPr>
          </a:p>
          <a:p>
            <a:pPr marL="356870" indent="-344805">
              <a:spcBef>
                <a:spcPts val="770"/>
              </a:spcBef>
              <a:buChar char="•"/>
              <a:tabLst>
                <a:tab pos="356870" algn="l"/>
                <a:tab pos="357505" algn="l"/>
              </a:tabLst>
            </a:pPr>
            <a:r>
              <a:rPr sz="3200" spc="-10" dirty="0">
                <a:latin typeface="Arial MT"/>
                <a:cs typeface="Arial MT"/>
              </a:rPr>
              <a:t>V</a:t>
            </a:r>
            <a:r>
              <a:rPr sz="3200" spc="-20" dirty="0">
                <a:latin typeface="Arial MT"/>
                <a:cs typeface="Arial MT"/>
              </a:rPr>
              <a:t> </a:t>
            </a:r>
            <a:r>
              <a:rPr sz="3200" spc="-10" dirty="0">
                <a:latin typeface="Wingdings"/>
                <a:cs typeface="Wingdings"/>
              </a:rPr>
              <a:t></a:t>
            </a:r>
            <a:r>
              <a:rPr sz="3200" spc="85" dirty="0">
                <a:latin typeface="Times New Roman"/>
                <a:cs typeface="Times New Roman"/>
              </a:rPr>
              <a:t> </a:t>
            </a:r>
            <a:r>
              <a:rPr sz="3200" spc="-5" dirty="0">
                <a:latin typeface="Arial MT"/>
                <a:cs typeface="Arial MT"/>
              </a:rPr>
              <a:t>called</a:t>
            </a:r>
            <a:endParaRPr sz="3200">
              <a:latin typeface="Arial MT"/>
              <a:cs typeface="Arial MT"/>
            </a:endParaRPr>
          </a:p>
          <a:p>
            <a:pPr marL="356870" indent="-344805">
              <a:spcBef>
                <a:spcPts val="770"/>
              </a:spcBef>
              <a:buChar char="•"/>
              <a:tabLst>
                <a:tab pos="356870" algn="l"/>
                <a:tab pos="357505" algn="l"/>
              </a:tabLst>
            </a:pPr>
            <a:r>
              <a:rPr sz="3200" spc="-5" dirty="0">
                <a:latin typeface="Arial MT"/>
                <a:cs typeface="Arial MT"/>
              </a:rPr>
              <a:t>P</a:t>
            </a:r>
            <a:r>
              <a:rPr sz="3200" spc="-75" dirty="0">
                <a:latin typeface="Arial MT"/>
                <a:cs typeface="Arial MT"/>
              </a:rPr>
              <a:t> </a:t>
            </a:r>
            <a:r>
              <a:rPr sz="3200" spc="-10" dirty="0">
                <a:latin typeface="Wingdings"/>
                <a:cs typeface="Wingdings"/>
              </a:rPr>
              <a:t></a:t>
            </a:r>
            <a:r>
              <a:rPr sz="3200" spc="55" dirty="0">
                <a:latin typeface="Times New Roman"/>
                <a:cs typeface="Times New Roman"/>
              </a:rPr>
              <a:t> </a:t>
            </a:r>
            <a:r>
              <a:rPr sz="3200" spc="-5" dirty="0">
                <a:latin typeface="Arial MT"/>
                <a:cs typeface="Arial MT"/>
              </a:rPr>
              <a:t>from</a:t>
            </a:r>
            <a:endParaRPr sz="3200">
              <a:latin typeface="Arial MT"/>
              <a:cs typeface="Arial MT"/>
            </a:endParaRPr>
          </a:p>
          <a:p>
            <a:pPr marL="12700">
              <a:spcBef>
                <a:spcPts val="665"/>
              </a:spcBef>
              <a:tabLst>
                <a:tab pos="3197225" algn="l"/>
              </a:tabLst>
            </a:pPr>
            <a:r>
              <a:rPr sz="2800" spc="-5" dirty="0">
                <a:solidFill>
                  <a:srgbClr val="0066CC"/>
                </a:solidFill>
                <a:latin typeface="Arial MT"/>
                <a:cs typeface="Arial MT"/>
              </a:rPr>
              <a:t>Example:</a:t>
            </a:r>
            <a:r>
              <a:rPr sz="2800" spc="-114" dirty="0">
                <a:solidFill>
                  <a:srgbClr val="0066CC"/>
                </a:solidFill>
                <a:latin typeface="Arial MT"/>
                <a:cs typeface="Arial MT"/>
              </a:rPr>
              <a:t> </a:t>
            </a:r>
            <a:r>
              <a:rPr sz="2800" dirty="0">
                <a:solidFill>
                  <a:srgbClr val="333399"/>
                </a:solidFill>
                <a:latin typeface="Arial MT"/>
                <a:cs typeface="Arial MT"/>
              </a:rPr>
              <a:t>Ahmad	</a:t>
            </a:r>
            <a:r>
              <a:rPr sz="2800" spc="5" dirty="0">
                <a:solidFill>
                  <a:srgbClr val="333399"/>
                </a:solidFill>
                <a:latin typeface="Arial MT"/>
                <a:cs typeface="Arial MT"/>
              </a:rPr>
              <a:t>called</a:t>
            </a:r>
            <a:endParaRPr sz="2800">
              <a:latin typeface="Arial MT"/>
              <a:cs typeface="Arial MT"/>
            </a:endParaRPr>
          </a:p>
        </p:txBody>
      </p:sp>
      <p:sp>
        <p:nvSpPr>
          <p:cNvPr id="4" name="object 4"/>
          <p:cNvSpPr txBox="1"/>
          <p:nvPr/>
        </p:nvSpPr>
        <p:spPr>
          <a:xfrm>
            <a:off x="6646604" y="5835803"/>
            <a:ext cx="1532890" cy="454025"/>
          </a:xfrm>
          <a:prstGeom prst="rect">
            <a:avLst/>
          </a:prstGeom>
        </p:spPr>
        <p:txBody>
          <a:bodyPr vert="horz" wrap="square" lIns="0" tIns="13970" rIns="0" bIns="0" rtlCol="0">
            <a:spAutoFit/>
          </a:bodyPr>
          <a:lstStyle/>
          <a:p>
            <a:pPr marL="12700">
              <a:spcBef>
                <a:spcPts val="110"/>
              </a:spcBef>
              <a:tabLst>
                <a:tab pos="804545" algn="l"/>
              </a:tabLst>
            </a:pPr>
            <a:r>
              <a:rPr sz="2800" dirty="0">
                <a:solidFill>
                  <a:srgbClr val="333399"/>
                </a:solidFill>
                <a:latin typeface="Arial MT"/>
                <a:cs typeface="Arial MT"/>
              </a:rPr>
              <a:t>Ali	</a:t>
            </a:r>
            <a:r>
              <a:rPr sz="2800" spc="5" dirty="0">
                <a:solidFill>
                  <a:srgbClr val="333399"/>
                </a:solidFill>
                <a:latin typeface="Arial MT"/>
                <a:cs typeface="Arial MT"/>
              </a:rPr>
              <a:t>from</a:t>
            </a:r>
            <a:endParaRPr sz="2800">
              <a:latin typeface="Arial MT"/>
              <a:cs typeface="Arial MT"/>
            </a:endParaRPr>
          </a:p>
        </p:txBody>
      </p:sp>
      <p:sp>
        <p:nvSpPr>
          <p:cNvPr id="5" name="object 5"/>
          <p:cNvSpPr txBox="1"/>
          <p:nvPr/>
        </p:nvSpPr>
        <p:spPr>
          <a:xfrm>
            <a:off x="8641791" y="5835803"/>
            <a:ext cx="638810" cy="454025"/>
          </a:xfrm>
          <a:prstGeom prst="rect">
            <a:avLst/>
          </a:prstGeom>
        </p:spPr>
        <p:txBody>
          <a:bodyPr vert="horz" wrap="square" lIns="0" tIns="13970" rIns="0" bIns="0" rtlCol="0">
            <a:spAutoFit/>
          </a:bodyPr>
          <a:lstStyle/>
          <a:p>
            <a:pPr marL="12700">
              <a:spcBef>
                <a:spcPts val="110"/>
              </a:spcBef>
            </a:pPr>
            <a:r>
              <a:rPr sz="2800" spc="-10" dirty="0">
                <a:solidFill>
                  <a:srgbClr val="333399"/>
                </a:solidFill>
                <a:latin typeface="Arial MT"/>
                <a:cs typeface="Arial MT"/>
              </a:rPr>
              <a:t>H</a:t>
            </a:r>
            <a:r>
              <a:rPr sz="2800" dirty="0">
                <a:solidFill>
                  <a:srgbClr val="333399"/>
                </a:solidFill>
                <a:latin typeface="Arial MT"/>
                <a:cs typeface="Arial MT"/>
              </a:rPr>
              <a:t>ail</a:t>
            </a:r>
            <a:endParaRPr sz="2800">
              <a:latin typeface="Arial MT"/>
              <a:cs typeface="Arial M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2149476" y="1585913"/>
          <a:ext cx="7771765" cy="4338637"/>
        </p:xfrm>
        <a:graphic>
          <a:graphicData uri="http://schemas.openxmlformats.org/drawingml/2006/table">
            <a:tbl>
              <a:tblPr firstRow="1" bandRow="1">
                <a:tableStyleId>{2D5ABB26-0587-4C30-8999-92F81FD0307C}</a:tableStyleId>
              </a:tblPr>
              <a:tblGrid>
                <a:gridCol w="1508125">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555750">
                  <a:extLst>
                    <a:ext uri="{9D8B030D-6E8A-4147-A177-3AD203B41FA5}">
                      <a16:colId xmlns:a16="http://schemas.microsoft.com/office/drawing/2014/main" val="20002"/>
                    </a:ext>
                  </a:extLst>
                </a:gridCol>
                <a:gridCol w="1553845">
                  <a:extLst>
                    <a:ext uri="{9D8B030D-6E8A-4147-A177-3AD203B41FA5}">
                      <a16:colId xmlns:a16="http://schemas.microsoft.com/office/drawing/2014/main" val="20003"/>
                    </a:ext>
                  </a:extLst>
                </a:gridCol>
                <a:gridCol w="1553845">
                  <a:extLst>
                    <a:ext uri="{9D8B030D-6E8A-4147-A177-3AD203B41FA5}">
                      <a16:colId xmlns:a16="http://schemas.microsoft.com/office/drawing/2014/main" val="20004"/>
                    </a:ext>
                  </a:extLst>
                </a:gridCol>
              </a:tblGrid>
              <a:tr h="1030224">
                <a:tc>
                  <a:txBody>
                    <a:bodyPr/>
                    <a:lstStyle/>
                    <a:p>
                      <a:pPr marL="91440">
                        <a:lnSpc>
                          <a:spcPct val="100000"/>
                        </a:lnSpc>
                        <a:spcBef>
                          <a:spcPts val="280"/>
                        </a:spcBef>
                      </a:pPr>
                      <a:r>
                        <a:rPr sz="2800" spc="5" dirty="0">
                          <a:latin typeface="Times New Roman"/>
                          <a:cs typeface="Times New Roman"/>
                        </a:rPr>
                        <a:t>S</a:t>
                      </a:r>
                      <a:r>
                        <a:rPr sz="2775" spc="7" baseline="-19519" dirty="0">
                          <a:latin typeface="Times New Roman"/>
                          <a:cs typeface="Times New Roman"/>
                        </a:rPr>
                        <a:t>1</a:t>
                      </a:r>
                      <a:endParaRPr sz="2775" baseline="-19519">
                        <a:latin typeface="Times New Roman"/>
                        <a:cs typeface="Times New Roman"/>
                      </a:endParaRPr>
                    </a:p>
                    <a:p>
                      <a:pPr marL="91440">
                        <a:lnSpc>
                          <a:spcPct val="100000"/>
                        </a:lnSpc>
                        <a:spcBef>
                          <a:spcPts val="675"/>
                        </a:spcBef>
                      </a:pPr>
                      <a:r>
                        <a:rPr sz="2800" spc="5" dirty="0">
                          <a:latin typeface="Times New Roman"/>
                          <a:cs typeface="Times New Roman"/>
                        </a:rPr>
                        <a:t>S</a:t>
                      </a:r>
                      <a:r>
                        <a:rPr sz="2775" spc="7" baseline="-19519" dirty="0">
                          <a:latin typeface="Times New Roman"/>
                          <a:cs typeface="Times New Roman"/>
                        </a:rPr>
                        <a:t>2</a:t>
                      </a:r>
                      <a:endParaRPr sz="2775" baseline="-19519">
                        <a:latin typeface="Times New Roman"/>
                        <a:cs typeface="Times New Roman"/>
                      </a:endParaRPr>
                    </a:p>
                  </a:txBody>
                  <a:tcPr marL="0" marR="0" marT="3556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92075">
                        <a:lnSpc>
                          <a:spcPct val="100000"/>
                        </a:lnSpc>
                        <a:spcBef>
                          <a:spcPts val="280"/>
                        </a:spcBef>
                      </a:pPr>
                      <a:r>
                        <a:rPr sz="2800" dirty="0">
                          <a:latin typeface="Times New Roman"/>
                          <a:cs typeface="Times New Roman"/>
                        </a:rPr>
                        <a:t>VP</a:t>
                      </a:r>
                      <a:r>
                        <a:rPr sz="2775" baseline="-19519" dirty="0">
                          <a:latin typeface="Times New Roman"/>
                          <a:cs typeface="Times New Roman"/>
                        </a:rPr>
                        <a:t>1</a:t>
                      </a:r>
                      <a:endParaRPr sz="2775" baseline="-19519">
                        <a:latin typeface="Times New Roman"/>
                        <a:cs typeface="Times New Roman"/>
                      </a:endParaRPr>
                    </a:p>
                    <a:p>
                      <a:pPr marL="92075">
                        <a:lnSpc>
                          <a:spcPct val="100000"/>
                        </a:lnSpc>
                        <a:spcBef>
                          <a:spcPts val="675"/>
                        </a:spcBef>
                      </a:pPr>
                      <a:r>
                        <a:rPr sz="2800" dirty="0">
                          <a:latin typeface="Times New Roman"/>
                          <a:cs typeface="Times New Roman"/>
                        </a:rPr>
                        <a:t>VP</a:t>
                      </a:r>
                      <a:r>
                        <a:rPr sz="2775" baseline="-19519" dirty="0">
                          <a:latin typeface="Times New Roman"/>
                          <a:cs typeface="Times New Roman"/>
                        </a:rPr>
                        <a:t>2</a:t>
                      </a:r>
                      <a:endParaRPr sz="2775" baseline="-19519">
                        <a:latin typeface="Times New Roman"/>
                        <a:cs typeface="Times New Roman"/>
                      </a:endParaRPr>
                    </a:p>
                  </a:txBody>
                  <a:tcPr marL="0" marR="0" marT="3556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92075">
                        <a:lnSpc>
                          <a:spcPct val="100000"/>
                        </a:lnSpc>
                        <a:spcBef>
                          <a:spcPts val="280"/>
                        </a:spcBef>
                      </a:pPr>
                      <a:r>
                        <a:rPr sz="2800" spc="-15" dirty="0">
                          <a:latin typeface="Times New Roman"/>
                          <a:cs typeface="Times New Roman"/>
                        </a:rPr>
                        <a:t>NP</a:t>
                      </a:r>
                      <a:endParaRPr sz="2800">
                        <a:latin typeface="Times New Roman"/>
                        <a:cs typeface="Times New Roman"/>
                      </a:endParaRPr>
                    </a:p>
                  </a:txBody>
                  <a:tcPr marL="0" marR="0" marT="3556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92710">
                        <a:lnSpc>
                          <a:spcPct val="100000"/>
                        </a:lnSpc>
                        <a:spcBef>
                          <a:spcPts val="280"/>
                        </a:spcBef>
                      </a:pPr>
                      <a:r>
                        <a:rPr sz="2800" spc="-5" dirty="0">
                          <a:latin typeface="Times New Roman"/>
                          <a:cs typeface="Times New Roman"/>
                        </a:rPr>
                        <a:t>PP</a:t>
                      </a:r>
                      <a:endParaRPr sz="2800">
                        <a:latin typeface="Times New Roman"/>
                        <a:cs typeface="Times New Roman"/>
                      </a:endParaRPr>
                    </a:p>
                  </a:txBody>
                  <a:tcPr marL="0" marR="0" marT="3556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93345">
                        <a:lnSpc>
                          <a:spcPct val="100000"/>
                        </a:lnSpc>
                        <a:spcBef>
                          <a:spcPts val="280"/>
                        </a:spcBef>
                      </a:pPr>
                      <a:r>
                        <a:rPr sz="2800" spc="-10" dirty="0">
                          <a:latin typeface="Times New Roman"/>
                          <a:cs typeface="Times New Roman"/>
                        </a:rPr>
                        <a:t>NP</a:t>
                      </a:r>
                      <a:endParaRPr sz="2800">
                        <a:latin typeface="Times New Roman"/>
                        <a:cs typeface="Times New Roman"/>
                      </a:endParaRPr>
                    </a:p>
                  </a:txBody>
                  <a:tcPr marL="0" marR="0" marT="3556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671576">
                <a:tc>
                  <a:txBody>
                    <a:bodyPr/>
                    <a:lstStyle/>
                    <a:p>
                      <a:pPr marL="91440">
                        <a:lnSpc>
                          <a:spcPct val="100000"/>
                        </a:lnSpc>
                        <a:spcBef>
                          <a:spcPts val="280"/>
                        </a:spcBef>
                      </a:pPr>
                      <a:r>
                        <a:rPr sz="2800" dirty="0">
                          <a:latin typeface="Times New Roman"/>
                          <a:cs typeface="Times New Roman"/>
                        </a:rPr>
                        <a:t>X</a:t>
                      </a:r>
                      <a:endParaRPr sz="2800">
                        <a:latin typeface="Times New Roman"/>
                        <a:cs typeface="Times New Roman"/>
                      </a:endParaRPr>
                    </a:p>
                  </a:txBody>
                  <a:tcPr marL="0" marR="0" marT="3556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80"/>
                        </a:spcBef>
                      </a:pPr>
                      <a:r>
                        <a:rPr sz="2800" dirty="0">
                          <a:latin typeface="Times New Roman"/>
                          <a:cs typeface="Times New Roman"/>
                        </a:rPr>
                        <a:t>X</a:t>
                      </a:r>
                      <a:endParaRPr sz="2800">
                        <a:latin typeface="Times New Roman"/>
                        <a:cs typeface="Times New Roman"/>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80"/>
                        </a:spcBef>
                      </a:pPr>
                      <a:r>
                        <a:rPr sz="2800" dirty="0">
                          <a:latin typeface="Times New Roman"/>
                          <a:cs typeface="Times New Roman"/>
                        </a:rPr>
                        <a:t>X</a:t>
                      </a:r>
                      <a:endParaRPr sz="2800">
                        <a:latin typeface="Times New Roman"/>
                        <a:cs typeface="Times New Roman"/>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80"/>
                        </a:spcBef>
                      </a:pPr>
                      <a:r>
                        <a:rPr sz="2800" dirty="0">
                          <a:latin typeface="Times New Roman"/>
                          <a:cs typeface="Times New Roman"/>
                        </a:rPr>
                        <a:t>P</a:t>
                      </a:r>
                      <a:endParaRPr sz="2800">
                        <a:latin typeface="Times New Roman"/>
                        <a:cs typeface="Times New Roman"/>
                      </a:endParaRPr>
                    </a:p>
                  </a:txBody>
                  <a:tcPr marL="0" marR="0" marT="355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3345">
                        <a:lnSpc>
                          <a:spcPct val="100000"/>
                        </a:lnSpc>
                        <a:spcBef>
                          <a:spcPts val="280"/>
                        </a:spcBef>
                      </a:pPr>
                      <a:r>
                        <a:rPr sz="2800" dirty="0">
                          <a:solidFill>
                            <a:srgbClr val="008000"/>
                          </a:solidFill>
                          <a:latin typeface="Times New Roman"/>
                          <a:cs typeface="Times New Roman"/>
                        </a:rPr>
                        <a:t>Hail</a:t>
                      </a:r>
                      <a:endParaRPr sz="2800">
                        <a:latin typeface="Times New Roman"/>
                        <a:cs typeface="Times New Roman"/>
                      </a:endParaRPr>
                    </a:p>
                  </a:txBody>
                  <a:tcPr marL="0" marR="0" marT="3556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60400">
                <a:tc>
                  <a:txBody>
                    <a:bodyPr/>
                    <a:lstStyle/>
                    <a:p>
                      <a:pPr marL="91440">
                        <a:lnSpc>
                          <a:spcPct val="100000"/>
                        </a:lnSpc>
                        <a:spcBef>
                          <a:spcPts val="285"/>
                        </a:spcBef>
                      </a:pPr>
                      <a:r>
                        <a:rPr sz="2800" dirty="0">
                          <a:latin typeface="Times New Roman"/>
                          <a:cs typeface="Times New Roman"/>
                        </a:rPr>
                        <a:t>S</a:t>
                      </a:r>
                      <a:endParaRPr sz="2800">
                        <a:latin typeface="Times New Roman"/>
                        <a:cs typeface="Times New Roman"/>
                      </a:endParaRPr>
                    </a:p>
                  </a:txBody>
                  <a:tcPr marL="0" marR="0" marT="3619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85"/>
                        </a:spcBef>
                      </a:pPr>
                      <a:r>
                        <a:rPr sz="2800" spc="-10" dirty="0">
                          <a:latin typeface="Times New Roman"/>
                          <a:cs typeface="Times New Roman"/>
                        </a:rPr>
                        <a:t>VP</a:t>
                      </a:r>
                      <a:endParaRPr sz="2800">
                        <a:latin typeface="Times New Roman"/>
                        <a:cs typeface="Times New Roman"/>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85"/>
                        </a:spcBef>
                      </a:pPr>
                      <a:r>
                        <a:rPr sz="2800" spc="-15" dirty="0">
                          <a:latin typeface="Times New Roman"/>
                          <a:cs typeface="Times New Roman"/>
                        </a:rPr>
                        <a:t>NP</a:t>
                      </a:r>
                      <a:endParaRPr sz="2800">
                        <a:latin typeface="Times New Roman"/>
                        <a:cs typeface="Times New Roman"/>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710">
                        <a:lnSpc>
                          <a:spcPct val="100000"/>
                        </a:lnSpc>
                        <a:spcBef>
                          <a:spcPts val="285"/>
                        </a:spcBef>
                      </a:pPr>
                      <a:r>
                        <a:rPr sz="2800" spc="5" dirty="0">
                          <a:solidFill>
                            <a:srgbClr val="008000"/>
                          </a:solidFill>
                          <a:latin typeface="Times New Roman"/>
                          <a:cs typeface="Times New Roman"/>
                        </a:rPr>
                        <a:t>from</a:t>
                      </a:r>
                      <a:endParaRPr sz="2800">
                        <a:latin typeface="Times New Roman"/>
                        <a:cs typeface="Times New Roman"/>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657225">
                <a:tc>
                  <a:txBody>
                    <a:bodyPr/>
                    <a:lstStyle/>
                    <a:p>
                      <a:pPr marL="91440">
                        <a:lnSpc>
                          <a:spcPct val="100000"/>
                        </a:lnSpc>
                        <a:spcBef>
                          <a:spcPts val="285"/>
                        </a:spcBef>
                      </a:pPr>
                      <a:r>
                        <a:rPr sz="2800" dirty="0">
                          <a:latin typeface="Times New Roman"/>
                          <a:cs typeface="Times New Roman"/>
                        </a:rPr>
                        <a:t>X</a:t>
                      </a:r>
                      <a:endParaRPr sz="2800">
                        <a:latin typeface="Times New Roman"/>
                        <a:cs typeface="Times New Roman"/>
                      </a:endParaRPr>
                    </a:p>
                  </a:txBody>
                  <a:tcPr marL="0" marR="0" marT="3619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85"/>
                        </a:spcBef>
                      </a:pPr>
                      <a:r>
                        <a:rPr sz="2800" dirty="0">
                          <a:latin typeface="Times New Roman"/>
                          <a:cs typeface="Times New Roman"/>
                        </a:rPr>
                        <a:t>V</a:t>
                      </a:r>
                      <a:endParaRPr sz="2800">
                        <a:latin typeface="Times New Roman"/>
                        <a:cs typeface="Times New Roman"/>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85"/>
                        </a:spcBef>
                      </a:pPr>
                      <a:r>
                        <a:rPr sz="2800" dirty="0">
                          <a:solidFill>
                            <a:srgbClr val="008000"/>
                          </a:solidFill>
                          <a:latin typeface="Times New Roman"/>
                          <a:cs typeface="Times New Roman"/>
                        </a:rPr>
                        <a:t>Ali</a:t>
                      </a:r>
                      <a:endParaRPr sz="2800">
                        <a:latin typeface="Times New Roman"/>
                        <a:cs typeface="Times New Roman"/>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660400">
                <a:tc>
                  <a:txBody>
                    <a:bodyPr/>
                    <a:lstStyle/>
                    <a:p>
                      <a:pPr marL="91440">
                        <a:lnSpc>
                          <a:spcPct val="100000"/>
                        </a:lnSpc>
                        <a:spcBef>
                          <a:spcPts val="290"/>
                        </a:spcBef>
                      </a:pPr>
                      <a:r>
                        <a:rPr sz="2800" spc="-15" dirty="0">
                          <a:latin typeface="Times New Roman"/>
                          <a:cs typeface="Times New Roman"/>
                        </a:rPr>
                        <a:t>NP</a:t>
                      </a:r>
                      <a:endParaRPr sz="2800">
                        <a:latin typeface="Times New Roman"/>
                        <a:cs typeface="Times New Roman"/>
                      </a:endParaRPr>
                    </a:p>
                  </a:txBody>
                  <a:tcPr marL="0" marR="0" marT="3683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90"/>
                        </a:spcBef>
                      </a:pPr>
                      <a:r>
                        <a:rPr sz="2800" spc="5" dirty="0">
                          <a:solidFill>
                            <a:srgbClr val="008000"/>
                          </a:solidFill>
                          <a:latin typeface="Times New Roman"/>
                          <a:cs typeface="Times New Roman"/>
                        </a:rPr>
                        <a:t>called</a:t>
                      </a:r>
                      <a:endParaRPr sz="2800">
                        <a:latin typeface="Times New Roman"/>
                        <a:cs typeface="Times New Roman"/>
                      </a:endParaRPr>
                    </a:p>
                  </a:txBody>
                  <a:tcPr marL="0" marR="0" marT="368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658812">
                <a:tc>
                  <a:txBody>
                    <a:bodyPr/>
                    <a:lstStyle/>
                    <a:p>
                      <a:pPr marL="91440">
                        <a:lnSpc>
                          <a:spcPct val="100000"/>
                        </a:lnSpc>
                        <a:spcBef>
                          <a:spcPts val="290"/>
                        </a:spcBef>
                      </a:pPr>
                      <a:r>
                        <a:rPr sz="2800" spc="-10" dirty="0">
                          <a:solidFill>
                            <a:srgbClr val="008000"/>
                          </a:solidFill>
                          <a:latin typeface="Times New Roman"/>
                          <a:cs typeface="Times New Roman"/>
                        </a:rPr>
                        <a:t>Ahmad</a:t>
                      </a:r>
                      <a:endParaRPr sz="2800">
                        <a:latin typeface="Times New Roman"/>
                        <a:cs typeface="Times New Roman"/>
                      </a:endParaRPr>
                    </a:p>
                  </a:txBody>
                  <a:tcPr marL="0" marR="0" marT="3683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5"/>
                  </a:ext>
                </a:extLst>
              </a:tr>
            </a:tbl>
          </a:graphicData>
        </a:graphic>
      </p:graphicFrame>
      <p:sp>
        <p:nvSpPr>
          <p:cNvPr id="3" name="object 3"/>
          <p:cNvSpPr txBox="1">
            <a:spLocks noGrp="1"/>
          </p:cNvSpPr>
          <p:nvPr>
            <p:ph type="title"/>
          </p:nvPr>
        </p:nvSpPr>
        <p:spPr>
          <a:xfrm>
            <a:off x="1982723" y="204235"/>
            <a:ext cx="8229600" cy="691856"/>
          </a:xfrm>
          <a:prstGeom prst="rect">
            <a:avLst/>
          </a:prstGeom>
          <a:solidFill>
            <a:srgbClr val="B1BDAA"/>
          </a:solidFill>
          <a:ln w="9525">
            <a:solidFill>
              <a:srgbClr val="66FF33"/>
            </a:solidFill>
          </a:ln>
        </p:spPr>
        <p:txBody>
          <a:bodyPr vert="horz" wrap="square" lIns="0" tIns="75565" rIns="0" bIns="0" rtlCol="0" anchor="ctr">
            <a:spAutoFit/>
          </a:bodyPr>
          <a:lstStyle/>
          <a:p>
            <a:pPr marL="635" algn="ctr">
              <a:lnSpc>
                <a:spcPct val="100000"/>
              </a:lnSpc>
              <a:spcBef>
                <a:spcPts val="595"/>
              </a:spcBef>
            </a:pPr>
            <a:r>
              <a:rPr sz="4000" spc="5" dirty="0">
                <a:solidFill>
                  <a:srgbClr val="FF0000"/>
                </a:solidFill>
              </a:rPr>
              <a:t>CYK</a:t>
            </a:r>
            <a:r>
              <a:rPr sz="4000" spc="-70" dirty="0">
                <a:solidFill>
                  <a:srgbClr val="FF0000"/>
                </a:solidFill>
              </a:rPr>
              <a:t> </a:t>
            </a:r>
            <a:r>
              <a:rPr sz="4000" dirty="0">
                <a:solidFill>
                  <a:srgbClr val="FF0000"/>
                </a:solidFill>
              </a:rPr>
              <a:t>Example</a:t>
            </a:r>
            <a:endParaRPr sz="4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6524" y="223100"/>
            <a:ext cx="8458200" cy="730327"/>
          </a:xfrm>
          <a:prstGeom prst="rect">
            <a:avLst/>
          </a:prstGeom>
          <a:solidFill>
            <a:srgbClr val="D6E3BC"/>
          </a:solidFill>
          <a:ln w="9525">
            <a:solidFill>
              <a:srgbClr val="00FF00"/>
            </a:solidFill>
          </a:ln>
        </p:spPr>
        <p:txBody>
          <a:bodyPr vert="horz" wrap="square" lIns="0" tIns="113664" rIns="0" bIns="0" rtlCol="0" anchor="ctr">
            <a:spAutoFit/>
          </a:bodyPr>
          <a:lstStyle/>
          <a:p>
            <a:pPr algn="ctr">
              <a:lnSpc>
                <a:spcPct val="100000"/>
              </a:lnSpc>
              <a:spcBef>
                <a:spcPts val="894"/>
              </a:spcBef>
            </a:pPr>
            <a:r>
              <a:rPr sz="4000" spc="-5" dirty="0">
                <a:solidFill>
                  <a:srgbClr val="FF3D11"/>
                </a:solidFill>
              </a:rPr>
              <a:t>Simple</a:t>
            </a:r>
            <a:r>
              <a:rPr sz="4000" spc="-25" dirty="0">
                <a:solidFill>
                  <a:srgbClr val="FF3D11"/>
                </a:solidFill>
              </a:rPr>
              <a:t> </a:t>
            </a:r>
            <a:r>
              <a:rPr sz="4000" spc="5" dirty="0">
                <a:solidFill>
                  <a:srgbClr val="FF3D11"/>
                </a:solidFill>
              </a:rPr>
              <a:t>PCFG</a:t>
            </a:r>
            <a:endParaRPr sz="4000"/>
          </a:p>
        </p:txBody>
      </p:sp>
      <p:graphicFrame>
        <p:nvGraphicFramePr>
          <p:cNvPr id="3" name="object 3"/>
          <p:cNvGraphicFramePr>
            <a:graphicFrameLocks noGrp="1"/>
          </p:cNvGraphicFramePr>
          <p:nvPr/>
        </p:nvGraphicFramePr>
        <p:xfrm>
          <a:off x="1811071" y="1905000"/>
          <a:ext cx="8677909" cy="3971536"/>
        </p:xfrm>
        <a:graphic>
          <a:graphicData uri="http://schemas.openxmlformats.org/drawingml/2006/table">
            <a:tbl>
              <a:tblPr firstRow="1" bandRow="1">
                <a:tableStyleId>{2D5ABB26-0587-4C30-8999-92F81FD0307C}</a:tableStyleId>
              </a:tblPr>
              <a:tblGrid>
                <a:gridCol w="2762250">
                  <a:extLst>
                    <a:ext uri="{9D8B030D-6E8A-4147-A177-3AD203B41FA5}">
                      <a16:colId xmlns:a16="http://schemas.microsoft.com/office/drawing/2014/main" val="20000"/>
                    </a:ext>
                  </a:extLst>
                </a:gridCol>
                <a:gridCol w="551814">
                  <a:extLst>
                    <a:ext uri="{9D8B030D-6E8A-4147-A177-3AD203B41FA5}">
                      <a16:colId xmlns:a16="http://schemas.microsoft.com/office/drawing/2014/main" val="20001"/>
                    </a:ext>
                  </a:extLst>
                </a:gridCol>
                <a:gridCol w="1047750">
                  <a:extLst>
                    <a:ext uri="{9D8B030D-6E8A-4147-A177-3AD203B41FA5}">
                      <a16:colId xmlns:a16="http://schemas.microsoft.com/office/drawing/2014/main" val="20002"/>
                    </a:ext>
                  </a:extLst>
                </a:gridCol>
                <a:gridCol w="4316095">
                  <a:extLst>
                    <a:ext uri="{9D8B030D-6E8A-4147-A177-3AD203B41FA5}">
                      <a16:colId xmlns:a16="http://schemas.microsoft.com/office/drawing/2014/main" val="20003"/>
                    </a:ext>
                  </a:extLst>
                </a:gridCol>
              </a:tblGrid>
              <a:tr h="330472">
                <a:tc>
                  <a:txBody>
                    <a:bodyPr/>
                    <a:lstStyle/>
                    <a:p>
                      <a:pPr marL="31750">
                        <a:lnSpc>
                          <a:spcPct val="100000"/>
                        </a:lnSpc>
                        <a:spcBef>
                          <a:spcPts val="330"/>
                        </a:spcBef>
                      </a:pPr>
                      <a:r>
                        <a:rPr sz="1800" dirty="0">
                          <a:latin typeface="Arial MT"/>
                          <a:cs typeface="Arial MT"/>
                        </a:rPr>
                        <a:t>S</a:t>
                      </a:r>
                      <a:r>
                        <a:rPr sz="1800" spc="-25" dirty="0">
                          <a:latin typeface="Arial MT"/>
                          <a:cs typeface="Arial MT"/>
                        </a:rPr>
                        <a:t> </a:t>
                      </a:r>
                      <a:r>
                        <a:rPr sz="1800" dirty="0">
                          <a:latin typeface="Arial MT"/>
                          <a:cs typeface="Arial MT"/>
                        </a:rPr>
                        <a:t>→</a:t>
                      </a:r>
                      <a:r>
                        <a:rPr sz="1800" spc="-20" dirty="0">
                          <a:latin typeface="Arial MT"/>
                          <a:cs typeface="Arial MT"/>
                        </a:rPr>
                        <a:t> </a:t>
                      </a:r>
                      <a:r>
                        <a:rPr sz="1800" spc="-5" dirty="0">
                          <a:latin typeface="Arial MT"/>
                          <a:cs typeface="Arial MT"/>
                        </a:rPr>
                        <a:t>NP</a:t>
                      </a:r>
                      <a:r>
                        <a:rPr sz="1800" spc="-70" dirty="0">
                          <a:latin typeface="Arial MT"/>
                          <a:cs typeface="Arial MT"/>
                        </a:rPr>
                        <a:t> </a:t>
                      </a:r>
                      <a:r>
                        <a:rPr sz="1800" dirty="0">
                          <a:latin typeface="Arial MT"/>
                          <a:cs typeface="Arial MT"/>
                        </a:rPr>
                        <a:t>VP</a:t>
                      </a:r>
                      <a:endParaRPr sz="1800">
                        <a:latin typeface="Arial MT"/>
                        <a:cs typeface="Arial MT"/>
                      </a:endParaRPr>
                    </a:p>
                  </a:txBody>
                  <a:tcPr marL="0" marR="0" marT="41910" marB="0"/>
                </a:tc>
                <a:tc>
                  <a:txBody>
                    <a:bodyPr/>
                    <a:lstStyle/>
                    <a:p>
                      <a:pPr marL="86360">
                        <a:lnSpc>
                          <a:spcPts val="2135"/>
                        </a:lnSpc>
                        <a:spcBef>
                          <a:spcPts val="365"/>
                        </a:spcBef>
                      </a:pPr>
                      <a:r>
                        <a:rPr sz="1800" dirty="0">
                          <a:latin typeface="Arial MT"/>
                          <a:cs typeface="Arial MT"/>
                        </a:rPr>
                        <a:t>0.8</a:t>
                      </a:r>
                      <a:endParaRPr sz="1800">
                        <a:latin typeface="Arial MT"/>
                        <a:cs typeface="Arial MT"/>
                      </a:endParaRPr>
                    </a:p>
                  </a:txBody>
                  <a:tcPr marL="0" marR="0" marT="46355" marB="0"/>
                </a:tc>
                <a:tc>
                  <a:txBody>
                    <a:bodyPr/>
                    <a:lstStyle/>
                    <a:p>
                      <a:pPr>
                        <a:lnSpc>
                          <a:spcPct val="100000"/>
                        </a:lnSpc>
                      </a:pPr>
                      <a:endParaRPr sz="1800">
                        <a:latin typeface="Times New Roman"/>
                        <a:cs typeface="Times New Roman"/>
                      </a:endParaRPr>
                    </a:p>
                  </a:txBody>
                  <a:tcPr marL="0" marR="0" marT="0" marB="0">
                    <a:lnR w="12700">
                      <a:solidFill>
                        <a:srgbClr val="00AFEF"/>
                      </a:solidFill>
                      <a:prstDash val="solid"/>
                    </a:lnR>
                  </a:tcPr>
                </a:tc>
                <a:tc>
                  <a:txBody>
                    <a:bodyPr/>
                    <a:lstStyle/>
                    <a:p>
                      <a:pPr marL="90805">
                        <a:lnSpc>
                          <a:spcPct val="100000"/>
                        </a:lnSpc>
                        <a:spcBef>
                          <a:spcPts val="330"/>
                        </a:spcBef>
                        <a:tabLst>
                          <a:tab pos="1623060" algn="l"/>
                        </a:tabLst>
                      </a:pPr>
                      <a:r>
                        <a:rPr sz="1800" dirty="0">
                          <a:latin typeface="Arial MT"/>
                          <a:cs typeface="Arial MT"/>
                        </a:rPr>
                        <a:t>Det</a:t>
                      </a:r>
                      <a:r>
                        <a:rPr sz="1800" spc="5" dirty="0">
                          <a:latin typeface="Arial MT"/>
                          <a:cs typeface="Arial MT"/>
                        </a:rPr>
                        <a:t> </a:t>
                      </a:r>
                      <a:r>
                        <a:rPr sz="1800" dirty="0">
                          <a:latin typeface="Arial MT"/>
                          <a:cs typeface="Arial MT"/>
                        </a:rPr>
                        <a:t>→</a:t>
                      </a:r>
                      <a:r>
                        <a:rPr sz="1800" spc="-25" dirty="0">
                          <a:latin typeface="Arial MT"/>
                          <a:cs typeface="Arial MT"/>
                        </a:rPr>
                        <a:t> </a:t>
                      </a:r>
                      <a:r>
                        <a:rPr sz="1800" dirty="0">
                          <a:latin typeface="Arial MT"/>
                          <a:cs typeface="Arial MT"/>
                        </a:rPr>
                        <a:t>the</a:t>
                      </a:r>
                      <a:r>
                        <a:rPr sz="1800" spc="-10" dirty="0">
                          <a:latin typeface="Arial MT"/>
                          <a:cs typeface="Arial MT"/>
                        </a:rPr>
                        <a:t> </a:t>
                      </a:r>
                      <a:r>
                        <a:rPr sz="1800" dirty="0">
                          <a:latin typeface="Arial MT"/>
                          <a:cs typeface="Arial MT"/>
                        </a:rPr>
                        <a:t>|</a:t>
                      </a:r>
                      <a:r>
                        <a:rPr sz="1800" spc="-10" dirty="0">
                          <a:latin typeface="Arial MT"/>
                          <a:cs typeface="Arial MT"/>
                        </a:rPr>
                        <a:t> </a:t>
                      </a:r>
                      <a:r>
                        <a:rPr sz="1800" spc="-5" dirty="0">
                          <a:latin typeface="Arial MT"/>
                          <a:cs typeface="Arial MT"/>
                        </a:rPr>
                        <a:t>a	</a:t>
                      </a:r>
                      <a:r>
                        <a:rPr sz="1800" dirty="0">
                          <a:latin typeface="Arial MT"/>
                          <a:cs typeface="Arial MT"/>
                        </a:rPr>
                        <a:t>|</a:t>
                      </a:r>
                      <a:r>
                        <a:rPr sz="1800" spc="-25" dirty="0">
                          <a:latin typeface="Arial MT"/>
                          <a:cs typeface="Arial MT"/>
                        </a:rPr>
                        <a:t> </a:t>
                      </a:r>
                      <a:r>
                        <a:rPr sz="1800" dirty="0">
                          <a:latin typeface="Arial MT"/>
                          <a:cs typeface="Arial MT"/>
                        </a:rPr>
                        <a:t>that</a:t>
                      </a:r>
                      <a:r>
                        <a:rPr sz="1800" spc="-40" dirty="0">
                          <a:latin typeface="Arial MT"/>
                          <a:cs typeface="Arial MT"/>
                        </a:rPr>
                        <a:t> </a:t>
                      </a:r>
                      <a:r>
                        <a:rPr sz="1800" dirty="0">
                          <a:latin typeface="Arial MT"/>
                          <a:cs typeface="Arial MT"/>
                        </a:rPr>
                        <a:t>|</a:t>
                      </a:r>
                      <a:r>
                        <a:rPr sz="1800" spc="-30" dirty="0">
                          <a:latin typeface="Arial MT"/>
                          <a:cs typeface="Arial MT"/>
                        </a:rPr>
                        <a:t> </a:t>
                      </a:r>
                      <a:r>
                        <a:rPr sz="1800" dirty="0">
                          <a:latin typeface="Arial MT"/>
                          <a:cs typeface="Arial MT"/>
                        </a:rPr>
                        <a:t>this</a:t>
                      </a:r>
                      <a:endParaRPr sz="1800">
                        <a:latin typeface="Arial MT"/>
                        <a:cs typeface="Arial MT"/>
                      </a:endParaRPr>
                    </a:p>
                  </a:txBody>
                  <a:tcPr marL="0" marR="0" marT="41910" marB="0">
                    <a:lnL w="12700">
                      <a:solidFill>
                        <a:srgbClr val="00AFEF"/>
                      </a:solidFill>
                      <a:prstDash val="solid"/>
                    </a:lnL>
                    <a:lnR w="12700">
                      <a:solidFill>
                        <a:srgbClr val="00AFEF"/>
                      </a:solidFill>
                      <a:prstDash val="solid"/>
                    </a:lnR>
                    <a:lnT w="12700">
                      <a:solidFill>
                        <a:srgbClr val="00AFEF"/>
                      </a:solidFill>
                      <a:prstDash val="solid"/>
                    </a:lnT>
                  </a:tcPr>
                </a:tc>
                <a:extLst>
                  <a:ext uri="{0D108BD9-81ED-4DB2-BD59-A6C34878D82A}">
                    <a16:rowId xmlns:a16="http://schemas.microsoft.com/office/drawing/2014/main" val="10000"/>
                  </a:ext>
                </a:extLst>
              </a:tr>
              <a:tr h="274679">
                <a:tc>
                  <a:txBody>
                    <a:bodyPr/>
                    <a:lstStyle/>
                    <a:p>
                      <a:pPr marL="31750">
                        <a:lnSpc>
                          <a:spcPts val="2045"/>
                        </a:lnSpc>
                      </a:pPr>
                      <a:r>
                        <a:rPr sz="1800" dirty="0">
                          <a:latin typeface="Arial MT"/>
                          <a:cs typeface="Arial MT"/>
                        </a:rPr>
                        <a:t>S</a:t>
                      </a:r>
                      <a:r>
                        <a:rPr sz="1800" spc="-20" dirty="0">
                          <a:latin typeface="Arial MT"/>
                          <a:cs typeface="Arial MT"/>
                        </a:rPr>
                        <a:t> </a:t>
                      </a:r>
                      <a:r>
                        <a:rPr sz="1800" dirty="0">
                          <a:latin typeface="Arial MT"/>
                          <a:cs typeface="Arial MT"/>
                        </a:rPr>
                        <a:t>→</a:t>
                      </a:r>
                      <a:r>
                        <a:rPr sz="1800" spc="-110" dirty="0">
                          <a:latin typeface="Arial MT"/>
                          <a:cs typeface="Arial MT"/>
                        </a:rPr>
                        <a:t> </a:t>
                      </a:r>
                      <a:r>
                        <a:rPr sz="1800" dirty="0">
                          <a:latin typeface="Arial MT"/>
                          <a:cs typeface="Arial MT"/>
                        </a:rPr>
                        <a:t>Aux</a:t>
                      </a:r>
                      <a:r>
                        <a:rPr sz="1800" spc="-25" dirty="0">
                          <a:latin typeface="Arial MT"/>
                          <a:cs typeface="Arial MT"/>
                        </a:rPr>
                        <a:t> </a:t>
                      </a:r>
                      <a:r>
                        <a:rPr sz="1800" dirty="0">
                          <a:latin typeface="Arial MT"/>
                          <a:cs typeface="Arial MT"/>
                        </a:rPr>
                        <a:t>NP</a:t>
                      </a:r>
                      <a:r>
                        <a:rPr sz="1800" spc="-70" dirty="0">
                          <a:latin typeface="Arial MT"/>
                          <a:cs typeface="Arial MT"/>
                        </a:rPr>
                        <a:t> </a:t>
                      </a:r>
                      <a:r>
                        <a:rPr sz="1800" dirty="0">
                          <a:latin typeface="Arial MT"/>
                          <a:cs typeface="Arial MT"/>
                        </a:rPr>
                        <a:t>VP</a:t>
                      </a:r>
                      <a:endParaRPr sz="1800">
                        <a:latin typeface="Arial MT"/>
                        <a:cs typeface="Arial MT"/>
                      </a:endParaRPr>
                    </a:p>
                  </a:txBody>
                  <a:tcPr marL="0" marR="0" marT="0" marB="0"/>
                </a:tc>
                <a:tc>
                  <a:txBody>
                    <a:bodyPr/>
                    <a:lstStyle/>
                    <a:p>
                      <a:pPr marL="86360">
                        <a:lnSpc>
                          <a:spcPts val="2065"/>
                        </a:lnSpc>
                      </a:pPr>
                      <a:r>
                        <a:rPr sz="1800" dirty="0">
                          <a:latin typeface="Arial MT"/>
                          <a:cs typeface="Arial MT"/>
                        </a:rPr>
                        <a:t>0.1</a:t>
                      </a:r>
                      <a:endParaRPr sz="1800">
                        <a:latin typeface="Arial MT"/>
                        <a:cs typeface="Arial MT"/>
                      </a:endParaRPr>
                    </a:p>
                  </a:txBody>
                  <a:tcPr marL="0" marR="0" marT="0" marB="0"/>
                </a:tc>
                <a:tc>
                  <a:txBody>
                    <a:bodyPr/>
                    <a:lstStyle/>
                    <a:p>
                      <a:pPr marL="146050">
                        <a:lnSpc>
                          <a:spcPts val="1725"/>
                        </a:lnSpc>
                      </a:pPr>
                      <a:r>
                        <a:rPr sz="1800" dirty="0">
                          <a:latin typeface="Arial MT"/>
                          <a:cs typeface="Arial MT"/>
                        </a:rPr>
                        <a:t>+</a:t>
                      </a:r>
                      <a:r>
                        <a:rPr sz="1800" spc="180" dirty="0">
                          <a:latin typeface="Arial MT"/>
                          <a:cs typeface="Arial MT"/>
                        </a:rPr>
                        <a:t> </a:t>
                      </a:r>
                      <a:r>
                        <a:rPr sz="1800" dirty="0">
                          <a:latin typeface="Arial MT"/>
                          <a:cs typeface="Arial MT"/>
                        </a:rPr>
                        <a:t>1.0</a:t>
                      </a:r>
                      <a:endParaRPr sz="1800">
                        <a:latin typeface="Arial MT"/>
                        <a:cs typeface="Arial MT"/>
                      </a:endParaRPr>
                    </a:p>
                  </a:txBody>
                  <a:tcPr marL="0" marR="0" marT="0" marB="0">
                    <a:lnR w="12700">
                      <a:solidFill>
                        <a:srgbClr val="00AFEF"/>
                      </a:solidFill>
                      <a:prstDash val="solid"/>
                    </a:lnR>
                  </a:tcPr>
                </a:tc>
                <a:tc>
                  <a:txBody>
                    <a:bodyPr/>
                    <a:lstStyle/>
                    <a:p>
                      <a:pPr marL="853440">
                        <a:lnSpc>
                          <a:spcPts val="2045"/>
                        </a:lnSpc>
                        <a:tabLst>
                          <a:tab pos="2311400" algn="l"/>
                        </a:tabLst>
                      </a:pPr>
                      <a:r>
                        <a:rPr sz="1800" dirty="0">
                          <a:latin typeface="Arial MT"/>
                          <a:cs typeface="Arial MT"/>
                        </a:rPr>
                        <a:t>0.6</a:t>
                      </a:r>
                      <a:r>
                        <a:rPr sz="1800" spc="490" dirty="0">
                          <a:latin typeface="Arial MT"/>
                          <a:cs typeface="Arial MT"/>
                        </a:rPr>
                        <a:t> </a:t>
                      </a:r>
                      <a:r>
                        <a:rPr sz="1800" dirty="0">
                          <a:latin typeface="Arial MT"/>
                          <a:cs typeface="Arial MT"/>
                        </a:rPr>
                        <a:t>0.2</a:t>
                      </a:r>
                      <a:r>
                        <a:rPr sz="1800" spc="490" dirty="0">
                          <a:latin typeface="Arial MT"/>
                          <a:cs typeface="Arial MT"/>
                        </a:rPr>
                        <a:t> </a:t>
                      </a:r>
                      <a:r>
                        <a:rPr sz="1800" dirty="0">
                          <a:latin typeface="Arial MT"/>
                          <a:cs typeface="Arial MT"/>
                        </a:rPr>
                        <a:t>0.1	0.1</a:t>
                      </a:r>
                      <a:endParaRPr sz="1800">
                        <a:latin typeface="Arial MT"/>
                        <a:cs typeface="Arial MT"/>
                      </a:endParaRPr>
                    </a:p>
                  </a:txBody>
                  <a:tcPr marL="0" marR="0" marT="0" marB="0">
                    <a:lnL w="12700">
                      <a:solidFill>
                        <a:srgbClr val="00AFEF"/>
                      </a:solidFill>
                      <a:prstDash val="solid"/>
                    </a:lnL>
                    <a:lnR w="12700">
                      <a:solidFill>
                        <a:srgbClr val="00AFEF"/>
                      </a:solidFill>
                      <a:prstDash val="solid"/>
                    </a:lnR>
                  </a:tcPr>
                </a:tc>
                <a:extLst>
                  <a:ext uri="{0D108BD9-81ED-4DB2-BD59-A6C34878D82A}">
                    <a16:rowId xmlns:a16="http://schemas.microsoft.com/office/drawing/2014/main" val="10001"/>
                  </a:ext>
                </a:extLst>
              </a:tr>
              <a:tr h="274352">
                <a:tc>
                  <a:txBody>
                    <a:bodyPr/>
                    <a:lstStyle/>
                    <a:p>
                      <a:pPr marL="31750">
                        <a:lnSpc>
                          <a:spcPts val="2045"/>
                        </a:lnSpc>
                      </a:pPr>
                      <a:r>
                        <a:rPr sz="1800" dirty="0">
                          <a:latin typeface="Arial MT"/>
                          <a:cs typeface="Arial MT"/>
                        </a:rPr>
                        <a:t>S</a:t>
                      </a:r>
                      <a:r>
                        <a:rPr sz="1800" spc="-35" dirty="0">
                          <a:latin typeface="Arial MT"/>
                          <a:cs typeface="Arial MT"/>
                        </a:rPr>
                        <a:t> </a:t>
                      </a:r>
                      <a:r>
                        <a:rPr sz="1800" dirty="0">
                          <a:latin typeface="Arial MT"/>
                          <a:cs typeface="Arial MT"/>
                        </a:rPr>
                        <a:t>→</a:t>
                      </a:r>
                      <a:r>
                        <a:rPr sz="1800" spc="-30" dirty="0">
                          <a:latin typeface="Arial MT"/>
                          <a:cs typeface="Arial MT"/>
                        </a:rPr>
                        <a:t> </a:t>
                      </a:r>
                      <a:r>
                        <a:rPr sz="1800" dirty="0">
                          <a:latin typeface="Arial MT"/>
                          <a:cs typeface="Arial MT"/>
                        </a:rPr>
                        <a:t>VP</a:t>
                      </a:r>
                      <a:endParaRPr sz="1800">
                        <a:latin typeface="Arial MT"/>
                        <a:cs typeface="Arial MT"/>
                      </a:endParaRPr>
                    </a:p>
                  </a:txBody>
                  <a:tcPr marL="0" marR="0" marT="0" marB="0"/>
                </a:tc>
                <a:tc>
                  <a:txBody>
                    <a:bodyPr/>
                    <a:lstStyle/>
                    <a:p>
                      <a:pPr marL="86360">
                        <a:lnSpc>
                          <a:spcPts val="2060"/>
                        </a:lnSpc>
                      </a:pPr>
                      <a:r>
                        <a:rPr sz="1800" dirty="0">
                          <a:latin typeface="Arial MT"/>
                          <a:cs typeface="Arial MT"/>
                        </a:rPr>
                        <a:t>0.1</a:t>
                      </a:r>
                      <a:endParaRPr sz="1800">
                        <a:latin typeface="Arial MT"/>
                        <a:cs typeface="Arial MT"/>
                      </a:endParaRPr>
                    </a:p>
                  </a:txBody>
                  <a:tcPr marL="0" marR="0" marT="0" marB="0"/>
                </a:tc>
                <a:tc>
                  <a:txBody>
                    <a:bodyPr/>
                    <a:lstStyle/>
                    <a:p>
                      <a:pPr>
                        <a:lnSpc>
                          <a:spcPct val="100000"/>
                        </a:lnSpc>
                      </a:pPr>
                      <a:endParaRPr sz="1700">
                        <a:latin typeface="Times New Roman"/>
                        <a:cs typeface="Times New Roman"/>
                      </a:endParaRPr>
                    </a:p>
                  </a:txBody>
                  <a:tcPr marL="0" marR="0" marT="0" marB="0">
                    <a:lnR w="12700">
                      <a:solidFill>
                        <a:srgbClr val="00AFEF"/>
                      </a:solidFill>
                      <a:prstDash val="solid"/>
                    </a:lnR>
                  </a:tcPr>
                </a:tc>
                <a:tc>
                  <a:txBody>
                    <a:bodyPr/>
                    <a:lstStyle/>
                    <a:p>
                      <a:pPr marL="90805">
                        <a:lnSpc>
                          <a:spcPts val="2045"/>
                        </a:lnSpc>
                      </a:pPr>
                      <a:r>
                        <a:rPr sz="1800" dirty="0">
                          <a:latin typeface="Arial MT"/>
                          <a:cs typeface="Arial MT"/>
                        </a:rPr>
                        <a:t>Noun</a:t>
                      </a:r>
                      <a:r>
                        <a:rPr sz="1800" spc="-20" dirty="0">
                          <a:latin typeface="Arial MT"/>
                          <a:cs typeface="Arial MT"/>
                        </a:rPr>
                        <a:t> </a:t>
                      </a:r>
                      <a:r>
                        <a:rPr sz="1800" dirty="0">
                          <a:latin typeface="Arial MT"/>
                          <a:cs typeface="Arial MT"/>
                        </a:rPr>
                        <a:t>→ book</a:t>
                      </a:r>
                      <a:r>
                        <a:rPr sz="1800" spc="-40" dirty="0">
                          <a:latin typeface="Arial MT"/>
                          <a:cs typeface="Arial MT"/>
                        </a:rPr>
                        <a:t> </a:t>
                      </a:r>
                      <a:r>
                        <a:rPr sz="1800" dirty="0">
                          <a:latin typeface="Arial MT"/>
                          <a:cs typeface="Arial MT"/>
                        </a:rPr>
                        <a:t>|</a:t>
                      </a:r>
                      <a:r>
                        <a:rPr sz="1800" spc="-10" dirty="0">
                          <a:latin typeface="Arial MT"/>
                          <a:cs typeface="Arial MT"/>
                        </a:rPr>
                        <a:t> </a:t>
                      </a:r>
                      <a:r>
                        <a:rPr sz="1800" dirty="0">
                          <a:latin typeface="Arial MT"/>
                          <a:cs typeface="Arial MT"/>
                        </a:rPr>
                        <a:t>flight</a:t>
                      </a:r>
                      <a:r>
                        <a:rPr sz="1800" spc="-50" dirty="0">
                          <a:latin typeface="Arial MT"/>
                          <a:cs typeface="Arial MT"/>
                        </a:rPr>
                        <a:t> </a:t>
                      </a:r>
                      <a:r>
                        <a:rPr sz="1800" dirty="0">
                          <a:latin typeface="Arial MT"/>
                          <a:cs typeface="Arial MT"/>
                        </a:rPr>
                        <a:t>|</a:t>
                      </a:r>
                      <a:r>
                        <a:rPr sz="1800" spc="10" dirty="0">
                          <a:latin typeface="Arial MT"/>
                          <a:cs typeface="Arial MT"/>
                        </a:rPr>
                        <a:t> </a:t>
                      </a:r>
                      <a:r>
                        <a:rPr sz="1800" spc="5" dirty="0">
                          <a:latin typeface="Arial MT"/>
                          <a:cs typeface="Arial MT"/>
                        </a:rPr>
                        <a:t>meal</a:t>
                      </a:r>
                      <a:r>
                        <a:rPr sz="1800" spc="-45" dirty="0">
                          <a:latin typeface="Arial MT"/>
                          <a:cs typeface="Arial MT"/>
                        </a:rPr>
                        <a:t> </a:t>
                      </a:r>
                      <a:r>
                        <a:rPr sz="1800" dirty="0">
                          <a:latin typeface="Arial MT"/>
                          <a:cs typeface="Arial MT"/>
                        </a:rPr>
                        <a:t>|</a:t>
                      </a:r>
                      <a:r>
                        <a:rPr sz="1800" spc="-10" dirty="0">
                          <a:latin typeface="Arial MT"/>
                          <a:cs typeface="Arial MT"/>
                        </a:rPr>
                        <a:t> </a:t>
                      </a:r>
                      <a:r>
                        <a:rPr sz="1800" dirty="0">
                          <a:latin typeface="Arial MT"/>
                          <a:cs typeface="Arial MT"/>
                        </a:rPr>
                        <a:t>money</a:t>
                      </a:r>
                      <a:endParaRPr sz="1800">
                        <a:latin typeface="Arial MT"/>
                        <a:cs typeface="Arial MT"/>
                      </a:endParaRPr>
                    </a:p>
                  </a:txBody>
                  <a:tcPr marL="0" marR="0" marT="0" marB="0">
                    <a:lnL w="12700">
                      <a:solidFill>
                        <a:srgbClr val="00AFEF"/>
                      </a:solidFill>
                      <a:prstDash val="solid"/>
                    </a:lnL>
                    <a:lnR w="12700">
                      <a:solidFill>
                        <a:srgbClr val="00AFEF"/>
                      </a:solidFill>
                      <a:prstDash val="solid"/>
                    </a:lnR>
                  </a:tcPr>
                </a:tc>
                <a:extLst>
                  <a:ext uri="{0D108BD9-81ED-4DB2-BD59-A6C34878D82A}">
                    <a16:rowId xmlns:a16="http://schemas.microsoft.com/office/drawing/2014/main" val="10002"/>
                  </a:ext>
                </a:extLst>
              </a:tr>
              <a:tr h="260941">
                <a:tc>
                  <a:txBody>
                    <a:bodyPr/>
                    <a:lstStyle/>
                    <a:p>
                      <a:pPr marL="31750">
                        <a:lnSpc>
                          <a:spcPts val="1955"/>
                        </a:lnSpc>
                      </a:pPr>
                      <a:r>
                        <a:rPr sz="1800" spc="-5" dirty="0">
                          <a:latin typeface="Arial MT"/>
                          <a:cs typeface="Arial MT"/>
                        </a:rPr>
                        <a:t>NP</a:t>
                      </a:r>
                      <a:r>
                        <a:rPr sz="1800" spc="-50" dirty="0">
                          <a:latin typeface="Arial MT"/>
                          <a:cs typeface="Arial MT"/>
                        </a:rPr>
                        <a:t> </a:t>
                      </a:r>
                      <a:r>
                        <a:rPr sz="1800" dirty="0">
                          <a:latin typeface="Arial MT"/>
                          <a:cs typeface="Arial MT"/>
                        </a:rPr>
                        <a:t>→</a:t>
                      </a:r>
                      <a:r>
                        <a:rPr sz="1800" spc="-45" dirty="0">
                          <a:latin typeface="Arial MT"/>
                          <a:cs typeface="Arial MT"/>
                        </a:rPr>
                        <a:t> </a:t>
                      </a:r>
                      <a:r>
                        <a:rPr sz="1800" dirty="0">
                          <a:latin typeface="Arial MT"/>
                          <a:cs typeface="Arial MT"/>
                        </a:rPr>
                        <a:t>Pronoun</a:t>
                      </a:r>
                      <a:endParaRPr sz="1800">
                        <a:latin typeface="Arial MT"/>
                        <a:cs typeface="Arial MT"/>
                      </a:endParaRPr>
                    </a:p>
                  </a:txBody>
                  <a:tcPr marL="0" marR="0" marT="0" marB="0"/>
                </a:tc>
                <a:tc>
                  <a:txBody>
                    <a:bodyPr/>
                    <a:lstStyle/>
                    <a:p>
                      <a:pPr marL="86360">
                        <a:lnSpc>
                          <a:spcPts val="1955"/>
                        </a:lnSpc>
                      </a:pPr>
                      <a:r>
                        <a:rPr sz="1800" dirty="0">
                          <a:latin typeface="Arial MT"/>
                          <a:cs typeface="Arial MT"/>
                        </a:rPr>
                        <a:t>0.2</a:t>
                      </a:r>
                      <a:endParaRPr sz="1800">
                        <a:latin typeface="Arial MT"/>
                        <a:cs typeface="Arial MT"/>
                      </a:endParaRPr>
                    </a:p>
                  </a:txBody>
                  <a:tcPr marL="0" marR="0" marT="0" marB="0"/>
                </a:tc>
                <a:tc>
                  <a:txBody>
                    <a:bodyPr/>
                    <a:lstStyle/>
                    <a:p>
                      <a:pPr>
                        <a:lnSpc>
                          <a:spcPct val="100000"/>
                        </a:lnSpc>
                      </a:pPr>
                      <a:endParaRPr sz="1600">
                        <a:latin typeface="Times New Roman"/>
                        <a:cs typeface="Times New Roman"/>
                      </a:endParaRPr>
                    </a:p>
                  </a:txBody>
                  <a:tcPr marL="0" marR="0" marT="0" marB="0">
                    <a:lnR w="12700">
                      <a:solidFill>
                        <a:srgbClr val="00AFEF"/>
                      </a:solidFill>
                      <a:prstDash val="solid"/>
                    </a:lnR>
                  </a:tcPr>
                </a:tc>
                <a:tc>
                  <a:txBody>
                    <a:bodyPr/>
                    <a:lstStyle/>
                    <a:p>
                      <a:pPr marL="1106170">
                        <a:lnSpc>
                          <a:spcPts val="1955"/>
                        </a:lnSpc>
                        <a:tabLst>
                          <a:tab pos="1743710" algn="l"/>
                          <a:tab pos="2442210" algn="l"/>
                          <a:tab pos="3076575" algn="l"/>
                        </a:tabLst>
                      </a:pPr>
                      <a:r>
                        <a:rPr sz="1800" dirty="0">
                          <a:latin typeface="Arial MT"/>
                          <a:cs typeface="Arial MT"/>
                        </a:rPr>
                        <a:t>0.1	0.5	0.2	0.2</a:t>
                      </a:r>
                      <a:endParaRPr sz="1800">
                        <a:latin typeface="Arial MT"/>
                        <a:cs typeface="Arial MT"/>
                      </a:endParaRPr>
                    </a:p>
                  </a:txBody>
                  <a:tcPr marL="0" marR="0" marT="0" marB="0">
                    <a:lnL w="12700">
                      <a:solidFill>
                        <a:srgbClr val="00AFEF"/>
                      </a:solidFill>
                      <a:prstDash val="solid"/>
                    </a:lnL>
                    <a:lnR w="12700">
                      <a:solidFill>
                        <a:srgbClr val="00AFEF"/>
                      </a:solidFill>
                      <a:prstDash val="solid"/>
                    </a:lnR>
                  </a:tcPr>
                </a:tc>
                <a:extLst>
                  <a:ext uri="{0D108BD9-81ED-4DB2-BD59-A6C34878D82A}">
                    <a16:rowId xmlns:a16="http://schemas.microsoft.com/office/drawing/2014/main" val="10003"/>
                  </a:ext>
                </a:extLst>
              </a:tr>
              <a:tr h="288046">
                <a:tc>
                  <a:txBody>
                    <a:bodyPr/>
                    <a:lstStyle/>
                    <a:p>
                      <a:pPr marL="31750">
                        <a:lnSpc>
                          <a:spcPts val="2150"/>
                        </a:lnSpc>
                      </a:pPr>
                      <a:r>
                        <a:rPr sz="1800" dirty="0">
                          <a:latin typeface="Arial MT"/>
                          <a:cs typeface="Arial MT"/>
                        </a:rPr>
                        <a:t>NP</a:t>
                      </a:r>
                      <a:r>
                        <a:rPr sz="1800" spc="-55" dirty="0">
                          <a:latin typeface="Arial MT"/>
                          <a:cs typeface="Arial MT"/>
                        </a:rPr>
                        <a:t> </a:t>
                      </a:r>
                      <a:r>
                        <a:rPr sz="1800" dirty="0">
                          <a:latin typeface="Arial MT"/>
                          <a:cs typeface="Arial MT"/>
                        </a:rPr>
                        <a:t>→</a:t>
                      </a:r>
                      <a:r>
                        <a:rPr sz="1800" spc="-45" dirty="0">
                          <a:latin typeface="Arial MT"/>
                          <a:cs typeface="Arial MT"/>
                        </a:rPr>
                        <a:t> </a:t>
                      </a:r>
                      <a:r>
                        <a:rPr sz="1800" dirty="0">
                          <a:latin typeface="Arial MT"/>
                          <a:cs typeface="Arial MT"/>
                        </a:rPr>
                        <a:t>Proper-Noun</a:t>
                      </a:r>
                      <a:endParaRPr sz="1800">
                        <a:latin typeface="Arial MT"/>
                        <a:cs typeface="Arial MT"/>
                      </a:endParaRPr>
                    </a:p>
                  </a:txBody>
                  <a:tcPr marL="0" marR="0" marT="0" marB="0"/>
                </a:tc>
                <a:tc>
                  <a:txBody>
                    <a:bodyPr/>
                    <a:lstStyle/>
                    <a:p>
                      <a:pPr marL="86360">
                        <a:lnSpc>
                          <a:spcPts val="2140"/>
                        </a:lnSpc>
                        <a:spcBef>
                          <a:spcPts val="30"/>
                        </a:spcBef>
                      </a:pPr>
                      <a:r>
                        <a:rPr sz="1800" dirty="0">
                          <a:latin typeface="Arial MT"/>
                          <a:cs typeface="Arial MT"/>
                        </a:rPr>
                        <a:t>0.2</a:t>
                      </a:r>
                      <a:endParaRPr sz="1800">
                        <a:latin typeface="Arial MT"/>
                        <a:cs typeface="Arial MT"/>
                      </a:endParaRPr>
                    </a:p>
                  </a:txBody>
                  <a:tcPr marL="0" marR="0" marT="3810" marB="0"/>
                </a:tc>
                <a:tc>
                  <a:txBody>
                    <a:bodyPr/>
                    <a:lstStyle/>
                    <a:p>
                      <a:pPr marL="146050">
                        <a:lnSpc>
                          <a:spcPts val="1950"/>
                        </a:lnSpc>
                      </a:pPr>
                      <a:r>
                        <a:rPr sz="1800" dirty="0">
                          <a:latin typeface="Arial MT"/>
                          <a:cs typeface="Arial MT"/>
                        </a:rPr>
                        <a:t>+</a:t>
                      </a:r>
                      <a:r>
                        <a:rPr sz="1800" spc="180" dirty="0">
                          <a:latin typeface="Arial MT"/>
                          <a:cs typeface="Arial MT"/>
                        </a:rPr>
                        <a:t> </a:t>
                      </a:r>
                      <a:r>
                        <a:rPr sz="1800" dirty="0">
                          <a:latin typeface="Arial MT"/>
                          <a:cs typeface="Arial MT"/>
                        </a:rPr>
                        <a:t>1.0</a:t>
                      </a:r>
                      <a:endParaRPr sz="1800">
                        <a:latin typeface="Arial MT"/>
                        <a:cs typeface="Arial MT"/>
                      </a:endParaRPr>
                    </a:p>
                  </a:txBody>
                  <a:tcPr marL="0" marR="0" marT="0" marB="0">
                    <a:lnR w="12700">
                      <a:solidFill>
                        <a:srgbClr val="00AFEF"/>
                      </a:solidFill>
                      <a:prstDash val="solid"/>
                    </a:lnR>
                  </a:tcPr>
                </a:tc>
                <a:tc>
                  <a:txBody>
                    <a:bodyPr/>
                    <a:lstStyle/>
                    <a:p>
                      <a:pPr marL="90805">
                        <a:lnSpc>
                          <a:spcPts val="2150"/>
                        </a:lnSpc>
                      </a:pPr>
                      <a:r>
                        <a:rPr sz="1800" spc="-25" dirty="0">
                          <a:latin typeface="Arial MT"/>
                          <a:cs typeface="Arial MT"/>
                        </a:rPr>
                        <a:t>Verb</a:t>
                      </a:r>
                      <a:r>
                        <a:rPr sz="1800" spc="-30" dirty="0">
                          <a:latin typeface="Arial MT"/>
                          <a:cs typeface="Arial MT"/>
                        </a:rPr>
                        <a:t> </a:t>
                      </a:r>
                      <a:r>
                        <a:rPr sz="1800" dirty="0">
                          <a:latin typeface="Arial MT"/>
                          <a:cs typeface="Arial MT"/>
                        </a:rPr>
                        <a:t>→</a:t>
                      </a:r>
                      <a:r>
                        <a:rPr sz="1800" spc="-5" dirty="0">
                          <a:latin typeface="Arial MT"/>
                          <a:cs typeface="Arial MT"/>
                        </a:rPr>
                        <a:t> </a:t>
                      </a:r>
                      <a:r>
                        <a:rPr sz="1800" dirty="0">
                          <a:latin typeface="Arial MT"/>
                          <a:cs typeface="Arial MT"/>
                        </a:rPr>
                        <a:t>book</a:t>
                      </a:r>
                      <a:r>
                        <a:rPr sz="1800" spc="-50"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include</a:t>
                      </a:r>
                      <a:r>
                        <a:rPr sz="1800" spc="-50" dirty="0">
                          <a:latin typeface="Arial MT"/>
                          <a:cs typeface="Arial MT"/>
                        </a:rPr>
                        <a:t> </a:t>
                      </a:r>
                      <a:r>
                        <a:rPr sz="1800" dirty="0">
                          <a:latin typeface="Arial MT"/>
                          <a:cs typeface="Arial MT"/>
                        </a:rPr>
                        <a:t>|</a:t>
                      </a:r>
                      <a:r>
                        <a:rPr sz="1800" spc="-25" dirty="0">
                          <a:latin typeface="Arial MT"/>
                          <a:cs typeface="Arial MT"/>
                        </a:rPr>
                        <a:t> </a:t>
                      </a:r>
                      <a:r>
                        <a:rPr sz="1800" dirty="0">
                          <a:latin typeface="Arial MT"/>
                          <a:cs typeface="Arial MT"/>
                        </a:rPr>
                        <a:t>prefer</a:t>
                      </a:r>
                      <a:endParaRPr sz="1800">
                        <a:latin typeface="Arial MT"/>
                        <a:cs typeface="Arial MT"/>
                      </a:endParaRPr>
                    </a:p>
                  </a:txBody>
                  <a:tcPr marL="0" marR="0" marT="0" marB="0">
                    <a:lnL w="12700">
                      <a:solidFill>
                        <a:srgbClr val="00AFEF"/>
                      </a:solidFill>
                      <a:prstDash val="solid"/>
                    </a:lnL>
                    <a:lnR w="12700">
                      <a:solidFill>
                        <a:srgbClr val="00AFEF"/>
                      </a:solidFill>
                      <a:prstDash val="solid"/>
                    </a:lnR>
                  </a:tcPr>
                </a:tc>
                <a:extLst>
                  <a:ext uri="{0D108BD9-81ED-4DB2-BD59-A6C34878D82A}">
                    <a16:rowId xmlns:a16="http://schemas.microsoft.com/office/drawing/2014/main" val="10004"/>
                  </a:ext>
                </a:extLst>
              </a:tr>
              <a:tr h="274214">
                <a:tc>
                  <a:txBody>
                    <a:bodyPr/>
                    <a:lstStyle/>
                    <a:p>
                      <a:pPr marL="31750">
                        <a:lnSpc>
                          <a:spcPts val="2045"/>
                        </a:lnSpc>
                      </a:pPr>
                      <a:r>
                        <a:rPr sz="1800" spc="-5" dirty="0">
                          <a:latin typeface="Arial MT"/>
                          <a:cs typeface="Arial MT"/>
                        </a:rPr>
                        <a:t>NP</a:t>
                      </a:r>
                      <a:r>
                        <a:rPr sz="1800" spc="-40" dirty="0">
                          <a:latin typeface="Arial MT"/>
                          <a:cs typeface="Arial MT"/>
                        </a:rPr>
                        <a:t> </a:t>
                      </a:r>
                      <a:r>
                        <a:rPr sz="1800" dirty="0">
                          <a:latin typeface="Arial MT"/>
                          <a:cs typeface="Arial MT"/>
                        </a:rPr>
                        <a:t>→</a:t>
                      </a:r>
                      <a:r>
                        <a:rPr sz="1800" spc="-40" dirty="0">
                          <a:latin typeface="Arial MT"/>
                          <a:cs typeface="Arial MT"/>
                        </a:rPr>
                        <a:t> </a:t>
                      </a:r>
                      <a:r>
                        <a:rPr sz="1800" dirty="0">
                          <a:latin typeface="Arial MT"/>
                          <a:cs typeface="Arial MT"/>
                        </a:rPr>
                        <a:t>Det</a:t>
                      </a:r>
                      <a:r>
                        <a:rPr sz="1800" spc="-10" dirty="0">
                          <a:latin typeface="Arial MT"/>
                          <a:cs typeface="Arial MT"/>
                        </a:rPr>
                        <a:t> </a:t>
                      </a:r>
                      <a:r>
                        <a:rPr sz="1800" dirty="0">
                          <a:latin typeface="Arial MT"/>
                          <a:cs typeface="Arial MT"/>
                        </a:rPr>
                        <a:t>Nominal</a:t>
                      </a:r>
                      <a:endParaRPr sz="1800">
                        <a:latin typeface="Arial MT"/>
                        <a:cs typeface="Arial MT"/>
                      </a:endParaRPr>
                    </a:p>
                  </a:txBody>
                  <a:tcPr marL="0" marR="0" marT="0" marB="0"/>
                </a:tc>
                <a:tc>
                  <a:txBody>
                    <a:bodyPr/>
                    <a:lstStyle/>
                    <a:p>
                      <a:pPr marL="86360">
                        <a:lnSpc>
                          <a:spcPts val="2060"/>
                        </a:lnSpc>
                      </a:pPr>
                      <a:r>
                        <a:rPr sz="1800" dirty="0">
                          <a:latin typeface="Arial MT"/>
                          <a:cs typeface="Arial MT"/>
                        </a:rPr>
                        <a:t>0.6</a:t>
                      </a:r>
                      <a:endParaRPr sz="1800">
                        <a:latin typeface="Arial MT"/>
                        <a:cs typeface="Arial MT"/>
                      </a:endParaRPr>
                    </a:p>
                  </a:txBody>
                  <a:tcPr marL="0" marR="0" marT="0" marB="0"/>
                </a:tc>
                <a:tc>
                  <a:txBody>
                    <a:bodyPr/>
                    <a:lstStyle/>
                    <a:p>
                      <a:pPr>
                        <a:lnSpc>
                          <a:spcPct val="100000"/>
                        </a:lnSpc>
                      </a:pPr>
                      <a:endParaRPr sz="1700">
                        <a:latin typeface="Times New Roman"/>
                        <a:cs typeface="Times New Roman"/>
                      </a:endParaRPr>
                    </a:p>
                  </a:txBody>
                  <a:tcPr marL="0" marR="0" marT="0" marB="0">
                    <a:lnR w="12700">
                      <a:solidFill>
                        <a:srgbClr val="00AFEF"/>
                      </a:solidFill>
                      <a:prstDash val="solid"/>
                    </a:lnR>
                  </a:tcPr>
                </a:tc>
                <a:tc>
                  <a:txBody>
                    <a:bodyPr/>
                    <a:lstStyle/>
                    <a:p>
                      <a:pPr marL="1045210">
                        <a:lnSpc>
                          <a:spcPts val="2045"/>
                        </a:lnSpc>
                        <a:tabLst>
                          <a:tab pos="1743075" algn="l"/>
                          <a:tab pos="2568575" algn="l"/>
                        </a:tabLst>
                      </a:pPr>
                      <a:r>
                        <a:rPr sz="1800" dirty="0">
                          <a:latin typeface="Arial MT"/>
                          <a:cs typeface="Arial MT"/>
                        </a:rPr>
                        <a:t>0.5	0.2	0.3</a:t>
                      </a:r>
                      <a:endParaRPr sz="1800">
                        <a:latin typeface="Arial MT"/>
                        <a:cs typeface="Arial MT"/>
                      </a:endParaRPr>
                    </a:p>
                  </a:txBody>
                  <a:tcPr marL="0" marR="0" marT="0" marB="0">
                    <a:lnL w="12700">
                      <a:solidFill>
                        <a:srgbClr val="00AFEF"/>
                      </a:solidFill>
                      <a:prstDash val="solid"/>
                    </a:lnL>
                    <a:lnR w="12700">
                      <a:solidFill>
                        <a:srgbClr val="00AFEF"/>
                      </a:solidFill>
                      <a:prstDash val="solid"/>
                    </a:lnR>
                  </a:tcPr>
                </a:tc>
                <a:extLst>
                  <a:ext uri="{0D108BD9-81ED-4DB2-BD59-A6C34878D82A}">
                    <a16:rowId xmlns:a16="http://schemas.microsoft.com/office/drawing/2014/main" val="10005"/>
                  </a:ext>
                </a:extLst>
              </a:tr>
              <a:tr h="268901">
                <a:tc>
                  <a:txBody>
                    <a:bodyPr/>
                    <a:lstStyle/>
                    <a:p>
                      <a:pPr marL="31750">
                        <a:lnSpc>
                          <a:spcPts val="2014"/>
                        </a:lnSpc>
                      </a:pPr>
                      <a:r>
                        <a:rPr sz="1800" dirty="0">
                          <a:latin typeface="Arial MT"/>
                          <a:cs typeface="Arial MT"/>
                        </a:rPr>
                        <a:t>Nominal</a:t>
                      </a:r>
                      <a:r>
                        <a:rPr sz="1800" spc="-50"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Noun</a:t>
                      </a:r>
                      <a:endParaRPr sz="1800">
                        <a:latin typeface="Arial MT"/>
                        <a:cs typeface="Arial MT"/>
                      </a:endParaRPr>
                    </a:p>
                  </a:txBody>
                  <a:tcPr marL="0" marR="0" marT="0" marB="0"/>
                </a:tc>
                <a:tc>
                  <a:txBody>
                    <a:bodyPr/>
                    <a:lstStyle/>
                    <a:p>
                      <a:pPr marL="86360">
                        <a:lnSpc>
                          <a:spcPts val="2014"/>
                        </a:lnSpc>
                      </a:pPr>
                      <a:r>
                        <a:rPr sz="1800" dirty="0">
                          <a:latin typeface="Arial MT"/>
                          <a:cs typeface="Arial MT"/>
                        </a:rPr>
                        <a:t>0.3</a:t>
                      </a:r>
                      <a:endParaRPr sz="1800">
                        <a:latin typeface="Arial MT"/>
                        <a:cs typeface="Arial MT"/>
                      </a:endParaRPr>
                    </a:p>
                  </a:txBody>
                  <a:tcPr marL="0" marR="0" marT="0" marB="0"/>
                </a:tc>
                <a:tc>
                  <a:txBody>
                    <a:bodyPr/>
                    <a:lstStyle/>
                    <a:p>
                      <a:pPr>
                        <a:lnSpc>
                          <a:spcPct val="100000"/>
                        </a:lnSpc>
                      </a:pPr>
                      <a:endParaRPr sz="1600">
                        <a:latin typeface="Times New Roman"/>
                        <a:cs typeface="Times New Roman"/>
                      </a:endParaRPr>
                    </a:p>
                  </a:txBody>
                  <a:tcPr marL="0" marR="0" marT="0" marB="0">
                    <a:lnR w="12700">
                      <a:solidFill>
                        <a:srgbClr val="00AFEF"/>
                      </a:solidFill>
                      <a:prstDash val="solid"/>
                    </a:lnR>
                  </a:tcPr>
                </a:tc>
                <a:tc>
                  <a:txBody>
                    <a:bodyPr/>
                    <a:lstStyle/>
                    <a:p>
                      <a:pPr marL="90805">
                        <a:lnSpc>
                          <a:spcPts val="2014"/>
                        </a:lnSpc>
                        <a:tabLst>
                          <a:tab pos="1627505" algn="l"/>
                        </a:tabLst>
                      </a:pPr>
                      <a:r>
                        <a:rPr sz="1800" dirty="0">
                          <a:latin typeface="Arial MT"/>
                          <a:cs typeface="Arial MT"/>
                        </a:rPr>
                        <a:t>Pronoun</a:t>
                      </a:r>
                      <a:r>
                        <a:rPr sz="1800" spc="-40" dirty="0">
                          <a:latin typeface="Arial MT"/>
                          <a:cs typeface="Arial MT"/>
                        </a:rPr>
                        <a:t> </a:t>
                      </a:r>
                      <a:r>
                        <a:rPr sz="1800" dirty="0">
                          <a:latin typeface="Arial MT"/>
                          <a:cs typeface="Arial MT"/>
                        </a:rPr>
                        <a:t>→</a:t>
                      </a:r>
                      <a:r>
                        <a:rPr sz="1800" spc="5" dirty="0">
                          <a:latin typeface="Arial MT"/>
                          <a:cs typeface="Arial MT"/>
                        </a:rPr>
                        <a:t> </a:t>
                      </a:r>
                      <a:r>
                        <a:rPr sz="1800" dirty="0">
                          <a:latin typeface="Arial MT"/>
                          <a:cs typeface="Arial MT"/>
                        </a:rPr>
                        <a:t>I	|</a:t>
                      </a:r>
                      <a:r>
                        <a:rPr sz="1800" spc="-20" dirty="0">
                          <a:latin typeface="Arial MT"/>
                          <a:cs typeface="Arial MT"/>
                        </a:rPr>
                        <a:t> </a:t>
                      </a:r>
                      <a:r>
                        <a:rPr sz="1800" dirty="0">
                          <a:latin typeface="Arial MT"/>
                          <a:cs typeface="Arial MT"/>
                        </a:rPr>
                        <a:t>he</a:t>
                      </a:r>
                      <a:r>
                        <a:rPr sz="1800" spc="-30" dirty="0">
                          <a:latin typeface="Arial MT"/>
                          <a:cs typeface="Arial MT"/>
                        </a:rPr>
                        <a:t> </a:t>
                      </a:r>
                      <a:r>
                        <a:rPr sz="1800" dirty="0">
                          <a:latin typeface="Arial MT"/>
                          <a:cs typeface="Arial MT"/>
                        </a:rPr>
                        <a:t>|</a:t>
                      </a:r>
                      <a:r>
                        <a:rPr sz="1800" spc="-5" dirty="0">
                          <a:latin typeface="Arial MT"/>
                          <a:cs typeface="Arial MT"/>
                        </a:rPr>
                        <a:t> </a:t>
                      </a:r>
                      <a:r>
                        <a:rPr sz="1800" dirty="0">
                          <a:latin typeface="Arial MT"/>
                          <a:cs typeface="Arial MT"/>
                        </a:rPr>
                        <a:t>she</a:t>
                      </a:r>
                      <a:r>
                        <a:rPr sz="1800" spc="-55" dirty="0">
                          <a:latin typeface="Arial MT"/>
                          <a:cs typeface="Arial MT"/>
                        </a:rPr>
                        <a:t> </a:t>
                      </a:r>
                      <a:r>
                        <a:rPr sz="1800" dirty="0">
                          <a:latin typeface="Arial MT"/>
                          <a:cs typeface="Arial MT"/>
                        </a:rPr>
                        <a:t>|</a:t>
                      </a:r>
                      <a:r>
                        <a:rPr sz="1800" spc="-25" dirty="0">
                          <a:latin typeface="Arial MT"/>
                          <a:cs typeface="Arial MT"/>
                        </a:rPr>
                        <a:t> </a:t>
                      </a:r>
                      <a:r>
                        <a:rPr sz="1800" dirty="0">
                          <a:latin typeface="Arial MT"/>
                          <a:cs typeface="Arial MT"/>
                        </a:rPr>
                        <a:t>me</a:t>
                      </a:r>
                      <a:endParaRPr sz="1800">
                        <a:latin typeface="Arial MT"/>
                        <a:cs typeface="Arial MT"/>
                      </a:endParaRPr>
                    </a:p>
                  </a:txBody>
                  <a:tcPr marL="0" marR="0" marT="0" marB="0">
                    <a:lnL w="12700">
                      <a:solidFill>
                        <a:srgbClr val="00AFEF"/>
                      </a:solidFill>
                      <a:prstDash val="solid"/>
                    </a:lnL>
                    <a:lnR w="12700">
                      <a:solidFill>
                        <a:srgbClr val="00AFEF"/>
                      </a:solidFill>
                      <a:prstDash val="solid"/>
                    </a:lnR>
                  </a:tcPr>
                </a:tc>
                <a:extLst>
                  <a:ext uri="{0D108BD9-81ED-4DB2-BD59-A6C34878D82A}">
                    <a16:rowId xmlns:a16="http://schemas.microsoft.com/office/drawing/2014/main" val="10006"/>
                  </a:ext>
                </a:extLst>
              </a:tr>
              <a:tr h="280130">
                <a:tc>
                  <a:txBody>
                    <a:bodyPr/>
                    <a:lstStyle/>
                    <a:p>
                      <a:pPr marL="31750">
                        <a:lnSpc>
                          <a:spcPts val="2090"/>
                        </a:lnSpc>
                      </a:pPr>
                      <a:r>
                        <a:rPr sz="1800" dirty="0">
                          <a:latin typeface="Arial MT"/>
                          <a:cs typeface="Arial MT"/>
                        </a:rPr>
                        <a:t>Nominal</a:t>
                      </a:r>
                      <a:r>
                        <a:rPr sz="1800" spc="-45" dirty="0">
                          <a:latin typeface="Arial MT"/>
                          <a:cs typeface="Arial MT"/>
                        </a:rPr>
                        <a:t> </a:t>
                      </a:r>
                      <a:r>
                        <a:rPr sz="1800" dirty="0">
                          <a:latin typeface="Arial MT"/>
                          <a:cs typeface="Arial MT"/>
                        </a:rPr>
                        <a:t>→</a:t>
                      </a:r>
                      <a:r>
                        <a:rPr sz="1800" spc="-10" dirty="0">
                          <a:latin typeface="Arial MT"/>
                          <a:cs typeface="Arial MT"/>
                        </a:rPr>
                        <a:t> </a:t>
                      </a:r>
                      <a:r>
                        <a:rPr sz="1800" dirty="0">
                          <a:latin typeface="Arial MT"/>
                          <a:cs typeface="Arial MT"/>
                        </a:rPr>
                        <a:t>Nominal</a:t>
                      </a:r>
                      <a:r>
                        <a:rPr sz="1800" spc="-50" dirty="0">
                          <a:latin typeface="Arial MT"/>
                          <a:cs typeface="Arial MT"/>
                        </a:rPr>
                        <a:t> </a:t>
                      </a:r>
                      <a:r>
                        <a:rPr sz="1800" dirty="0">
                          <a:latin typeface="Arial MT"/>
                          <a:cs typeface="Arial MT"/>
                        </a:rPr>
                        <a:t>Noun</a:t>
                      </a:r>
                      <a:endParaRPr sz="1800">
                        <a:latin typeface="Arial MT"/>
                        <a:cs typeface="Arial MT"/>
                      </a:endParaRPr>
                    </a:p>
                  </a:txBody>
                  <a:tcPr marL="0" marR="0" marT="0" marB="0"/>
                </a:tc>
                <a:tc>
                  <a:txBody>
                    <a:bodyPr/>
                    <a:lstStyle/>
                    <a:p>
                      <a:pPr marL="86360">
                        <a:lnSpc>
                          <a:spcPts val="2105"/>
                        </a:lnSpc>
                      </a:pPr>
                      <a:r>
                        <a:rPr sz="1800" dirty="0">
                          <a:latin typeface="Arial MT"/>
                          <a:cs typeface="Arial MT"/>
                        </a:rPr>
                        <a:t>0.2</a:t>
                      </a:r>
                      <a:endParaRPr sz="1800">
                        <a:latin typeface="Arial MT"/>
                        <a:cs typeface="Arial MT"/>
                      </a:endParaRPr>
                    </a:p>
                  </a:txBody>
                  <a:tcPr marL="0" marR="0" marT="0" marB="0"/>
                </a:tc>
                <a:tc>
                  <a:txBody>
                    <a:bodyPr/>
                    <a:lstStyle/>
                    <a:p>
                      <a:pPr marL="146050">
                        <a:lnSpc>
                          <a:spcPts val="2010"/>
                        </a:lnSpc>
                      </a:pPr>
                      <a:r>
                        <a:rPr sz="1800" dirty="0">
                          <a:latin typeface="Arial MT"/>
                          <a:cs typeface="Arial MT"/>
                        </a:rPr>
                        <a:t>+</a:t>
                      </a:r>
                      <a:r>
                        <a:rPr sz="1800" spc="180" dirty="0">
                          <a:latin typeface="Arial MT"/>
                          <a:cs typeface="Arial MT"/>
                        </a:rPr>
                        <a:t> </a:t>
                      </a:r>
                      <a:r>
                        <a:rPr sz="1800" dirty="0">
                          <a:latin typeface="Arial MT"/>
                          <a:cs typeface="Arial MT"/>
                        </a:rPr>
                        <a:t>1.0</a:t>
                      </a:r>
                      <a:endParaRPr sz="1800">
                        <a:latin typeface="Arial MT"/>
                        <a:cs typeface="Arial MT"/>
                      </a:endParaRPr>
                    </a:p>
                  </a:txBody>
                  <a:tcPr marL="0" marR="0" marT="0" marB="0">
                    <a:lnR w="12700">
                      <a:solidFill>
                        <a:srgbClr val="00AFEF"/>
                      </a:solidFill>
                      <a:prstDash val="solid"/>
                    </a:lnR>
                  </a:tcPr>
                </a:tc>
                <a:tc>
                  <a:txBody>
                    <a:bodyPr/>
                    <a:lstStyle/>
                    <a:p>
                      <a:pPr marL="59055" algn="ctr">
                        <a:lnSpc>
                          <a:spcPts val="2090"/>
                        </a:lnSpc>
                        <a:tabLst>
                          <a:tab pos="1517650" algn="l"/>
                        </a:tabLst>
                      </a:pPr>
                      <a:r>
                        <a:rPr sz="1800" dirty="0">
                          <a:latin typeface="Arial MT"/>
                          <a:cs typeface="Arial MT"/>
                        </a:rPr>
                        <a:t>0.5</a:t>
                      </a:r>
                      <a:r>
                        <a:rPr sz="1800" spc="484" dirty="0">
                          <a:latin typeface="Arial MT"/>
                          <a:cs typeface="Arial MT"/>
                        </a:rPr>
                        <a:t> </a:t>
                      </a:r>
                      <a:r>
                        <a:rPr sz="1800" dirty="0">
                          <a:latin typeface="Arial MT"/>
                          <a:cs typeface="Arial MT"/>
                        </a:rPr>
                        <a:t>0.1</a:t>
                      </a:r>
                      <a:r>
                        <a:rPr sz="1800" spc="490" dirty="0">
                          <a:latin typeface="Arial MT"/>
                          <a:cs typeface="Arial MT"/>
                        </a:rPr>
                        <a:t> </a:t>
                      </a:r>
                      <a:r>
                        <a:rPr sz="1800" dirty="0">
                          <a:latin typeface="Arial MT"/>
                          <a:cs typeface="Arial MT"/>
                        </a:rPr>
                        <a:t>0.1	0.3</a:t>
                      </a:r>
                      <a:endParaRPr sz="1800">
                        <a:latin typeface="Arial MT"/>
                        <a:cs typeface="Arial MT"/>
                      </a:endParaRPr>
                    </a:p>
                  </a:txBody>
                  <a:tcPr marL="0" marR="0" marT="0" marB="0">
                    <a:lnL w="12700">
                      <a:solidFill>
                        <a:srgbClr val="00AFEF"/>
                      </a:solidFill>
                      <a:prstDash val="solid"/>
                    </a:lnL>
                    <a:lnR w="12700">
                      <a:solidFill>
                        <a:srgbClr val="00AFEF"/>
                      </a:solidFill>
                      <a:prstDash val="solid"/>
                    </a:lnR>
                  </a:tcPr>
                </a:tc>
                <a:extLst>
                  <a:ext uri="{0D108BD9-81ED-4DB2-BD59-A6C34878D82A}">
                    <a16:rowId xmlns:a16="http://schemas.microsoft.com/office/drawing/2014/main" val="10007"/>
                  </a:ext>
                </a:extLst>
              </a:tr>
              <a:tr h="274276">
                <a:tc>
                  <a:txBody>
                    <a:bodyPr/>
                    <a:lstStyle/>
                    <a:p>
                      <a:pPr marL="31750">
                        <a:lnSpc>
                          <a:spcPts val="2045"/>
                        </a:lnSpc>
                      </a:pPr>
                      <a:r>
                        <a:rPr sz="1800" dirty="0">
                          <a:latin typeface="Arial MT"/>
                          <a:cs typeface="Arial MT"/>
                        </a:rPr>
                        <a:t>Nominal</a:t>
                      </a:r>
                      <a:r>
                        <a:rPr sz="1800" spc="-45" dirty="0">
                          <a:latin typeface="Arial MT"/>
                          <a:cs typeface="Arial MT"/>
                        </a:rPr>
                        <a:t> </a:t>
                      </a:r>
                      <a:r>
                        <a:rPr sz="1800" dirty="0">
                          <a:latin typeface="Arial MT"/>
                          <a:cs typeface="Arial MT"/>
                        </a:rPr>
                        <a:t>→</a:t>
                      </a:r>
                      <a:r>
                        <a:rPr sz="1800" spc="-15" dirty="0">
                          <a:latin typeface="Arial MT"/>
                          <a:cs typeface="Arial MT"/>
                        </a:rPr>
                        <a:t> </a:t>
                      </a:r>
                      <a:r>
                        <a:rPr sz="1800" dirty="0">
                          <a:latin typeface="Arial MT"/>
                          <a:cs typeface="Arial MT"/>
                        </a:rPr>
                        <a:t>Nominal</a:t>
                      </a:r>
                      <a:r>
                        <a:rPr sz="1800" spc="-50" dirty="0">
                          <a:latin typeface="Arial MT"/>
                          <a:cs typeface="Arial MT"/>
                        </a:rPr>
                        <a:t> </a:t>
                      </a:r>
                      <a:r>
                        <a:rPr sz="1800" dirty="0">
                          <a:latin typeface="Arial MT"/>
                          <a:cs typeface="Arial MT"/>
                        </a:rPr>
                        <a:t>PP</a:t>
                      </a:r>
                      <a:endParaRPr sz="1800">
                        <a:latin typeface="Arial MT"/>
                        <a:cs typeface="Arial MT"/>
                      </a:endParaRPr>
                    </a:p>
                  </a:txBody>
                  <a:tcPr marL="0" marR="0" marT="0" marB="0"/>
                </a:tc>
                <a:tc>
                  <a:txBody>
                    <a:bodyPr/>
                    <a:lstStyle/>
                    <a:p>
                      <a:pPr marL="86360">
                        <a:lnSpc>
                          <a:spcPts val="2060"/>
                        </a:lnSpc>
                      </a:pPr>
                      <a:r>
                        <a:rPr sz="1800" dirty="0">
                          <a:latin typeface="Arial MT"/>
                          <a:cs typeface="Arial MT"/>
                        </a:rPr>
                        <a:t>0.5</a:t>
                      </a:r>
                      <a:endParaRPr sz="1800">
                        <a:latin typeface="Arial MT"/>
                        <a:cs typeface="Arial MT"/>
                      </a:endParaRPr>
                    </a:p>
                  </a:txBody>
                  <a:tcPr marL="0" marR="0" marT="0" marB="0"/>
                </a:tc>
                <a:tc>
                  <a:txBody>
                    <a:bodyPr/>
                    <a:lstStyle/>
                    <a:p>
                      <a:pPr>
                        <a:lnSpc>
                          <a:spcPct val="100000"/>
                        </a:lnSpc>
                      </a:pPr>
                      <a:endParaRPr sz="1700">
                        <a:latin typeface="Times New Roman"/>
                        <a:cs typeface="Times New Roman"/>
                      </a:endParaRPr>
                    </a:p>
                  </a:txBody>
                  <a:tcPr marL="0" marR="0" marT="0" marB="0">
                    <a:lnR w="12700">
                      <a:solidFill>
                        <a:srgbClr val="00AFEF"/>
                      </a:solidFill>
                      <a:prstDash val="solid"/>
                    </a:lnR>
                  </a:tcPr>
                </a:tc>
                <a:tc>
                  <a:txBody>
                    <a:bodyPr/>
                    <a:lstStyle/>
                    <a:p>
                      <a:pPr marL="90805">
                        <a:lnSpc>
                          <a:spcPts val="2045"/>
                        </a:lnSpc>
                      </a:pPr>
                      <a:r>
                        <a:rPr sz="1800" dirty="0">
                          <a:latin typeface="Arial MT"/>
                          <a:cs typeface="Arial MT"/>
                        </a:rPr>
                        <a:t>Proper-Noun</a:t>
                      </a:r>
                      <a:r>
                        <a:rPr sz="1800" spc="-50" dirty="0">
                          <a:latin typeface="Arial MT"/>
                          <a:cs typeface="Arial MT"/>
                        </a:rPr>
                        <a:t> </a:t>
                      </a:r>
                      <a:r>
                        <a:rPr sz="1800" dirty="0">
                          <a:latin typeface="Arial MT"/>
                          <a:cs typeface="Arial MT"/>
                        </a:rPr>
                        <a:t>→</a:t>
                      </a:r>
                      <a:r>
                        <a:rPr sz="1800" spc="-10" dirty="0">
                          <a:latin typeface="Arial MT"/>
                          <a:cs typeface="Arial MT"/>
                        </a:rPr>
                        <a:t> </a:t>
                      </a:r>
                      <a:r>
                        <a:rPr sz="1800" dirty="0">
                          <a:latin typeface="Arial MT"/>
                          <a:cs typeface="Arial MT"/>
                        </a:rPr>
                        <a:t>Houston</a:t>
                      </a:r>
                      <a:r>
                        <a:rPr sz="1800" spc="-55"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NWA</a:t>
                      </a:r>
                      <a:endParaRPr sz="1800">
                        <a:latin typeface="Arial MT"/>
                        <a:cs typeface="Arial MT"/>
                      </a:endParaRPr>
                    </a:p>
                  </a:txBody>
                  <a:tcPr marL="0" marR="0" marT="0" marB="0">
                    <a:lnL w="12700">
                      <a:solidFill>
                        <a:srgbClr val="00AFEF"/>
                      </a:solidFill>
                      <a:prstDash val="solid"/>
                    </a:lnL>
                    <a:lnR w="12700">
                      <a:solidFill>
                        <a:srgbClr val="00AFEF"/>
                      </a:solidFill>
                      <a:prstDash val="solid"/>
                    </a:lnR>
                  </a:tcPr>
                </a:tc>
                <a:extLst>
                  <a:ext uri="{0D108BD9-81ED-4DB2-BD59-A6C34878D82A}">
                    <a16:rowId xmlns:a16="http://schemas.microsoft.com/office/drawing/2014/main" val="10008"/>
                  </a:ext>
                </a:extLst>
              </a:tr>
              <a:tr h="274584">
                <a:tc>
                  <a:txBody>
                    <a:bodyPr/>
                    <a:lstStyle/>
                    <a:p>
                      <a:pPr marL="31750">
                        <a:lnSpc>
                          <a:spcPts val="2045"/>
                        </a:lnSpc>
                      </a:pPr>
                      <a:r>
                        <a:rPr sz="1800" dirty="0">
                          <a:latin typeface="Arial MT"/>
                          <a:cs typeface="Arial MT"/>
                        </a:rPr>
                        <a:t>VP</a:t>
                      </a:r>
                      <a:r>
                        <a:rPr sz="1800" spc="-80" dirty="0">
                          <a:latin typeface="Arial MT"/>
                          <a:cs typeface="Arial MT"/>
                        </a:rPr>
                        <a:t> </a:t>
                      </a:r>
                      <a:r>
                        <a:rPr sz="1800" dirty="0">
                          <a:latin typeface="Arial MT"/>
                          <a:cs typeface="Arial MT"/>
                        </a:rPr>
                        <a:t>→</a:t>
                      </a:r>
                      <a:r>
                        <a:rPr sz="1800" spc="-30" dirty="0">
                          <a:latin typeface="Arial MT"/>
                          <a:cs typeface="Arial MT"/>
                        </a:rPr>
                        <a:t> </a:t>
                      </a:r>
                      <a:r>
                        <a:rPr sz="1800" spc="-25" dirty="0">
                          <a:latin typeface="Arial MT"/>
                          <a:cs typeface="Arial MT"/>
                        </a:rPr>
                        <a:t>Verb</a:t>
                      </a:r>
                      <a:endParaRPr sz="1800">
                        <a:latin typeface="Arial MT"/>
                        <a:cs typeface="Arial MT"/>
                      </a:endParaRPr>
                    </a:p>
                  </a:txBody>
                  <a:tcPr marL="0" marR="0" marT="0" marB="0"/>
                </a:tc>
                <a:tc>
                  <a:txBody>
                    <a:bodyPr/>
                    <a:lstStyle/>
                    <a:p>
                      <a:pPr marL="86360">
                        <a:lnSpc>
                          <a:spcPts val="2060"/>
                        </a:lnSpc>
                      </a:pPr>
                      <a:r>
                        <a:rPr sz="1800" dirty="0">
                          <a:latin typeface="Arial MT"/>
                          <a:cs typeface="Arial MT"/>
                        </a:rPr>
                        <a:t>0.2</a:t>
                      </a:r>
                      <a:endParaRPr sz="1800">
                        <a:latin typeface="Arial MT"/>
                        <a:cs typeface="Arial MT"/>
                      </a:endParaRPr>
                    </a:p>
                  </a:txBody>
                  <a:tcPr marL="0" marR="0" marT="0" marB="0"/>
                </a:tc>
                <a:tc>
                  <a:txBody>
                    <a:bodyPr/>
                    <a:lstStyle/>
                    <a:p>
                      <a:pPr>
                        <a:lnSpc>
                          <a:spcPct val="100000"/>
                        </a:lnSpc>
                      </a:pPr>
                      <a:endParaRPr sz="1700">
                        <a:latin typeface="Times New Roman"/>
                        <a:cs typeface="Times New Roman"/>
                      </a:endParaRPr>
                    </a:p>
                  </a:txBody>
                  <a:tcPr marL="0" marR="0" marT="0" marB="0">
                    <a:lnR w="12700">
                      <a:solidFill>
                        <a:srgbClr val="00AFEF"/>
                      </a:solidFill>
                      <a:prstDash val="solid"/>
                    </a:lnR>
                  </a:tcPr>
                </a:tc>
                <a:tc>
                  <a:txBody>
                    <a:bodyPr/>
                    <a:lstStyle/>
                    <a:p>
                      <a:pPr marL="1997075">
                        <a:lnSpc>
                          <a:spcPts val="2045"/>
                        </a:lnSpc>
                        <a:tabLst>
                          <a:tab pos="2886075" algn="l"/>
                        </a:tabLst>
                      </a:pPr>
                      <a:r>
                        <a:rPr sz="1800" dirty="0">
                          <a:latin typeface="Arial MT"/>
                          <a:cs typeface="Arial MT"/>
                        </a:rPr>
                        <a:t>0.8	0.2</a:t>
                      </a:r>
                      <a:endParaRPr sz="1800">
                        <a:latin typeface="Arial MT"/>
                        <a:cs typeface="Arial MT"/>
                      </a:endParaRPr>
                    </a:p>
                  </a:txBody>
                  <a:tcPr marL="0" marR="0" marT="0" marB="0">
                    <a:lnL w="12700">
                      <a:solidFill>
                        <a:srgbClr val="00AFEF"/>
                      </a:solidFill>
                      <a:prstDash val="solid"/>
                    </a:lnL>
                    <a:lnR w="12700">
                      <a:solidFill>
                        <a:srgbClr val="00AFEF"/>
                      </a:solidFill>
                      <a:prstDash val="solid"/>
                    </a:lnR>
                  </a:tcPr>
                </a:tc>
                <a:extLst>
                  <a:ext uri="{0D108BD9-81ED-4DB2-BD59-A6C34878D82A}">
                    <a16:rowId xmlns:a16="http://schemas.microsoft.com/office/drawing/2014/main" val="10009"/>
                  </a:ext>
                </a:extLst>
              </a:tr>
              <a:tr h="274372">
                <a:tc>
                  <a:txBody>
                    <a:bodyPr/>
                    <a:lstStyle/>
                    <a:p>
                      <a:pPr marL="31750">
                        <a:lnSpc>
                          <a:spcPts val="2045"/>
                        </a:lnSpc>
                      </a:pPr>
                      <a:r>
                        <a:rPr sz="1800" dirty="0">
                          <a:latin typeface="Arial MT"/>
                          <a:cs typeface="Arial MT"/>
                        </a:rPr>
                        <a:t>VP</a:t>
                      </a:r>
                      <a:r>
                        <a:rPr sz="1800" spc="-70" dirty="0">
                          <a:latin typeface="Arial MT"/>
                          <a:cs typeface="Arial MT"/>
                        </a:rPr>
                        <a:t> </a:t>
                      </a:r>
                      <a:r>
                        <a:rPr sz="1800" dirty="0">
                          <a:latin typeface="Arial MT"/>
                          <a:cs typeface="Arial MT"/>
                        </a:rPr>
                        <a:t>→</a:t>
                      </a:r>
                      <a:r>
                        <a:rPr sz="1800" spc="-25" dirty="0">
                          <a:latin typeface="Arial MT"/>
                          <a:cs typeface="Arial MT"/>
                        </a:rPr>
                        <a:t> Verb</a:t>
                      </a:r>
                      <a:r>
                        <a:rPr sz="1800" spc="-35" dirty="0">
                          <a:latin typeface="Arial MT"/>
                          <a:cs typeface="Arial MT"/>
                        </a:rPr>
                        <a:t> </a:t>
                      </a:r>
                      <a:r>
                        <a:rPr sz="1800" spc="-5" dirty="0">
                          <a:latin typeface="Arial MT"/>
                          <a:cs typeface="Arial MT"/>
                        </a:rPr>
                        <a:t>NP</a:t>
                      </a:r>
                      <a:endParaRPr sz="1800">
                        <a:latin typeface="Arial MT"/>
                        <a:cs typeface="Arial MT"/>
                      </a:endParaRPr>
                    </a:p>
                  </a:txBody>
                  <a:tcPr marL="0" marR="0" marT="0" marB="0"/>
                </a:tc>
                <a:tc>
                  <a:txBody>
                    <a:bodyPr/>
                    <a:lstStyle/>
                    <a:p>
                      <a:pPr marL="86360">
                        <a:lnSpc>
                          <a:spcPts val="2060"/>
                        </a:lnSpc>
                      </a:pPr>
                      <a:r>
                        <a:rPr sz="1800" dirty="0">
                          <a:latin typeface="Arial MT"/>
                          <a:cs typeface="Arial MT"/>
                        </a:rPr>
                        <a:t>0.5</a:t>
                      </a:r>
                      <a:endParaRPr sz="1800">
                        <a:latin typeface="Arial MT"/>
                        <a:cs typeface="Arial MT"/>
                      </a:endParaRPr>
                    </a:p>
                  </a:txBody>
                  <a:tcPr marL="0" marR="0" marT="0" marB="0"/>
                </a:tc>
                <a:tc>
                  <a:txBody>
                    <a:bodyPr/>
                    <a:lstStyle/>
                    <a:p>
                      <a:pPr marL="146050">
                        <a:lnSpc>
                          <a:spcPts val="2060"/>
                        </a:lnSpc>
                      </a:pPr>
                      <a:r>
                        <a:rPr sz="1800" dirty="0">
                          <a:latin typeface="Arial MT"/>
                          <a:cs typeface="Arial MT"/>
                        </a:rPr>
                        <a:t>+</a:t>
                      </a:r>
                      <a:r>
                        <a:rPr sz="1800" spc="180" dirty="0">
                          <a:latin typeface="Arial MT"/>
                          <a:cs typeface="Arial MT"/>
                        </a:rPr>
                        <a:t> </a:t>
                      </a:r>
                      <a:r>
                        <a:rPr sz="1800" dirty="0">
                          <a:latin typeface="Arial MT"/>
                          <a:cs typeface="Arial MT"/>
                        </a:rPr>
                        <a:t>1.0</a:t>
                      </a:r>
                      <a:endParaRPr sz="1800">
                        <a:latin typeface="Arial MT"/>
                        <a:cs typeface="Arial MT"/>
                      </a:endParaRPr>
                    </a:p>
                  </a:txBody>
                  <a:tcPr marL="0" marR="0" marT="0" marB="0">
                    <a:lnR w="12700">
                      <a:solidFill>
                        <a:srgbClr val="00AFEF"/>
                      </a:solidFill>
                      <a:prstDash val="solid"/>
                    </a:lnR>
                  </a:tcPr>
                </a:tc>
                <a:tc>
                  <a:txBody>
                    <a:bodyPr/>
                    <a:lstStyle/>
                    <a:p>
                      <a:pPr marL="90805">
                        <a:lnSpc>
                          <a:spcPts val="2045"/>
                        </a:lnSpc>
                      </a:pPr>
                      <a:r>
                        <a:rPr sz="1800" dirty="0">
                          <a:latin typeface="Arial MT"/>
                          <a:cs typeface="Arial MT"/>
                        </a:rPr>
                        <a:t>Aux</a:t>
                      </a:r>
                      <a:r>
                        <a:rPr sz="1800" spc="-35" dirty="0">
                          <a:latin typeface="Arial MT"/>
                          <a:cs typeface="Arial MT"/>
                        </a:rPr>
                        <a:t> </a:t>
                      </a:r>
                      <a:r>
                        <a:rPr sz="1800" dirty="0">
                          <a:latin typeface="Arial MT"/>
                          <a:cs typeface="Arial MT"/>
                        </a:rPr>
                        <a:t>→</a:t>
                      </a:r>
                      <a:r>
                        <a:rPr sz="1800" spc="-25" dirty="0">
                          <a:latin typeface="Arial MT"/>
                          <a:cs typeface="Arial MT"/>
                        </a:rPr>
                        <a:t> </a:t>
                      </a:r>
                      <a:r>
                        <a:rPr sz="1800" dirty="0">
                          <a:latin typeface="Arial MT"/>
                          <a:cs typeface="Arial MT"/>
                        </a:rPr>
                        <a:t>does</a:t>
                      </a:r>
                      <a:endParaRPr sz="1800">
                        <a:latin typeface="Arial MT"/>
                        <a:cs typeface="Arial MT"/>
                      </a:endParaRPr>
                    </a:p>
                  </a:txBody>
                  <a:tcPr marL="0" marR="0" marT="0" marB="0">
                    <a:lnL w="12700">
                      <a:solidFill>
                        <a:srgbClr val="00AFEF"/>
                      </a:solidFill>
                      <a:prstDash val="solid"/>
                    </a:lnL>
                    <a:lnR w="12700">
                      <a:solidFill>
                        <a:srgbClr val="00AFEF"/>
                      </a:solidFill>
                      <a:prstDash val="solid"/>
                    </a:lnR>
                  </a:tcPr>
                </a:tc>
                <a:extLst>
                  <a:ext uri="{0D108BD9-81ED-4DB2-BD59-A6C34878D82A}">
                    <a16:rowId xmlns:a16="http://schemas.microsoft.com/office/drawing/2014/main" val="10010"/>
                  </a:ext>
                </a:extLst>
              </a:tr>
              <a:tr h="274648">
                <a:tc>
                  <a:txBody>
                    <a:bodyPr/>
                    <a:lstStyle/>
                    <a:p>
                      <a:pPr marL="31750">
                        <a:lnSpc>
                          <a:spcPts val="2045"/>
                        </a:lnSpc>
                      </a:pPr>
                      <a:r>
                        <a:rPr sz="1800" dirty="0">
                          <a:latin typeface="Arial MT"/>
                          <a:cs typeface="Arial MT"/>
                        </a:rPr>
                        <a:t>VP</a:t>
                      </a:r>
                      <a:r>
                        <a:rPr sz="1800" spc="-70" dirty="0">
                          <a:latin typeface="Arial MT"/>
                          <a:cs typeface="Arial MT"/>
                        </a:rPr>
                        <a:t> </a:t>
                      </a:r>
                      <a:r>
                        <a:rPr sz="1800" dirty="0">
                          <a:latin typeface="Arial MT"/>
                          <a:cs typeface="Arial MT"/>
                        </a:rPr>
                        <a:t>→</a:t>
                      </a:r>
                      <a:r>
                        <a:rPr sz="1800" spc="-25" dirty="0">
                          <a:latin typeface="Arial MT"/>
                          <a:cs typeface="Arial MT"/>
                        </a:rPr>
                        <a:t> </a:t>
                      </a:r>
                      <a:r>
                        <a:rPr sz="1800" dirty="0">
                          <a:latin typeface="Arial MT"/>
                          <a:cs typeface="Arial MT"/>
                        </a:rPr>
                        <a:t>VP</a:t>
                      </a:r>
                      <a:r>
                        <a:rPr sz="1800" spc="-50" dirty="0">
                          <a:latin typeface="Arial MT"/>
                          <a:cs typeface="Arial MT"/>
                        </a:rPr>
                        <a:t> </a:t>
                      </a:r>
                      <a:r>
                        <a:rPr sz="1800" dirty="0">
                          <a:latin typeface="Arial MT"/>
                          <a:cs typeface="Arial MT"/>
                        </a:rPr>
                        <a:t>PP</a:t>
                      </a:r>
                      <a:endParaRPr sz="1800">
                        <a:latin typeface="Arial MT"/>
                        <a:cs typeface="Arial MT"/>
                      </a:endParaRPr>
                    </a:p>
                  </a:txBody>
                  <a:tcPr marL="0" marR="0" marT="0" marB="0"/>
                </a:tc>
                <a:tc>
                  <a:txBody>
                    <a:bodyPr/>
                    <a:lstStyle/>
                    <a:p>
                      <a:pPr marL="86360">
                        <a:lnSpc>
                          <a:spcPts val="2065"/>
                        </a:lnSpc>
                      </a:pPr>
                      <a:r>
                        <a:rPr sz="1800" dirty="0">
                          <a:latin typeface="Arial MT"/>
                          <a:cs typeface="Arial MT"/>
                        </a:rPr>
                        <a:t>0.3</a:t>
                      </a:r>
                      <a:endParaRPr sz="1800">
                        <a:latin typeface="Arial MT"/>
                        <a:cs typeface="Arial MT"/>
                      </a:endParaRPr>
                    </a:p>
                  </a:txBody>
                  <a:tcPr marL="0" marR="0" marT="0" marB="0"/>
                </a:tc>
                <a:tc>
                  <a:txBody>
                    <a:bodyPr/>
                    <a:lstStyle/>
                    <a:p>
                      <a:pPr>
                        <a:lnSpc>
                          <a:spcPct val="100000"/>
                        </a:lnSpc>
                      </a:pPr>
                      <a:endParaRPr sz="1700">
                        <a:latin typeface="Times New Roman"/>
                        <a:cs typeface="Times New Roman"/>
                      </a:endParaRPr>
                    </a:p>
                  </a:txBody>
                  <a:tcPr marL="0" marR="0" marT="0" marB="0">
                    <a:lnR w="12700">
                      <a:solidFill>
                        <a:srgbClr val="00AFEF"/>
                      </a:solidFill>
                      <a:prstDash val="solid"/>
                    </a:lnR>
                  </a:tcPr>
                </a:tc>
                <a:tc>
                  <a:txBody>
                    <a:bodyPr/>
                    <a:lstStyle/>
                    <a:p>
                      <a:pPr marL="917575">
                        <a:lnSpc>
                          <a:spcPts val="2045"/>
                        </a:lnSpc>
                      </a:pPr>
                      <a:r>
                        <a:rPr sz="1800" dirty="0">
                          <a:latin typeface="Arial MT"/>
                          <a:cs typeface="Arial MT"/>
                        </a:rPr>
                        <a:t>1.0</a:t>
                      </a:r>
                      <a:endParaRPr sz="1800">
                        <a:latin typeface="Arial MT"/>
                        <a:cs typeface="Arial MT"/>
                      </a:endParaRPr>
                    </a:p>
                  </a:txBody>
                  <a:tcPr marL="0" marR="0" marT="0" marB="0">
                    <a:lnL w="12700">
                      <a:solidFill>
                        <a:srgbClr val="00AFEF"/>
                      </a:solidFill>
                      <a:prstDash val="solid"/>
                    </a:lnL>
                    <a:lnR w="12700">
                      <a:solidFill>
                        <a:srgbClr val="00AFEF"/>
                      </a:solidFill>
                      <a:prstDash val="solid"/>
                    </a:lnR>
                  </a:tcPr>
                </a:tc>
                <a:extLst>
                  <a:ext uri="{0D108BD9-81ED-4DB2-BD59-A6C34878D82A}">
                    <a16:rowId xmlns:a16="http://schemas.microsoft.com/office/drawing/2014/main" val="10011"/>
                  </a:ext>
                </a:extLst>
              </a:tr>
              <a:tr h="274339">
                <a:tc>
                  <a:txBody>
                    <a:bodyPr/>
                    <a:lstStyle/>
                    <a:p>
                      <a:pPr marL="31750">
                        <a:lnSpc>
                          <a:spcPts val="2045"/>
                        </a:lnSpc>
                      </a:pPr>
                      <a:r>
                        <a:rPr sz="1800" dirty="0">
                          <a:latin typeface="Arial MT"/>
                          <a:cs typeface="Arial MT"/>
                        </a:rPr>
                        <a:t>PP</a:t>
                      </a:r>
                      <a:r>
                        <a:rPr sz="1800" spc="-70" dirty="0">
                          <a:latin typeface="Arial MT"/>
                          <a:cs typeface="Arial MT"/>
                        </a:rPr>
                        <a:t> </a:t>
                      </a:r>
                      <a:r>
                        <a:rPr sz="1800" dirty="0">
                          <a:latin typeface="Arial MT"/>
                          <a:cs typeface="Arial MT"/>
                        </a:rPr>
                        <a:t>→</a:t>
                      </a:r>
                      <a:r>
                        <a:rPr sz="1800" spc="-25" dirty="0">
                          <a:latin typeface="Arial MT"/>
                          <a:cs typeface="Arial MT"/>
                        </a:rPr>
                        <a:t> </a:t>
                      </a:r>
                      <a:r>
                        <a:rPr sz="1800" dirty="0">
                          <a:latin typeface="Arial MT"/>
                          <a:cs typeface="Arial MT"/>
                        </a:rPr>
                        <a:t>Prep</a:t>
                      </a:r>
                      <a:r>
                        <a:rPr sz="1800" spc="-35" dirty="0">
                          <a:latin typeface="Arial MT"/>
                          <a:cs typeface="Arial MT"/>
                        </a:rPr>
                        <a:t> </a:t>
                      </a:r>
                      <a:r>
                        <a:rPr sz="1800" spc="-5" dirty="0">
                          <a:latin typeface="Arial MT"/>
                          <a:cs typeface="Arial MT"/>
                        </a:rPr>
                        <a:t>NP</a:t>
                      </a:r>
                      <a:endParaRPr sz="1800">
                        <a:latin typeface="Arial MT"/>
                        <a:cs typeface="Arial MT"/>
                      </a:endParaRPr>
                    </a:p>
                  </a:txBody>
                  <a:tcPr marL="0" marR="0" marT="0" marB="0"/>
                </a:tc>
                <a:tc>
                  <a:txBody>
                    <a:bodyPr/>
                    <a:lstStyle/>
                    <a:p>
                      <a:pPr marL="86360">
                        <a:lnSpc>
                          <a:spcPts val="2060"/>
                        </a:lnSpc>
                      </a:pPr>
                      <a:r>
                        <a:rPr sz="1800" dirty="0">
                          <a:latin typeface="Arial MT"/>
                          <a:cs typeface="Arial MT"/>
                        </a:rPr>
                        <a:t>1.0</a:t>
                      </a:r>
                      <a:endParaRPr sz="1800">
                        <a:latin typeface="Arial MT"/>
                        <a:cs typeface="Arial MT"/>
                      </a:endParaRPr>
                    </a:p>
                  </a:txBody>
                  <a:tcPr marL="0" marR="0" marT="0" marB="0"/>
                </a:tc>
                <a:tc>
                  <a:txBody>
                    <a:bodyPr/>
                    <a:lstStyle/>
                    <a:p>
                      <a:pPr>
                        <a:lnSpc>
                          <a:spcPct val="100000"/>
                        </a:lnSpc>
                      </a:pPr>
                      <a:endParaRPr sz="1700">
                        <a:latin typeface="Times New Roman"/>
                        <a:cs typeface="Times New Roman"/>
                      </a:endParaRPr>
                    </a:p>
                  </a:txBody>
                  <a:tcPr marL="0" marR="0" marT="0" marB="0">
                    <a:lnR w="12700">
                      <a:solidFill>
                        <a:srgbClr val="00AFEF"/>
                      </a:solidFill>
                      <a:prstDash val="solid"/>
                    </a:lnR>
                  </a:tcPr>
                </a:tc>
                <a:tc>
                  <a:txBody>
                    <a:bodyPr/>
                    <a:lstStyle/>
                    <a:p>
                      <a:pPr marL="90805">
                        <a:lnSpc>
                          <a:spcPts val="2045"/>
                        </a:lnSpc>
                        <a:tabLst>
                          <a:tab pos="1952625" algn="l"/>
                        </a:tabLst>
                      </a:pPr>
                      <a:r>
                        <a:rPr sz="1800" dirty="0">
                          <a:latin typeface="Arial MT"/>
                          <a:cs typeface="Arial MT"/>
                        </a:rPr>
                        <a:t>Prep</a:t>
                      </a:r>
                      <a:r>
                        <a:rPr sz="1800" spc="-15" dirty="0">
                          <a:latin typeface="Arial MT"/>
                          <a:cs typeface="Arial MT"/>
                        </a:rPr>
                        <a:t> </a:t>
                      </a:r>
                      <a:r>
                        <a:rPr sz="1800" dirty="0">
                          <a:latin typeface="Arial MT"/>
                          <a:cs typeface="Arial MT"/>
                        </a:rPr>
                        <a:t>→ from</a:t>
                      </a:r>
                      <a:r>
                        <a:rPr sz="1800" spc="-5" dirty="0">
                          <a:latin typeface="Arial MT"/>
                          <a:cs typeface="Arial MT"/>
                        </a:rPr>
                        <a:t> </a:t>
                      </a:r>
                      <a:r>
                        <a:rPr sz="1800" dirty="0">
                          <a:latin typeface="Arial MT"/>
                          <a:cs typeface="Arial MT"/>
                        </a:rPr>
                        <a:t>|</a:t>
                      </a:r>
                      <a:r>
                        <a:rPr sz="1800" spc="-10" dirty="0">
                          <a:latin typeface="Arial MT"/>
                          <a:cs typeface="Arial MT"/>
                        </a:rPr>
                        <a:t> </a:t>
                      </a:r>
                      <a:r>
                        <a:rPr sz="1800" dirty="0">
                          <a:latin typeface="Arial MT"/>
                          <a:cs typeface="Arial MT"/>
                        </a:rPr>
                        <a:t>to	|</a:t>
                      </a:r>
                      <a:r>
                        <a:rPr sz="1800" spc="-20" dirty="0">
                          <a:latin typeface="Arial MT"/>
                          <a:cs typeface="Arial MT"/>
                        </a:rPr>
                        <a:t> </a:t>
                      </a:r>
                      <a:r>
                        <a:rPr sz="1800" dirty="0">
                          <a:latin typeface="Arial MT"/>
                          <a:cs typeface="Arial MT"/>
                        </a:rPr>
                        <a:t>on</a:t>
                      </a:r>
                      <a:r>
                        <a:rPr sz="1800" spc="-20"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near</a:t>
                      </a:r>
                      <a:r>
                        <a:rPr sz="1800" spc="-30"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through</a:t>
                      </a:r>
                      <a:endParaRPr sz="1800">
                        <a:latin typeface="Arial MT"/>
                        <a:cs typeface="Arial MT"/>
                      </a:endParaRPr>
                    </a:p>
                  </a:txBody>
                  <a:tcPr marL="0" marR="0" marT="0" marB="0">
                    <a:lnL w="12700">
                      <a:solidFill>
                        <a:srgbClr val="00AFEF"/>
                      </a:solidFill>
                      <a:prstDash val="solid"/>
                    </a:lnL>
                    <a:lnR w="12700">
                      <a:solidFill>
                        <a:srgbClr val="00AFEF"/>
                      </a:solidFill>
                      <a:prstDash val="solid"/>
                    </a:lnR>
                  </a:tcPr>
                </a:tc>
                <a:extLst>
                  <a:ext uri="{0D108BD9-81ED-4DB2-BD59-A6C34878D82A}">
                    <a16:rowId xmlns:a16="http://schemas.microsoft.com/office/drawing/2014/main" val="10012"/>
                  </a:ext>
                </a:extLst>
              </a:tr>
              <a:tr h="347582">
                <a:tc>
                  <a:txBody>
                    <a:bodyPr/>
                    <a:lstStyle/>
                    <a:p>
                      <a:pPr>
                        <a:lnSpc>
                          <a:spcPct val="100000"/>
                        </a:lnSpc>
                      </a:pPr>
                      <a:endParaRPr sz="1800">
                        <a:latin typeface="Times New Roman"/>
                        <a:cs typeface="Times New Roman"/>
                      </a:endParaRPr>
                    </a:p>
                  </a:txBody>
                  <a:tcPr marL="0" marR="0" marT="0" marB="0"/>
                </a:tc>
                <a:tc>
                  <a:txBody>
                    <a:bodyPr/>
                    <a:lstStyle/>
                    <a:p>
                      <a:pPr>
                        <a:lnSpc>
                          <a:spcPct val="100000"/>
                        </a:lnSpc>
                      </a:pPr>
                      <a:endParaRPr sz="1800">
                        <a:latin typeface="Times New Roman"/>
                        <a:cs typeface="Times New Roman"/>
                      </a:endParaRPr>
                    </a:p>
                  </a:txBody>
                  <a:tcPr marL="0" marR="0" marT="0" marB="0"/>
                </a:tc>
                <a:tc>
                  <a:txBody>
                    <a:bodyPr/>
                    <a:lstStyle/>
                    <a:p>
                      <a:pPr>
                        <a:lnSpc>
                          <a:spcPct val="100000"/>
                        </a:lnSpc>
                      </a:pPr>
                      <a:endParaRPr sz="1800">
                        <a:latin typeface="Times New Roman"/>
                        <a:cs typeface="Times New Roman"/>
                      </a:endParaRPr>
                    </a:p>
                  </a:txBody>
                  <a:tcPr marL="0" marR="0" marT="0" marB="0">
                    <a:lnR w="12700">
                      <a:solidFill>
                        <a:srgbClr val="00AFEF"/>
                      </a:solidFill>
                      <a:prstDash val="solid"/>
                    </a:lnR>
                  </a:tcPr>
                </a:tc>
                <a:tc>
                  <a:txBody>
                    <a:bodyPr/>
                    <a:lstStyle/>
                    <a:p>
                      <a:pPr marL="184785" algn="ctr">
                        <a:lnSpc>
                          <a:spcPts val="2045"/>
                        </a:lnSpc>
                        <a:tabLst>
                          <a:tab pos="1896110" algn="l"/>
                          <a:tab pos="2531745" algn="l"/>
                        </a:tabLst>
                      </a:pPr>
                      <a:r>
                        <a:rPr sz="1800" dirty="0">
                          <a:latin typeface="Arial MT"/>
                          <a:cs typeface="Arial MT"/>
                        </a:rPr>
                        <a:t>0.25</a:t>
                      </a:r>
                      <a:r>
                        <a:rPr sz="1800" spc="490" dirty="0">
                          <a:latin typeface="Arial MT"/>
                          <a:cs typeface="Arial MT"/>
                        </a:rPr>
                        <a:t> </a:t>
                      </a:r>
                      <a:r>
                        <a:rPr sz="1800" dirty="0">
                          <a:latin typeface="Arial MT"/>
                          <a:cs typeface="Arial MT"/>
                        </a:rPr>
                        <a:t>0.25</a:t>
                      </a:r>
                      <a:r>
                        <a:rPr sz="1800" spc="470" dirty="0">
                          <a:latin typeface="Arial MT"/>
                          <a:cs typeface="Arial MT"/>
                        </a:rPr>
                        <a:t> </a:t>
                      </a:r>
                      <a:r>
                        <a:rPr sz="1800" dirty="0">
                          <a:latin typeface="Arial MT"/>
                          <a:cs typeface="Arial MT"/>
                        </a:rPr>
                        <a:t>0.1	0.2	0.2</a:t>
                      </a:r>
                      <a:endParaRPr sz="1800">
                        <a:latin typeface="Arial MT"/>
                        <a:cs typeface="Arial MT"/>
                      </a:endParaRPr>
                    </a:p>
                  </a:txBody>
                  <a:tcPr marL="0" marR="0" marT="0" marB="0">
                    <a:lnL w="12700">
                      <a:solidFill>
                        <a:srgbClr val="00AFEF"/>
                      </a:solidFill>
                      <a:prstDash val="solid"/>
                    </a:lnL>
                    <a:lnR w="12700">
                      <a:solidFill>
                        <a:srgbClr val="00AFEF"/>
                      </a:solidFill>
                      <a:prstDash val="solid"/>
                    </a:lnR>
                    <a:lnB w="12700">
                      <a:solidFill>
                        <a:srgbClr val="00AFEF"/>
                      </a:solidFill>
                      <a:prstDash val="solid"/>
                    </a:lnB>
                  </a:tcPr>
                </a:tc>
                <a:extLst>
                  <a:ext uri="{0D108BD9-81ED-4DB2-BD59-A6C34878D82A}">
                    <a16:rowId xmlns:a16="http://schemas.microsoft.com/office/drawing/2014/main" val="10013"/>
                  </a:ext>
                </a:extLst>
              </a:tr>
            </a:tbl>
          </a:graphicData>
        </a:graphic>
      </p:graphicFrame>
      <p:sp>
        <p:nvSpPr>
          <p:cNvPr id="4" name="object 4"/>
          <p:cNvSpPr txBox="1"/>
          <p:nvPr/>
        </p:nvSpPr>
        <p:spPr>
          <a:xfrm>
            <a:off x="2446121" y="1482675"/>
            <a:ext cx="2947670" cy="391795"/>
          </a:xfrm>
          <a:prstGeom prst="rect">
            <a:avLst/>
          </a:prstGeom>
        </p:spPr>
        <p:txBody>
          <a:bodyPr vert="horz" wrap="square" lIns="0" tIns="12700" rIns="0" bIns="0" rtlCol="0">
            <a:spAutoFit/>
          </a:bodyPr>
          <a:lstStyle/>
          <a:p>
            <a:pPr marL="12700">
              <a:spcBef>
                <a:spcPts val="100"/>
              </a:spcBef>
              <a:tabLst>
                <a:tab pos="2289175" algn="l"/>
              </a:tabLst>
            </a:pPr>
            <a:r>
              <a:rPr sz="2400" dirty="0">
                <a:solidFill>
                  <a:srgbClr val="1F487C"/>
                </a:solidFill>
                <a:latin typeface="Arial MT"/>
                <a:cs typeface="Arial MT"/>
              </a:rPr>
              <a:t>Gra</a:t>
            </a:r>
            <a:r>
              <a:rPr sz="2400" spc="10" dirty="0">
                <a:solidFill>
                  <a:srgbClr val="1F487C"/>
                </a:solidFill>
                <a:latin typeface="Arial MT"/>
                <a:cs typeface="Arial MT"/>
              </a:rPr>
              <a:t>mm</a:t>
            </a:r>
            <a:r>
              <a:rPr sz="2400" dirty="0">
                <a:solidFill>
                  <a:srgbClr val="1F487C"/>
                </a:solidFill>
                <a:latin typeface="Arial MT"/>
                <a:cs typeface="Arial MT"/>
              </a:rPr>
              <a:t>ar	</a:t>
            </a:r>
            <a:r>
              <a:rPr sz="3600" spc="7" baseline="1157" dirty="0">
                <a:solidFill>
                  <a:srgbClr val="1F487C"/>
                </a:solidFill>
                <a:latin typeface="Arial MT"/>
                <a:cs typeface="Arial MT"/>
              </a:rPr>
              <a:t>P</a:t>
            </a:r>
            <a:r>
              <a:rPr sz="3600" spc="-7" baseline="1157" dirty="0">
                <a:solidFill>
                  <a:srgbClr val="1F487C"/>
                </a:solidFill>
                <a:latin typeface="Arial MT"/>
                <a:cs typeface="Arial MT"/>
              </a:rPr>
              <a:t>rob</a:t>
            </a:r>
            <a:endParaRPr sz="3600" baseline="1157">
              <a:latin typeface="Arial MT"/>
              <a:cs typeface="Arial MT"/>
            </a:endParaRPr>
          </a:p>
        </p:txBody>
      </p:sp>
      <p:sp>
        <p:nvSpPr>
          <p:cNvPr id="5" name="object 5"/>
          <p:cNvSpPr/>
          <p:nvPr/>
        </p:nvSpPr>
        <p:spPr>
          <a:xfrm>
            <a:off x="5026152" y="1987295"/>
            <a:ext cx="378460" cy="744220"/>
          </a:xfrm>
          <a:custGeom>
            <a:avLst/>
            <a:gdLst/>
            <a:ahLst/>
            <a:cxnLst/>
            <a:rect l="l" t="t" r="r" b="b"/>
            <a:pathLst>
              <a:path w="378460" h="744219">
                <a:moveTo>
                  <a:pt x="0" y="0"/>
                </a:moveTo>
                <a:lnTo>
                  <a:pt x="76185" y="1262"/>
                </a:lnTo>
                <a:lnTo>
                  <a:pt x="147137" y="4881"/>
                </a:lnTo>
                <a:lnTo>
                  <a:pt x="211338" y="10608"/>
                </a:lnTo>
                <a:lnTo>
                  <a:pt x="267271" y="18192"/>
                </a:lnTo>
                <a:lnTo>
                  <a:pt x="313417" y="27384"/>
                </a:lnTo>
                <a:lnTo>
                  <a:pt x="370275" y="49589"/>
                </a:lnTo>
                <a:lnTo>
                  <a:pt x="377951" y="62102"/>
                </a:lnTo>
                <a:lnTo>
                  <a:pt x="377951" y="681608"/>
                </a:lnTo>
                <a:lnTo>
                  <a:pt x="348257" y="705778"/>
                </a:lnTo>
                <a:lnTo>
                  <a:pt x="267271" y="725519"/>
                </a:lnTo>
                <a:lnTo>
                  <a:pt x="211338" y="733103"/>
                </a:lnTo>
                <a:lnTo>
                  <a:pt x="147137" y="738830"/>
                </a:lnTo>
                <a:lnTo>
                  <a:pt x="76185" y="742449"/>
                </a:lnTo>
                <a:lnTo>
                  <a:pt x="0" y="743712"/>
                </a:lnTo>
              </a:path>
            </a:pathLst>
          </a:custGeom>
          <a:ln w="12700">
            <a:solidFill>
              <a:srgbClr val="000000"/>
            </a:solidFill>
          </a:ln>
        </p:spPr>
        <p:txBody>
          <a:bodyPr wrap="square" lIns="0" tIns="0" rIns="0" bIns="0" rtlCol="0"/>
          <a:lstStyle/>
          <a:p>
            <a:endParaRPr/>
          </a:p>
        </p:txBody>
      </p:sp>
      <p:sp>
        <p:nvSpPr>
          <p:cNvPr id="6" name="object 6"/>
          <p:cNvSpPr/>
          <p:nvPr/>
        </p:nvSpPr>
        <p:spPr>
          <a:xfrm>
            <a:off x="5026152" y="2825495"/>
            <a:ext cx="378460" cy="744220"/>
          </a:xfrm>
          <a:custGeom>
            <a:avLst/>
            <a:gdLst/>
            <a:ahLst/>
            <a:cxnLst/>
            <a:rect l="l" t="t" r="r" b="b"/>
            <a:pathLst>
              <a:path w="378460" h="744220">
                <a:moveTo>
                  <a:pt x="0" y="0"/>
                </a:moveTo>
                <a:lnTo>
                  <a:pt x="76185" y="1262"/>
                </a:lnTo>
                <a:lnTo>
                  <a:pt x="147137" y="4881"/>
                </a:lnTo>
                <a:lnTo>
                  <a:pt x="211338" y="10608"/>
                </a:lnTo>
                <a:lnTo>
                  <a:pt x="267271" y="18192"/>
                </a:lnTo>
                <a:lnTo>
                  <a:pt x="313417" y="27384"/>
                </a:lnTo>
                <a:lnTo>
                  <a:pt x="370275" y="49589"/>
                </a:lnTo>
                <a:lnTo>
                  <a:pt x="377951" y="62102"/>
                </a:lnTo>
                <a:lnTo>
                  <a:pt x="377951" y="681608"/>
                </a:lnTo>
                <a:lnTo>
                  <a:pt x="348257" y="705778"/>
                </a:lnTo>
                <a:lnTo>
                  <a:pt x="267271" y="725519"/>
                </a:lnTo>
                <a:lnTo>
                  <a:pt x="211338" y="733103"/>
                </a:lnTo>
                <a:lnTo>
                  <a:pt x="147137" y="738830"/>
                </a:lnTo>
                <a:lnTo>
                  <a:pt x="76185" y="742449"/>
                </a:lnTo>
                <a:lnTo>
                  <a:pt x="0" y="743712"/>
                </a:lnTo>
              </a:path>
            </a:pathLst>
          </a:custGeom>
          <a:ln w="12700">
            <a:solidFill>
              <a:srgbClr val="000000"/>
            </a:solidFill>
          </a:ln>
        </p:spPr>
        <p:txBody>
          <a:bodyPr wrap="square" lIns="0" tIns="0" rIns="0" bIns="0" rtlCol="0"/>
          <a:lstStyle/>
          <a:p>
            <a:endParaRPr/>
          </a:p>
        </p:txBody>
      </p:sp>
      <p:sp>
        <p:nvSpPr>
          <p:cNvPr id="7" name="object 7"/>
          <p:cNvSpPr/>
          <p:nvPr/>
        </p:nvSpPr>
        <p:spPr>
          <a:xfrm>
            <a:off x="5026152" y="3663696"/>
            <a:ext cx="378460" cy="744220"/>
          </a:xfrm>
          <a:custGeom>
            <a:avLst/>
            <a:gdLst/>
            <a:ahLst/>
            <a:cxnLst/>
            <a:rect l="l" t="t" r="r" b="b"/>
            <a:pathLst>
              <a:path w="378460" h="744220">
                <a:moveTo>
                  <a:pt x="0" y="0"/>
                </a:moveTo>
                <a:lnTo>
                  <a:pt x="76185" y="1262"/>
                </a:lnTo>
                <a:lnTo>
                  <a:pt x="147137" y="4881"/>
                </a:lnTo>
                <a:lnTo>
                  <a:pt x="211338" y="10608"/>
                </a:lnTo>
                <a:lnTo>
                  <a:pt x="267271" y="18192"/>
                </a:lnTo>
                <a:lnTo>
                  <a:pt x="313417" y="27384"/>
                </a:lnTo>
                <a:lnTo>
                  <a:pt x="370275" y="49589"/>
                </a:lnTo>
                <a:lnTo>
                  <a:pt x="377951" y="62102"/>
                </a:lnTo>
                <a:lnTo>
                  <a:pt x="377951" y="681608"/>
                </a:lnTo>
                <a:lnTo>
                  <a:pt x="348257" y="705778"/>
                </a:lnTo>
                <a:lnTo>
                  <a:pt x="267271" y="725519"/>
                </a:lnTo>
                <a:lnTo>
                  <a:pt x="211338" y="733103"/>
                </a:lnTo>
                <a:lnTo>
                  <a:pt x="147137" y="738830"/>
                </a:lnTo>
                <a:lnTo>
                  <a:pt x="76185" y="742449"/>
                </a:lnTo>
                <a:lnTo>
                  <a:pt x="0" y="743711"/>
                </a:lnTo>
              </a:path>
            </a:pathLst>
          </a:custGeom>
          <a:ln w="12700">
            <a:solidFill>
              <a:srgbClr val="000000"/>
            </a:solidFill>
          </a:ln>
        </p:spPr>
        <p:txBody>
          <a:bodyPr wrap="square" lIns="0" tIns="0" rIns="0" bIns="0" rtlCol="0"/>
          <a:lstStyle/>
          <a:p>
            <a:endParaRPr/>
          </a:p>
        </p:txBody>
      </p:sp>
      <p:sp>
        <p:nvSpPr>
          <p:cNvPr id="8" name="object 8"/>
          <p:cNvSpPr/>
          <p:nvPr/>
        </p:nvSpPr>
        <p:spPr>
          <a:xfrm>
            <a:off x="5026152" y="4501896"/>
            <a:ext cx="378460" cy="744220"/>
          </a:xfrm>
          <a:custGeom>
            <a:avLst/>
            <a:gdLst/>
            <a:ahLst/>
            <a:cxnLst/>
            <a:rect l="l" t="t" r="r" b="b"/>
            <a:pathLst>
              <a:path w="378460" h="744220">
                <a:moveTo>
                  <a:pt x="0" y="0"/>
                </a:moveTo>
                <a:lnTo>
                  <a:pt x="76185" y="1262"/>
                </a:lnTo>
                <a:lnTo>
                  <a:pt x="147137" y="4881"/>
                </a:lnTo>
                <a:lnTo>
                  <a:pt x="211338" y="10608"/>
                </a:lnTo>
                <a:lnTo>
                  <a:pt x="267271" y="18192"/>
                </a:lnTo>
                <a:lnTo>
                  <a:pt x="313417" y="27384"/>
                </a:lnTo>
                <a:lnTo>
                  <a:pt x="370275" y="49589"/>
                </a:lnTo>
                <a:lnTo>
                  <a:pt x="377951" y="62102"/>
                </a:lnTo>
                <a:lnTo>
                  <a:pt x="377951" y="681608"/>
                </a:lnTo>
                <a:lnTo>
                  <a:pt x="348257" y="705778"/>
                </a:lnTo>
                <a:lnTo>
                  <a:pt x="267271" y="725519"/>
                </a:lnTo>
                <a:lnTo>
                  <a:pt x="211338" y="733103"/>
                </a:lnTo>
                <a:lnTo>
                  <a:pt x="147137" y="738830"/>
                </a:lnTo>
                <a:lnTo>
                  <a:pt x="76185" y="742449"/>
                </a:lnTo>
                <a:lnTo>
                  <a:pt x="0" y="743711"/>
                </a:lnTo>
              </a:path>
            </a:pathLst>
          </a:custGeom>
          <a:ln w="12700">
            <a:solidFill>
              <a:srgbClr val="000000"/>
            </a:solidFill>
          </a:ln>
        </p:spPr>
        <p:txBody>
          <a:bodyPr wrap="square" lIns="0" tIns="0" rIns="0" bIns="0" rtlCol="0"/>
          <a:lstStyle/>
          <a:p>
            <a:endParaRPr/>
          </a:p>
        </p:txBody>
      </p:sp>
      <p:sp>
        <p:nvSpPr>
          <p:cNvPr id="9" name="object 9"/>
          <p:cNvSpPr txBox="1"/>
          <p:nvPr/>
        </p:nvSpPr>
        <p:spPr>
          <a:xfrm>
            <a:off x="7470776" y="1321053"/>
            <a:ext cx="1075055" cy="391160"/>
          </a:xfrm>
          <a:prstGeom prst="rect">
            <a:avLst/>
          </a:prstGeom>
        </p:spPr>
        <p:txBody>
          <a:bodyPr vert="horz" wrap="square" lIns="0" tIns="12700" rIns="0" bIns="0" rtlCol="0">
            <a:spAutoFit/>
          </a:bodyPr>
          <a:lstStyle/>
          <a:p>
            <a:pPr marL="12700">
              <a:spcBef>
                <a:spcPts val="100"/>
              </a:spcBef>
            </a:pPr>
            <a:r>
              <a:rPr sz="2400" dirty="0">
                <a:solidFill>
                  <a:srgbClr val="1F487C"/>
                </a:solidFill>
                <a:latin typeface="Arial MT"/>
                <a:cs typeface="Arial MT"/>
              </a:rPr>
              <a:t>Le</a:t>
            </a:r>
            <a:r>
              <a:rPr sz="2400" spc="-25" dirty="0">
                <a:solidFill>
                  <a:srgbClr val="1F487C"/>
                </a:solidFill>
                <a:latin typeface="Arial MT"/>
                <a:cs typeface="Arial MT"/>
              </a:rPr>
              <a:t>x</a:t>
            </a:r>
            <a:r>
              <a:rPr sz="2400" spc="-5" dirty="0">
                <a:solidFill>
                  <a:srgbClr val="1F487C"/>
                </a:solidFill>
                <a:latin typeface="Arial MT"/>
                <a:cs typeface="Arial MT"/>
              </a:rPr>
              <a:t>icon</a:t>
            </a:r>
            <a:endParaRPr sz="2400">
              <a:latin typeface="Arial MT"/>
              <a:cs typeface="Arial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5D3A4F76-B4F5-4D70-8697-602C42EF4708}"/>
              </a:ext>
            </a:extLst>
          </p:cNvPr>
          <p:cNvSpPr>
            <a:spLocks noGrp="1"/>
          </p:cNvSpPr>
          <p:nvPr>
            <p:ph type="dt" sz="half" idx="10"/>
          </p:nvPr>
        </p:nvSpPr>
        <p:spPr/>
        <p:txBody>
          <a:bodyPr/>
          <a:lstStyle/>
          <a:p>
            <a:fld id="{1374ED8B-F854-4778-9D4C-AC4FF0F74F94}" type="datetime1">
              <a:rPr lang="en-US" altLang="en-US"/>
              <a:pPr/>
              <a:t>12/17/2022</a:t>
            </a:fld>
            <a:endParaRPr lang="en-US" altLang="en-US"/>
          </a:p>
        </p:txBody>
      </p:sp>
      <p:sp>
        <p:nvSpPr>
          <p:cNvPr id="7" name="Footer Placeholder 4">
            <a:extLst>
              <a:ext uri="{FF2B5EF4-FFF2-40B4-BE49-F238E27FC236}">
                <a16:creationId xmlns:a16="http://schemas.microsoft.com/office/drawing/2014/main" id="{E51DD5A8-89DA-460C-A86B-7860D651FB3B}"/>
              </a:ext>
            </a:extLst>
          </p:cNvPr>
          <p:cNvSpPr>
            <a:spLocks noGrp="1"/>
          </p:cNvSpPr>
          <p:nvPr>
            <p:ph type="ftr" sz="quarter" idx="11"/>
          </p:nvPr>
        </p:nvSpPr>
        <p:spPr/>
        <p:txBody>
          <a:bodyPr/>
          <a:lstStyle/>
          <a:p>
            <a:r>
              <a:rPr lang="en-US" altLang="en-US"/>
              <a:t>                                         Speech and Language Processing - Jurafsky and Martin       </a:t>
            </a:r>
            <a:endParaRPr lang="en-US" altLang="en-US" sz="1400"/>
          </a:p>
        </p:txBody>
      </p:sp>
      <p:sp>
        <p:nvSpPr>
          <p:cNvPr id="8" name="Slide Number Placeholder 5">
            <a:extLst>
              <a:ext uri="{FF2B5EF4-FFF2-40B4-BE49-F238E27FC236}">
                <a16:creationId xmlns:a16="http://schemas.microsoft.com/office/drawing/2014/main" id="{016B9718-615A-4E28-ABEC-93816D2426B6}"/>
              </a:ext>
            </a:extLst>
          </p:cNvPr>
          <p:cNvSpPr>
            <a:spLocks noGrp="1"/>
          </p:cNvSpPr>
          <p:nvPr>
            <p:ph type="sldNum" sz="quarter" idx="12"/>
          </p:nvPr>
        </p:nvSpPr>
        <p:spPr/>
        <p:txBody>
          <a:bodyPr/>
          <a:lstStyle/>
          <a:p>
            <a:fld id="{718E59A9-D259-419B-BCAE-003E29D4DE8A}" type="slidenum">
              <a:rPr lang="en-US" altLang="en-US"/>
              <a:pPr/>
              <a:t>6</a:t>
            </a:fld>
            <a:endParaRPr lang="en-US" altLang="en-US"/>
          </a:p>
        </p:txBody>
      </p:sp>
      <p:sp>
        <p:nvSpPr>
          <p:cNvPr id="145410" name="Rectangle 2">
            <a:extLst>
              <a:ext uri="{FF2B5EF4-FFF2-40B4-BE49-F238E27FC236}">
                <a16:creationId xmlns:a16="http://schemas.microsoft.com/office/drawing/2014/main" id="{371DBD2B-904E-4D14-978E-151778B047CF}"/>
              </a:ext>
            </a:extLst>
          </p:cNvPr>
          <p:cNvSpPr>
            <a:spLocks noGrp="1" noChangeArrowheads="1"/>
          </p:cNvSpPr>
          <p:nvPr>
            <p:ph type="title"/>
          </p:nvPr>
        </p:nvSpPr>
        <p:spPr/>
        <p:txBody>
          <a:bodyPr/>
          <a:lstStyle/>
          <a:p>
            <a:r>
              <a:rPr lang="en-US" altLang="en-US"/>
              <a:t>Non-Determinism cont.</a:t>
            </a:r>
          </a:p>
        </p:txBody>
      </p:sp>
      <p:sp>
        <p:nvSpPr>
          <p:cNvPr id="145411" name="Rectangle 3">
            <a:extLst>
              <a:ext uri="{FF2B5EF4-FFF2-40B4-BE49-F238E27FC236}">
                <a16:creationId xmlns:a16="http://schemas.microsoft.com/office/drawing/2014/main" id="{C3850344-D833-4EB3-BE7C-647F4C261DFC}"/>
              </a:ext>
            </a:extLst>
          </p:cNvPr>
          <p:cNvSpPr>
            <a:spLocks noGrp="1" noChangeArrowheads="1"/>
          </p:cNvSpPr>
          <p:nvPr>
            <p:ph type="body" idx="1"/>
          </p:nvPr>
        </p:nvSpPr>
        <p:spPr/>
        <p:txBody>
          <a:bodyPr/>
          <a:lstStyle/>
          <a:p>
            <a:r>
              <a:rPr lang="en-US" altLang="en-US" dirty="0"/>
              <a:t>Yet another technique</a:t>
            </a:r>
          </a:p>
          <a:p>
            <a:pPr lvl="1"/>
            <a:r>
              <a:rPr lang="en-US" altLang="en-US" dirty="0"/>
              <a:t>Epsilon transitions</a:t>
            </a:r>
          </a:p>
          <a:p>
            <a:pPr lvl="1"/>
            <a:r>
              <a:rPr lang="en-US" dirty="0"/>
              <a:t>If we are in state 3, we are allowed to move to state 2 without looking at the input, or advancing our input pointer. So this </a:t>
            </a:r>
            <a:r>
              <a:rPr lang="en-US" dirty="0" err="1"/>
              <a:t>introduces</a:t>
            </a:r>
            <a:r>
              <a:rPr lang="en-US" dirty="0"/>
              <a:t> another kind of non-determinism — we might not know whether to follow the ǫ-transition or the ! arc</a:t>
            </a:r>
            <a:endParaRPr lang="en-US" altLang="en-US" dirty="0"/>
          </a:p>
        </p:txBody>
      </p:sp>
      <p:sp>
        <p:nvSpPr>
          <p:cNvPr id="145445" name="Text Box 37">
            <a:extLst>
              <a:ext uri="{FF2B5EF4-FFF2-40B4-BE49-F238E27FC236}">
                <a16:creationId xmlns:a16="http://schemas.microsoft.com/office/drawing/2014/main" id="{10D87269-6CEF-40F8-8FEF-7E4833FB2ACB}"/>
              </a:ext>
            </a:extLst>
          </p:cNvPr>
          <p:cNvSpPr txBox="1">
            <a:spLocks noChangeArrowheads="1"/>
          </p:cNvSpPr>
          <p:nvPr/>
        </p:nvSpPr>
        <p:spPr bwMode="auto">
          <a:xfrm>
            <a:off x="6553201" y="4038601"/>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endParaRPr lang="el-GR" altLang="en-US" b="1">
              <a:latin typeface="Times New Roman" panose="02020603050405020304" pitchFamily="18" charset="0"/>
            </a:endParaRPr>
          </a:p>
          <a:p>
            <a:endParaRPr lang="en-US" altLang="en-US">
              <a:latin typeface="Times New Roman" panose="02020603050405020304" pitchFamily="18" charset="0"/>
            </a:endParaRPr>
          </a:p>
        </p:txBody>
      </p:sp>
      <p:pic>
        <p:nvPicPr>
          <p:cNvPr id="145447" name="Picture 39">
            <a:extLst>
              <a:ext uri="{FF2B5EF4-FFF2-40B4-BE49-F238E27FC236}">
                <a16:creationId xmlns:a16="http://schemas.microsoft.com/office/drawing/2014/main" id="{097E5D50-A484-4C34-B53F-408BE3F6E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419601"/>
            <a:ext cx="5638800" cy="14144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6524" y="177787"/>
            <a:ext cx="8458200" cy="580286"/>
          </a:xfrm>
          <a:prstGeom prst="rect">
            <a:avLst/>
          </a:prstGeom>
          <a:solidFill>
            <a:srgbClr val="D6E3BC"/>
          </a:solidFill>
          <a:ln w="9525">
            <a:solidFill>
              <a:srgbClr val="00FF00"/>
            </a:solidFill>
          </a:ln>
        </p:spPr>
        <p:txBody>
          <a:bodyPr vert="horz" wrap="square" lIns="0" tIns="26034" rIns="0" bIns="0" rtlCol="0" anchor="ctr">
            <a:spAutoFit/>
          </a:bodyPr>
          <a:lstStyle/>
          <a:p>
            <a:pPr algn="ctr">
              <a:lnSpc>
                <a:spcPct val="100000"/>
              </a:lnSpc>
              <a:spcBef>
                <a:spcPts val="204"/>
              </a:spcBef>
            </a:pPr>
            <a:r>
              <a:rPr sz="3600" dirty="0">
                <a:solidFill>
                  <a:srgbClr val="FF3D11"/>
                </a:solidFill>
              </a:rPr>
              <a:t>Probabilistic</a:t>
            </a:r>
            <a:r>
              <a:rPr sz="3600" spc="-45" dirty="0">
                <a:solidFill>
                  <a:srgbClr val="FF3D11"/>
                </a:solidFill>
              </a:rPr>
              <a:t> </a:t>
            </a:r>
            <a:r>
              <a:rPr sz="3600" spc="-10" dirty="0">
                <a:solidFill>
                  <a:srgbClr val="FF3D11"/>
                </a:solidFill>
              </a:rPr>
              <a:t>CKY</a:t>
            </a:r>
            <a:r>
              <a:rPr sz="3600" spc="-90" dirty="0">
                <a:solidFill>
                  <a:srgbClr val="FF3D11"/>
                </a:solidFill>
              </a:rPr>
              <a:t> </a:t>
            </a:r>
            <a:r>
              <a:rPr sz="3600" spc="-10" dirty="0">
                <a:solidFill>
                  <a:srgbClr val="FF3D11"/>
                </a:solidFill>
              </a:rPr>
              <a:t>Parser</a:t>
            </a:r>
            <a:endParaRPr sz="3600"/>
          </a:p>
        </p:txBody>
      </p:sp>
      <p:sp>
        <p:nvSpPr>
          <p:cNvPr id="3" name="object 3"/>
          <p:cNvSpPr txBox="1"/>
          <p:nvPr/>
        </p:nvSpPr>
        <p:spPr>
          <a:xfrm>
            <a:off x="2064207" y="1637793"/>
            <a:ext cx="1370330" cy="329565"/>
          </a:xfrm>
          <a:prstGeom prst="rect">
            <a:avLst/>
          </a:prstGeom>
        </p:spPr>
        <p:txBody>
          <a:bodyPr vert="horz" wrap="square" lIns="0" tIns="11430" rIns="0" bIns="0" rtlCol="0">
            <a:spAutoFit/>
          </a:bodyPr>
          <a:lstStyle/>
          <a:p>
            <a:pPr marL="12700">
              <a:spcBef>
                <a:spcPts val="90"/>
              </a:spcBef>
              <a:tabLst>
                <a:tab pos="1019175" algn="l"/>
              </a:tabLst>
            </a:pPr>
            <a:r>
              <a:rPr sz="2000" b="1" spc="5" dirty="0">
                <a:latin typeface="Times New Roman"/>
                <a:cs typeface="Times New Roman"/>
              </a:rPr>
              <a:t>Boo</a:t>
            </a:r>
            <a:r>
              <a:rPr sz="2000" b="1" spc="-5" dirty="0">
                <a:latin typeface="Times New Roman"/>
                <a:cs typeface="Times New Roman"/>
              </a:rPr>
              <a:t>k</a:t>
            </a:r>
            <a:r>
              <a:rPr sz="2000" b="1" dirty="0">
                <a:latin typeface="Times New Roman"/>
                <a:cs typeface="Times New Roman"/>
              </a:rPr>
              <a:t>	t</a:t>
            </a:r>
            <a:r>
              <a:rPr sz="2000" b="1" spc="-5" dirty="0">
                <a:latin typeface="Times New Roman"/>
                <a:cs typeface="Times New Roman"/>
              </a:rPr>
              <a:t>he</a:t>
            </a:r>
            <a:endParaRPr sz="2000">
              <a:latin typeface="Times New Roman"/>
              <a:cs typeface="Times New Roman"/>
            </a:endParaRPr>
          </a:p>
        </p:txBody>
      </p:sp>
      <p:sp>
        <p:nvSpPr>
          <p:cNvPr id="4" name="object 4"/>
          <p:cNvSpPr txBox="1"/>
          <p:nvPr/>
        </p:nvSpPr>
        <p:spPr>
          <a:xfrm>
            <a:off x="3916010" y="1637793"/>
            <a:ext cx="603250" cy="329565"/>
          </a:xfrm>
          <a:prstGeom prst="rect">
            <a:avLst/>
          </a:prstGeom>
        </p:spPr>
        <p:txBody>
          <a:bodyPr vert="horz" wrap="square" lIns="0" tIns="11430" rIns="0" bIns="0" rtlCol="0">
            <a:spAutoFit/>
          </a:bodyPr>
          <a:lstStyle/>
          <a:p>
            <a:pPr marL="12700">
              <a:spcBef>
                <a:spcPts val="90"/>
              </a:spcBef>
            </a:pPr>
            <a:r>
              <a:rPr sz="2000" b="1" dirty="0">
                <a:latin typeface="Times New Roman"/>
                <a:cs typeface="Times New Roman"/>
              </a:rPr>
              <a:t>f</a:t>
            </a:r>
            <a:r>
              <a:rPr sz="2000" b="1" spc="-5" dirty="0">
                <a:latin typeface="Times New Roman"/>
                <a:cs typeface="Times New Roman"/>
              </a:rPr>
              <a:t>li</a:t>
            </a:r>
            <a:r>
              <a:rPr sz="2000" b="1" dirty="0">
                <a:latin typeface="Times New Roman"/>
                <a:cs typeface="Times New Roman"/>
              </a:rPr>
              <a:t>g</a:t>
            </a:r>
            <a:r>
              <a:rPr sz="2000" b="1" spc="-5" dirty="0">
                <a:latin typeface="Times New Roman"/>
                <a:cs typeface="Times New Roman"/>
              </a:rPr>
              <a:t>ht</a:t>
            </a:r>
            <a:endParaRPr sz="2000">
              <a:latin typeface="Times New Roman"/>
              <a:cs typeface="Times New Roman"/>
            </a:endParaRPr>
          </a:p>
        </p:txBody>
      </p:sp>
      <p:sp>
        <p:nvSpPr>
          <p:cNvPr id="5" name="object 5"/>
          <p:cNvSpPr txBox="1"/>
          <p:nvPr/>
        </p:nvSpPr>
        <p:spPr>
          <a:xfrm>
            <a:off x="4743500" y="1637793"/>
            <a:ext cx="1938020" cy="329565"/>
          </a:xfrm>
          <a:prstGeom prst="rect">
            <a:avLst/>
          </a:prstGeom>
        </p:spPr>
        <p:txBody>
          <a:bodyPr vert="horz" wrap="square" lIns="0" tIns="11430" rIns="0" bIns="0" rtlCol="0">
            <a:spAutoFit/>
          </a:bodyPr>
          <a:lstStyle/>
          <a:p>
            <a:pPr marL="12700">
              <a:spcBef>
                <a:spcPts val="90"/>
              </a:spcBef>
              <a:tabLst>
                <a:tab pos="1007744" algn="l"/>
              </a:tabLst>
            </a:pPr>
            <a:r>
              <a:rPr sz="2000" b="1" spc="-10" dirty="0">
                <a:latin typeface="Times New Roman"/>
                <a:cs typeface="Times New Roman"/>
              </a:rPr>
              <a:t>through	</a:t>
            </a:r>
            <a:r>
              <a:rPr sz="2000" b="1" spc="-5" dirty="0">
                <a:latin typeface="Times New Roman"/>
                <a:cs typeface="Times New Roman"/>
              </a:rPr>
              <a:t>Houston</a:t>
            </a:r>
            <a:endParaRPr sz="2000">
              <a:latin typeface="Times New Roman"/>
              <a:cs typeface="Times New Roman"/>
            </a:endParaRPr>
          </a:p>
        </p:txBody>
      </p:sp>
      <p:sp>
        <p:nvSpPr>
          <p:cNvPr id="6" name="object 6"/>
          <p:cNvSpPr/>
          <p:nvPr/>
        </p:nvSpPr>
        <p:spPr>
          <a:xfrm>
            <a:off x="1834896" y="2185416"/>
            <a:ext cx="4825365" cy="4243070"/>
          </a:xfrm>
          <a:custGeom>
            <a:avLst/>
            <a:gdLst/>
            <a:ahLst/>
            <a:cxnLst/>
            <a:rect l="l" t="t" r="r" b="b"/>
            <a:pathLst>
              <a:path w="4825365" h="4243070">
                <a:moveTo>
                  <a:pt x="0" y="844296"/>
                </a:moveTo>
                <a:lnTo>
                  <a:pt x="960119" y="844296"/>
                </a:lnTo>
                <a:lnTo>
                  <a:pt x="960119" y="0"/>
                </a:lnTo>
                <a:lnTo>
                  <a:pt x="0" y="0"/>
                </a:lnTo>
                <a:lnTo>
                  <a:pt x="0" y="844296"/>
                </a:lnTo>
                <a:close/>
              </a:path>
              <a:path w="4825365" h="4243070">
                <a:moveTo>
                  <a:pt x="957072" y="844296"/>
                </a:moveTo>
                <a:lnTo>
                  <a:pt x="1920240" y="844296"/>
                </a:lnTo>
                <a:lnTo>
                  <a:pt x="1920240" y="0"/>
                </a:lnTo>
                <a:lnTo>
                  <a:pt x="957072" y="0"/>
                </a:lnTo>
                <a:lnTo>
                  <a:pt x="957072" y="844296"/>
                </a:lnTo>
                <a:close/>
              </a:path>
              <a:path w="4825365" h="4243070">
                <a:moveTo>
                  <a:pt x="1914144" y="844296"/>
                </a:moveTo>
                <a:lnTo>
                  <a:pt x="2877312" y="844296"/>
                </a:lnTo>
                <a:lnTo>
                  <a:pt x="2877312" y="0"/>
                </a:lnTo>
                <a:lnTo>
                  <a:pt x="1914144" y="0"/>
                </a:lnTo>
                <a:lnTo>
                  <a:pt x="1914144" y="844296"/>
                </a:lnTo>
                <a:close/>
              </a:path>
              <a:path w="4825365" h="4243070">
                <a:moveTo>
                  <a:pt x="2874264" y="844296"/>
                </a:moveTo>
                <a:lnTo>
                  <a:pt x="3834383" y="844296"/>
                </a:lnTo>
                <a:lnTo>
                  <a:pt x="3834383" y="0"/>
                </a:lnTo>
                <a:lnTo>
                  <a:pt x="2874264" y="0"/>
                </a:lnTo>
                <a:lnTo>
                  <a:pt x="2874264" y="844296"/>
                </a:lnTo>
                <a:close/>
              </a:path>
              <a:path w="4825365" h="4243070">
                <a:moveTo>
                  <a:pt x="3831336" y="844296"/>
                </a:moveTo>
                <a:lnTo>
                  <a:pt x="4794504" y="844296"/>
                </a:lnTo>
                <a:lnTo>
                  <a:pt x="4794504" y="0"/>
                </a:lnTo>
                <a:lnTo>
                  <a:pt x="3831336" y="0"/>
                </a:lnTo>
                <a:lnTo>
                  <a:pt x="3831336" y="844296"/>
                </a:lnTo>
                <a:close/>
              </a:path>
              <a:path w="4825365" h="4243070">
                <a:moveTo>
                  <a:pt x="966216" y="1691640"/>
                </a:moveTo>
                <a:lnTo>
                  <a:pt x="1926336" y="1691640"/>
                </a:lnTo>
                <a:lnTo>
                  <a:pt x="1926336" y="850392"/>
                </a:lnTo>
                <a:lnTo>
                  <a:pt x="966216" y="850392"/>
                </a:lnTo>
                <a:lnTo>
                  <a:pt x="966216" y="1691640"/>
                </a:lnTo>
                <a:close/>
              </a:path>
              <a:path w="4825365" h="4243070">
                <a:moveTo>
                  <a:pt x="2880360" y="1691640"/>
                </a:moveTo>
                <a:lnTo>
                  <a:pt x="3843528" y="1691640"/>
                </a:lnTo>
                <a:lnTo>
                  <a:pt x="3843528" y="850392"/>
                </a:lnTo>
                <a:lnTo>
                  <a:pt x="2880360" y="850392"/>
                </a:lnTo>
                <a:lnTo>
                  <a:pt x="2880360" y="1691640"/>
                </a:lnTo>
                <a:close/>
              </a:path>
              <a:path w="4825365" h="4243070">
                <a:moveTo>
                  <a:pt x="3840479" y="1691640"/>
                </a:moveTo>
                <a:lnTo>
                  <a:pt x="4803648" y="1691640"/>
                </a:lnTo>
                <a:lnTo>
                  <a:pt x="4803648" y="850392"/>
                </a:lnTo>
                <a:lnTo>
                  <a:pt x="3840479" y="850392"/>
                </a:lnTo>
                <a:lnTo>
                  <a:pt x="3840479" y="1691640"/>
                </a:lnTo>
                <a:close/>
              </a:path>
              <a:path w="4825365" h="4243070">
                <a:moveTo>
                  <a:pt x="1929384" y="2545080"/>
                </a:moveTo>
                <a:lnTo>
                  <a:pt x="2895600" y="2545080"/>
                </a:lnTo>
                <a:lnTo>
                  <a:pt x="2895600" y="1700784"/>
                </a:lnTo>
                <a:lnTo>
                  <a:pt x="1929384" y="1700784"/>
                </a:lnTo>
                <a:lnTo>
                  <a:pt x="1929384" y="2545080"/>
                </a:lnTo>
                <a:close/>
              </a:path>
              <a:path w="4825365" h="4243070">
                <a:moveTo>
                  <a:pt x="2889504" y="2545080"/>
                </a:moveTo>
                <a:lnTo>
                  <a:pt x="3852672" y="2545080"/>
                </a:lnTo>
                <a:lnTo>
                  <a:pt x="3852672" y="1700784"/>
                </a:lnTo>
                <a:lnTo>
                  <a:pt x="2889504" y="1700784"/>
                </a:lnTo>
                <a:lnTo>
                  <a:pt x="2889504" y="2545080"/>
                </a:lnTo>
                <a:close/>
              </a:path>
              <a:path w="4825365" h="4243070">
                <a:moveTo>
                  <a:pt x="3849624" y="2545080"/>
                </a:moveTo>
                <a:lnTo>
                  <a:pt x="4809744" y="2545080"/>
                </a:lnTo>
                <a:lnTo>
                  <a:pt x="4809744" y="1700784"/>
                </a:lnTo>
                <a:lnTo>
                  <a:pt x="3849624" y="1700784"/>
                </a:lnTo>
                <a:lnTo>
                  <a:pt x="3849624" y="2545080"/>
                </a:lnTo>
                <a:close/>
              </a:path>
              <a:path w="4825365" h="4243070">
                <a:moveTo>
                  <a:pt x="2898648" y="3392424"/>
                </a:moveTo>
                <a:lnTo>
                  <a:pt x="3861816" y="3392424"/>
                </a:lnTo>
                <a:lnTo>
                  <a:pt x="3861816" y="2551176"/>
                </a:lnTo>
                <a:lnTo>
                  <a:pt x="2898648" y="2551176"/>
                </a:lnTo>
                <a:lnTo>
                  <a:pt x="2898648" y="3392424"/>
                </a:lnTo>
                <a:close/>
              </a:path>
              <a:path w="4825365" h="4243070">
                <a:moveTo>
                  <a:pt x="3855719" y="3392424"/>
                </a:moveTo>
                <a:lnTo>
                  <a:pt x="4818887" y="3392424"/>
                </a:lnTo>
                <a:lnTo>
                  <a:pt x="4818887" y="2551176"/>
                </a:lnTo>
                <a:lnTo>
                  <a:pt x="3855719" y="2551176"/>
                </a:lnTo>
                <a:lnTo>
                  <a:pt x="3855719" y="3392424"/>
                </a:lnTo>
                <a:close/>
              </a:path>
              <a:path w="4825365" h="4243070">
                <a:moveTo>
                  <a:pt x="3864864" y="4242816"/>
                </a:moveTo>
                <a:lnTo>
                  <a:pt x="4824983" y="4242816"/>
                </a:lnTo>
                <a:lnTo>
                  <a:pt x="4824983" y="3401568"/>
                </a:lnTo>
                <a:lnTo>
                  <a:pt x="3864864" y="3401568"/>
                </a:lnTo>
                <a:lnTo>
                  <a:pt x="3864864" y="4242816"/>
                </a:lnTo>
                <a:close/>
              </a:path>
            </a:pathLst>
          </a:custGeom>
          <a:ln w="19050">
            <a:solidFill>
              <a:srgbClr val="000000"/>
            </a:solidFill>
          </a:ln>
        </p:spPr>
        <p:txBody>
          <a:bodyPr wrap="square" lIns="0" tIns="0" rIns="0" bIns="0" rtlCol="0"/>
          <a:lstStyle/>
          <a:p>
            <a:endParaRPr/>
          </a:p>
        </p:txBody>
      </p:sp>
      <p:sp>
        <p:nvSpPr>
          <p:cNvPr id="7" name="object 7"/>
          <p:cNvSpPr txBox="1"/>
          <p:nvPr/>
        </p:nvSpPr>
        <p:spPr>
          <a:xfrm>
            <a:off x="1844421" y="2190116"/>
            <a:ext cx="941069" cy="757555"/>
          </a:xfrm>
          <a:prstGeom prst="rect">
            <a:avLst/>
          </a:prstGeom>
        </p:spPr>
        <p:txBody>
          <a:bodyPr vert="horz" wrap="square" lIns="0" tIns="12700" rIns="0" bIns="0" rtlCol="0">
            <a:spAutoFit/>
          </a:bodyPr>
          <a:lstStyle/>
          <a:p>
            <a:pPr marL="51435">
              <a:spcBef>
                <a:spcPts val="100"/>
              </a:spcBef>
            </a:pPr>
            <a:r>
              <a:rPr sz="1200" b="1" spc="-5" dirty="0">
                <a:latin typeface="Times New Roman"/>
                <a:cs typeface="Times New Roman"/>
              </a:rPr>
              <a:t>S</a:t>
            </a:r>
            <a:r>
              <a:rPr sz="1200" b="1" spc="-30" dirty="0">
                <a:latin typeface="Times New Roman"/>
                <a:cs typeface="Times New Roman"/>
              </a:rPr>
              <a:t> </a:t>
            </a:r>
            <a:r>
              <a:rPr sz="1200" b="1" dirty="0">
                <a:latin typeface="Times New Roman"/>
                <a:cs typeface="Times New Roman"/>
              </a:rPr>
              <a:t>:.01,</a:t>
            </a:r>
            <a:r>
              <a:rPr sz="1200" b="1" spc="-60" dirty="0">
                <a:latin typeface="Times New Roman"/>
                <a:cs typeface="Times New Roman"/>
              </a:rPr>
              <a:t> </a:t>
            </a:r>
            <a:r>
              <a:rPr sz="1200" b="1" spc="-5" dirty="0">
                <a:latin typeface="Times New Roman"/>
                <a:cs typeface="Times New Roman"/>
              </a:rPr>
              <a:t>VP:.1,</a:t>
            </a:r>
            <a:endParaRPr sz="1200">
              <a:latin typeface="Times New Roman"/>
              <a:cs typeface="Times New Roman"/>
            </a:endParaRPr>
          </a:p>
          <a:p>
            <a:pPr marL="51435" marR="81915"/>
            <a:r>
              <a:rPr sz="1200" b="1" spc="-25" dirty="0">
                <a:latin typeface="Times New Roman"/>
                <a:cs typeface="Times New Roman"/>
              </a:rPr>
              <a:t>Verb:.5 </a:t>
            </a:r>
            <a:r>
              <a:rPr sz="1200" b="1" spc="-20" dirty="0">
                <a:latin typeface="Times New Roman"/>
                <a:cs typeface="Times New Roman"/>
              </a:rPr>
              <a:t> </a:t>
            </a:r>
            <a:r>
              <a:rPr sz="1200" b="1" dirty="0">
                <a:latin typeface="Times New Roman"/>
                <a:cs typeface="Times New Roman"/>
              </a:rPr>
              <a:t>No</a:t>
            </a:r>
            <a:r>
              <a:rPr sz="1200" b="1" spc="-20" dirty="0">
                <a:latin typeface="Times New Roman"/>
                <a:cs typeface="Times New Roman"/>
              </a:rPr>
              <a:t>m</a:t>
            </a:r>
            <a:r>
              <a:rPr sz="1200" b="1" spc="-5" dirty="0">
                <a:latin typeface="Times New Roman"/>
                <a:cs typeface="Times New Roman"/>
              </a:rPr>
              <a:t>i</a:t>
            </a:r>
            <a:r>
              <a:rPr sz="1200" b="1" dirty="0">
                <a:latin typeface="Times New Roman"/>
                <a:cs typeface="Times New Roman"/>
              </a:rPr>
              <a:t>na</a:t>
            </a:r>
            <a:r>
              <a:rPr sz="1200" b="1" spc="-25" dirty="0">
                <a:latin typeface="Times New Roman"/>
                <a:cs typeface="Times New Roman"/>
              </a:rPr>
              <a:t>l</a:t>
            </a:r>
            <a:r>
              <a:rPr sz="1200" b="1" spc="5" dirty="0">
                <a:latin typeface="Times New Roman"/>
                <a:cs typeface="Times New Roman"/>
              </a:rPr>
              <a:t>:</a:t>
            </a:r>
            <a:r>
              <a:rPr sz="1200" b="1" spc="15" dirty="0">
                <a:latin typeface="Times New Roman"/>
                <a:cs typeface="Times New Roman"/>
              </a:rPr>
              <a:t>.</a:t>
            </a:r>
            <a:r>
              <a:rPr sz="1200" b="1" dirty="0">
                <a:latin typeface="Times New Roman"/>
                <a:cs typeface="Times New Roman"/>
              </a:rPr>
              <a:t>03  Noun:.1</a:t>
            </a:r>
            <a:endParaRPr sz="1200">
              <a:latin typeface="Times New Roman"/>
              <a:cs typeface="Times New Roman"/>
            </a:endParaRPr>
          </a:p>
        </p:txBody>
      </p:sp>
      <p:sp>
        <p:nvSpPr>
          <p:cNvPr id="8" name="object 8"/>
          <p:cNvSpPr txBox="1"/>
          <p:nvPr/>
        </p:nvSpPr>
        <p:spPr>
          <a:xfrm>
            <a:off x="2806064" y="3575050"/>
            <a:ext cx="939800" cy="197490"/>
          </a:xfrm>
          <a:prstGeom prst="rect">
            <a:avLst/>
          </a:prstGeom>
        </p:spPr>
        <p:txBody>
          <a:bodyPr vert="horz" wrap="square" lIns="0" tIns="12700" rIns="0" bIns="0" rtlCol="0">
            <a:spAutoFit/>
          </a:bodyPr>
          <a:lstStyle/>
          <a:p>
            <a:pPr marL="101600">
              <a:spcBef>
                <a:spcPts val="100"/>
              </a:spcBef>
            </a:pPr>
            <a:r>
              <a:rPr sz="1200" b="1" dirty="0">
                <a:latin typeface="Times New Roman"/>
                <a:cs typeface="Times New Roman"/>
              </a:rPr>
              <a:t>Det:.6</a:t>
            </a:r>
            <a:endParaRPr sz="1200">
              <a:latin typeface="Times New Roman"/>
              <a:cs typeface="Times New Roman"/>
            </a:endParaRPr>
          </a:p>
        </p:txBody>
      </p:sp>
      <p:sp>
        <p:nvSpPr>
          <p:cNvPr id="9" name="object 9"/>
          <p:cNvSpPr txBox="1"/>
          <p:nvPr/>
        </p:nvSpPr>
        <p:spPr>
          <a:xfrm>
            <a:off x="3764661" y="4139310"/>
            <a:ext cx="935355" cy="391160"/>
          </a:xfrm>
          <a:prstGeom prst="rect">
            <a:avLst/>
          </a:prstGeom>
        </p:spPr>
        <p:txBody>
          <a:bodyPr vert="horz" wrap="square" lIns="0" tIns="12700" rIns="0" bIns="0" rtlCol="0">
            <a:spAutoFit/>
          </a:bodyPr>
          <a:lstStyle/>
          <a:p>
            <a:pPr marL="76835" marR="52069">
              <a:spcBef>
                <a:spcPts val="100"/>
              </a:spcBef>
            </a:pPr>
            <a:r>
              <a:rPr sz="1200" b="1" spc="-5" dirty="0">
                <a:latin typeface="Times New Roman"/>
                <a:cs typeface="Times New Roman"/>
              </a:rPr>
              <a:t>No</a:t>
            </a:r>
            <a:r>
              <a:rPr sz="1200" b="1" spc="-25" dirty="0">
                <a:latin typeface="Times New Roman"/>
                <a:cs typeface="Times New Roman"/>
              </a:rPr>
              <a:t>m</a:t>
            </a:r>
            <a:r>
              <a:rPr sz="1200" b="1" dirty="0">
                <a:latin typeface="Times New Roman"/>
                <a:cs typeface="Times New Roman"/>
              </a:rPr>
              <a:t>in</a:t>
            </a:r>
            <a:r>
              <a:rPr sz="1200" b="1" spc="-5" dirty="0">
                <a:latin typeface="Times New Roman"/>
                <a:cs typeface="Times New Roman"/>
              </a:rPr>
              <a:t>a</a:t>
            </a:r>
            <a:r>
              <a:rPr sz="1200" b="1" spc="-25" dirty="0">
                <a:latin typeface="Times New Roman"/>
                <a:cs typeface="Times New Roman"/>
              </a:rPr>
              <a:t>l</a:t>
            </a:r>
            <a:r>
              <a:rPr sz="1200" b="1" spc="5" dirty="0">
                <a:latin typeface="Times New Roman"/>
                <a:cs typeface="Times New Roman"/>
              </a:rPr>
              <a:t>:</a:t>
            </a:r>
            <a:r>
              <a:rPr sz="1200" b="1" spc="10" dirty="0">
                <a:latin typeface="Times New Roman"/>
                <a:cs typeface="Times New Roman"/>
              </a:rPr>
              <a:t>.</a:t>
            </a:r>
            <a:r>
              <a:rPr sz="1200" b="1" dirty="0">
                <a:latin typeface="Times New Roman"/>
                <a:cs typeface="Times New Roman"/>
              </a:rPr>
              <a:t>15  Noun:.5</a:t>
            </a:r>
            <a:endParaRPr sz="1200">
              <a:latin typeface="Times New Roman"/>
              <a:cs typeface="Times New Roman"/>
            </a:endParaRPr>
          </a:p>
        </p:txBody>
      </p:sp>
      <p:sp>
        <p:nvSpPr>
          <p:cNvPr id="10" name="object 10"/>
          <p:cNvSpPr txBox="1"/>
          <p:nvPr/>
        </p:nvSpPr>
        <p:spPr>
          <a:xfrm>
            <a:off x="2807589" y="2715895"/>
            <a:ext cx="935355" cy="197490"/>
          </a:xfrm>
          <a:prstGeom prst="rect">
            <a:avLst/>
          </a:prstGeom>
        </p:spPr>
        <p:txBody>
          <a:bodyPr vert="horz" wrap="square" lIns="0" tIns="12700" rIns="0" bIns="0" rtlCol="0">
            <a:spAutoFit/>
          </a:bodyPr>
          <a:lstStyle/>
          <a:p>
            <a:pPr marL="143510">
              <a:spcBef>
                <a:spcPts val="100"/>
              </a:spcBef>
            </a:pPr>
            <a:r>
              <a:rPr sz="1200" b="1" spc="-5" dirty="0">
                <a:latin typeface="Times New Roman"/>
                <a:cs typeface="Times New Roman"/>
              </a:rPr>
              <a:t>None</a:t>
            </a:r>
            <a:endParaRPr sz="1200">
              <a:latin typeface="Times New Roman"/>
              <a:cs typeface="Times New Roman"/>
            </a:endParaRPr>
          </a:p>
        </p:txBody>
      </p:sp>
      <p:sp>
        <p:nvSpPr>
          <p:cNvPr id="11" name="object 11"/>
          <p:cNvSpPr txBox="1"/>
          <p:nvPr/>
        </p:nvSpPr>
        <p:spPr>
          <a:xfrm>
            <a:off x="3755135" y="3029712"/>
            <a:ext cx="957580" cy="730969"/>
          </a:xfrm>
          <a:prstGeom prst="rect">
            <a:avLst/>
          </a:prstGeom>
          <a:ln w="19050">
            <a:solidFill>
              <a:srgbClr val="000000"/>
            </a:solidFill>
          </a:ln>
        </p:spPr>
        <p:txBody>
          <a:bodyPr vert="horz" wrap="square" lIns="0" tIns="0" rIns="0" bIns="0" rtlCol="0">
            <a:spAutoFit/>
          </a:bodyPr>
          <a:lstStyle/>
          <a:p>
            <a:pPr>
              <a:lnSpc>
                <a:spcPct val="100000"/>
              </a:lnSpc>
            </a:pPr>
            <a:endParaRPr sz="1300">
              <a:latin typeface="Times New Roman"/>
              <a:cs typeface="Times New Roman"/>
            </a:endParaRPr>
          </a:p>
          <a:p>
            <a:pPr>
              <a:spcBef>
                <a:spcPts val="30"/>
              </a:spcBef>
            </a:pPr>
            <a:endParaRPr sz="1050">
              <a:latin typeface="Times New Roman"/>
              <a:cs typeface="Times New Roman"/>
            </a:endParaRPr>
          </a:p>
          <a:p>
            <a:pPr marL="46355"/>
            <a:r>
              <a:rPr sz="1200" b="1" dirty="0">
                <a:latin typeface="Times New Roman"/>
                <a:cs typeface="Times New Roman"/>
              </a:rPr>
              <a:t>NP:.6*.6*.15</a:t>
            </a:r>
            <a:endParaRPr sz="1200">
              <a:latin typeface="Times New Roman"/>
              <a:cs typeface="Times New Roman"/>
            </a:endParaRPr>
          </a:p>
          <a:p>
            <a:pPr marL="238760"/>
            <a:r>
              <a:rPr sz="1200" b="1" spc="-5" dirty="0">
                <a:latin typeface="Times New Roman"/>
                <a:cs typeface="Times New Roman"/>
              </a:rPr>
              <a:t>=.054</a:t>
            </a:r>
            <a:endParaRPr sz="1200">
              <a:latin typeface="Times New Roman"/>
              <a:cs typeface="Times New Roman"/>
            </a:endParaRPr>
          </a:p>
        </p:txBody>
      </p:sp>
      <p:sp>
        <p:nvSpPr>
          <p:cNvPr id="12" name="object 12"/>
          <p:cNvSpPr txBox="1"/>
          <p:nvPr/>
        </p:nvSpPr>
        <p:spPr>
          <a:xfrm>
            <a:off x="3762502" y="2190115"/>
            <a:ext cx="939165" cy="848994"/>
          </a:xfrm>
          <a:prstGeom prst="rect">
            <a:avLst/>
          </a:prstGeom>
        </p:spPr>
        <p:txBody>
          <a:bodyPr vert="horz" wrap="square" lIns="0" tIns="12700" rIns="0" bIns="0" rtlCol="0">
            <a:spAutoFit/>
          </a:bodyPr>
          <a:lstStyle/>
          <a:p>
            <a:pPr marL="6350" algn="ctr">
              <a:spcBef>
                <a:spcPts val="100"/>
              </a:spcBef>
            </a:pPr>
            <a:r>
              <a:rPr sz="1200" b="1" dirty="0">
                <a:latin typeface="Times New Roman"/>
                <a:cs typeface="Times New Roman"/>
              </a:rPr>
              <a:t>S:.05*.5*.054</a:t>
            </a:r>
            <a:endParaRPr sz="1200">
              <a:latin typeface="Times New Roman"/>
              <a:cs typeface="Times New Roman"/>
            </a:endParaRPr>
          </a:p>
          <a:p>
            <a:pPr marL="31115" algn="ctr"/>
            <a:r>
              <a:rPr sz="1200" b="1" spc="-5" dirty="0">
                <a:latin typeface="Times New Roman"/>
                <a:cs typeface="Times New Roman"/>
              </a:rPr>
              <a:t>=.00135</a:t>
            </a:r>
            <a:endParaRPr sz="1200">
              <a:latin typeface="Times New Roman"/>
              <a:cs typeface="Times New Roman"/>
            </a:endParaRPr>
          </a:p>
          <a:p>
            <a:pPr marR="25400" algn="ctr">
              <a:spcBef>
                <a:spcPts val="720"/>
              </a:spcBef>
            </a:pPr>
            <a:r>
              <a:rPr sz="1200" b="1" spc="-5" dirty="0">
                <a:latin typeface="Times New Roman"/>
                <a:cs typeface="Times New Roman"/>
              </a:rPr>
              <a:t>V</a:t>
            </a:r>
            <a:r>
              <a:rPr sz="1200" b="1" spc="-25" dirty="0">
                <a:latin typeface="Times New Roman"/>
                <a:cs typeface="Times New Roman"/>
              </a:rPr>
              <a:t>P</a:t>
            </a:r>
            <a:r>
              <a:rPr sz="1200" b="1" spc="5" dirty="0">
                <a:latin typeface="Times New Roman"/>
                <a:cs typeface="Times New Roman"/>
              </a:rPr>
              <a:t>:</a:t>
            </a:r>
            <a:r>
              <a:rPr sz="1200" b="1" spc="10" dirty="0">
                <a:latin typeface="Times New Roman"/>
                <a:cs typeface="Times New Roman"/>
              </a:rPr>
              <a:t>.</a:t>
            </a:r>
            <a:r>
              <a:rPr sz="1200" b="1" dirty="0">
                <a:latin typeface="Times New Roman"/>
                <a:cs typeface="Times New Roman"/>
              </a:rPr>
              <a:t>5*</a:t>
            </a:r>
            <a:r>
              <a:rPr sz="1200" b="1" spc="10" dirty="0">
                <a:latin typeface="Times New Roman"/>
                <a:cs typeface="Times New Roman"/>
              </a:rPr>
              <a:t>.</a:t>
            </a:r>
            <a:r>
              <a:rPr sz="1200" b="1" dirty="0">
                <a:latin typeface="Times New Roman"/>
                <a:cs typeface="Times New Roman"/>
              </a:rPr>
              <a:t>5*</a:t>
            </a:r>
            <a:r>
              <a:rPr sz="1200" b="1" spc="10" dirty="0">
                <a:latin typeface="Times New Roman"/>
                <a:cs typeface="Times New Roman"/>
              </a:rPr>
              <a:t>.</a:t>
            </a:r>
            <a:r>
              <a:rPr sz="1200" b="1" dirty="0">
                <a:latin typeface="Times New Roman"/>
                <a:cs typeface="Times New Roman"/>
              </a:rPr>
              <a:t>054</a:t>
            </a:r>
            <a:endParaRPr sz="1200">
              <a:latin typeface="Times New Roman"/>
              <a:cs typeface="Times New Roman"/>
            </a:endParaRPr>
          </a:p>
          <a:p>
            <a:pPr marL="191770"/>
            <a:r>
              <a:rPr sz="1200" b="1" spc="-5" dirty="0">
                <a:latin typeface="Times New Roman"/>
                <a:cs typeface="Times New Roman"/>
              </a:rPr>
              <a:t>=.0135</a:t>
            </a:r>
            <a:endParaRPr sz="1200">
              <a:latin typeface="Times New Roman"/>
              <a:cs typeface="Times New Roman"/>
            </a:endParaRPr>
          </a:p>
        </p:txBody>
      </p:sp>
      <p:sp>
        <p:nvSpPr>
          <p:cNvPr id="13" name="object 13"/>
          <p:cNvSpPr txBox="1"/>
          <p:nvPr/>
        </p:nvSpPr>
        <p:spPr>
          <a:xfrm>
            <a:off x="4724781" y="4345685"/>
            <a:ext cx="935355" cy="197490"/>
          </a:xfrm>
          <a:prstGeom prst="rect">
            <a:avLst/>
          </a:prstGeom>
        </p:spPr>
        <p:txBody>
          <a:bodyPr vert="horz" wrap="square" lIns="0" tIns="12700" rIns="0" bIns="0" rtlCol="0">
            <a:spAutoFit/>
          </a:bodyPr>
          <a:lstStyle/>
          <a:p>
            <a:pPr marL="135890">
              <a:spcBef>
                <a:spcPts val="100"/>
              </a:spcBef>
            </a:pPr>
            <a:r>
              <a:rPr sz="1200" b="1" dirty="0">
                <a:latin typeface="Calibri"/>
                <a:cs typeface="Calibri"/>
              </a:rPr>
              <a:t>None</a:t>
            </a:r>
            <a:endParaRPr sz="1200">
              <a:latin typeface="Calibri"/>
              <a:cs typeface="Calibri"/>
            </a:endParaRPr>
          </a:p>
        </p:txBody>
      </p:sp>
      <p:sp>
        <p:nvSpPr>
          <p:cNvPr id="14" name="object 14"/>
          <p:cNvSpPr txBox="1"/>
          <p:nvPr/>
        </p:nvSpPr>
        <p:spPr>
          <a:xfrm>
            <a:off x="4721732" y="3498850"/>
            <a:ext cx="938530" cy="197490"/>
          </a:xfrm>
          <a:prstGeom prst="rect">
            <a:avLst/>
          </a:prstGeom>
        </p:spPr>
        <p:txBody>
          <a:bodyPr vert="horz" wrap="square" lIns="0" tIns="12700" rIns="0" bIns="0" rtlCol="0">
            <a:spAutoFit/>
          </a:bodyPr>
          <a:lstStyle/>
          <a:p>
            <a:pPr marL="111125">
              <a:spcBef>
                <a:spcPts val="100"/>
              </a:spcBef>
            </a:pPr>
            <a:r>
              <a:rPr sz="1200" b="1" dirty="0">
                <a:latin typeface="Calibri"/>
                <a:cs typeface="Calibri"/>
              </a:rPr>
              <a:t>None</a:t>
            </a:r>
            <a:endParaRPr sz="1200">
              <a:latin typeface="Calibri"/>
              <a:cs typeface="Calibri"/>
            </a:endParaRPr>
          </a:p>
        </p:txBody>
      </p:sp>
      <p:sp>
        <p:nvSpPr>
          <p:cNvPr id="15" name="object 15"/>
          <p:cNvSpPr txBox="1"/>
          <p:nvPr/>
        </p:nvSpPr>
        <p:spPr>
          <a:xfrm>
            <a:off x="4723258" y="2652521"/>
            <a:ext cx="936625" cy="197490"/>
          </a:xfrm>
          <a:prstGeom prst="rect">
            <a:avLst/>
          </a:prstGeom>
        </p:spPr>
        <p:txBody>
          <a:bodyPr vert="horz" wrap="square" lIns="0" tIns="12700" rIns="0" bIns="0" rtlCol="0">
            <a:spAutoFit/>
          </a:bodyPr>
          <a:lstStyle/>
          <a:p>
            <a:pPr marL="82550">
              <a:spcBef>
                <a:spcPts val="100"/>
              </a:spcBef>
            </a:pPr>
            <a:r>
              <a:rPr sz="1200" b="1" dirty="0">
                <a:latin typeface="Calibri"/>
                <a:cs typeface="Calibri"/>
              </a:rPr>
              <a:t>None</a:t>
            </a:r>
            <a:endParaRPr sz="1200">
              <a:latin typeface="Calibri"/>
              <a:cs typeface="Calibri"/>
            </a:endParaRPr>
          </a:p>
        </p:txBody>
      </p:sp>
      <p:sp>
        <p:nvSpPr>
          <p:cNvPr id="16" name="object 16"/>
          <p:cNvSpPr txBox="1"/>
          <p:nvPr/>
        </p:nvSpPr>
        <p:spPr>
          <a:xfrm>
            <a:off x="4721732" y="5007305"/>
            <a:ext cx="939800" cy="197490"/>
          </a:xfrm>
          <a:prstGeom prst="rect">
            <a:avLst/>
          </a:prstGeom>
        </p:spPr>
        <p:txBody>
          <a:bodyPr vert="horz" wrap="square" lIns="0" tIns="12700" rIns="0" bIns="0" rtlCol="0">
            <a:spAutoFit/>
          </a:bodyPr>
          <a:lstStyle/>
          <a:p>
            <a:pPr marL="34290">
              <a:spcBef>
                <a:spcPts val="100"/>
              </a:spcBef>
            </a:pPr>
            <a:r>
              <a:rPr sz="1200" b="1" spc="-5" dirty="0">
                <a:latin typeface="Calibri"/>
                <a:cs typeface="Calibri"/>
              </a:rPr>
              <a:t>Prep:.2</a:t>
            </a:r>
            <a:endParaRPr sz="1200">
              <a:latin typeface="Calibri"/>
              <a:cs typeface="Calibri"/>
            </a:endParaRPr>
          </a:p>
        </p:txBody>
      </p:sp>
      <p:sp>
        <p:nvSpPr>
          <p:cNvPr id="17" name="object 17"/>
          <p:cNvSpPr txBox="1"/>
          <p:nvPr/>
        </p:nvSpPr>
        <p:spPr>
          <a:xfrm>
            <a:off x="5694934" y="5770270"/>
            <a:ext cx="831850" cy="391160"/>
          </a:xfrm>
          <a:prstGeom prst="rect">
            <a:avLst/>
          </a:prstGeom>
        </p:spPr>
        <p:txBody>
          <a:bodyPr vert="horz" wrap="square" lIns="0" tIns="12700" rIns="0" bIns="0" rtlCol="0">
            <a:spAutoFit/>
          </a:bodyPr>
          <a:lstStyle/>
          <a:p>
            <a:pPr marL="12700">
              <a:spcBef>
                <a:spcPts val="100"/>
              </a:spcBef>
            </a:pPr>
            <a:r>
              <a:rPr sz="1200" b="1" spc="-5" dirty="0">
                <a:latin typeface="Calibri"/>
                <a:cs typeface="Calibri"/>
              </a:rPr>
              <a:t>NP:.16</a:t>
            </a:r>
            <a:endParaRPr sz="1200">
              <a:latin typeface="Calibri"/>
              <a:cs typeface="Calibri"/>
            </a:endParaRPr>
          </a:p>
          <a:p>
            <a:pPr marL="12700"/>
            <a:r>
              <a:rPr sz="1200" b="1" spc="-5" dirty="0">
                <a:latin typeface="Calibri"/>
                <a:cs typeface="Calibri"/>
              </a:rPr>
              <a:t>PropNoun:.8</a:t>
            </a:r>
            <a:endParaRPr sz="1200">
              <a:latin typeface="Calibri"/>
              <a:cs typeface="Calibri"/>
            </a:endParaRPr>
          </a:p>
        </p:txBody>
      </p:sp>
      <p:sp>
        <p:nvSpPr>
          <p:cNvPr id="18" name="object 18"/>
          <p:cNvSpPr txBox="1"/>
          <p:nvPr/>
        </p:nvSpPr>
        <p:spPr>
          <a:xfrm>
            <a:off x="5694935" y="4931105"/>
            <a:ext cx="885825" cy="392430"/>
          </a:xfrm>
          <a:prstGeom prst="rect">
            <a:avLst/>
          </a:prstGeom>
        </p:spPr>
        <p:txBody>
          <a:bodyPr vert="horz" wrap="square" lIns="0" tIns="12700" rIns="0" bIns="0" rtlCol="0">
            <a:spAutoFit/>
          </a:bodyPr>
          <a:lstStyle/>
          <a:p>
            <a:pPr algn="ctr">
              <a:spcBef>
                <a:spcPts val="100"/>
              </a:spcBef>
            </a:pPr>
            <a:r>
              <a:rPr sz="1200" b="1" spc="-5" dirty="0">
                <a:latin typeface="Calibri"/>
                <a:cs typeface="Calibri"/>
              </a:rPr>
              <a:t>PP:1.0*.2*.16</a:t>
            </a:r>
            <a:endParaRPr sz="1200">
              <a:latin typeface="Calibri"/>
              <a:cs typeface="Calibri"/>
            </a:endParaRPr>
          </a:p>
          <a:p>
            <a:pPr marR="19050" algn="ctr">
              <a:spcBef>
                <a:spcPts val="5"/>
              </a:spcBef>
            </a:pPr>
            <a:r>
              <a:rPr sz="1200" b="1" spc="-10" dirty="0">
                <a:latin typeface="Calibri"/>
                <a:cs typeface="Calibri"/>
              </a:rPr>
              <a:t>=.032</a:t>
            </a:r>
            <a:endParaRPr sz="1200">
              <a:latin typeface="Calibri"/>
              <a:cs typeface="Calibri"/>
            </a:endParaRPr>
          </a:p>
        </p:txBody>
      </p:sp>
      <p:sp>
        <p:nvSpPr>
          <p:cNvPr id="19" name="object 19"/>
          <p:cNvSpPr txBox="1"/>
          <p:nvPr/>
        </p:nvSpPr>
        <p:spPr>
          <a:xfrm>
            <a:off x="5681854" y="4016756"/>
            <a:ext cx="942975" cy="574675"/>
          </a:xfrm>
          <a:prstGeom prst="rect">
            <a:avLst/>
          </a:prstGeom>
        </p:spPr>
        <p:txBody>
          <a:bodyPr vert="horz" wrap="square" lIns="0" tIns="12700" rIns="0" bIns="0" rtlCol="0">
            <a:spAutoFit/>
          </a:bodyPr>
          <a:lstStyle/>
          <a:p>
            <a:pPr marL="101600">
              <a:spcBef>
                <a:spcPts val="100"/>
              </a:spcBef>
            </a:pPr>
            <a:r>
              <a:rPr sz="1200" b="1" spc="-5" dirty="0">
                <a:latin typeface="Calibri"/>
                <a:cs typeface="Calibri"/>
              </a:rPr>
              <a:t>Nominal:</a:t>
            </a:r>
            <a:endParaRPr sz="1200">
              <a:latin typeface="Calibri"/>
              <a:cs typeface="Calibri"/>
            </a:endParaRPr>
          </a:p>
          <a:p>
            <a:pPr marL="101600"/>
            <a:r>
              <a:rPr sz="1200" b="1" spc="-10" dirty="0">
                <a:latin typeface="Calibri"/>
                <a:cs typeface="Calibri"/>
              </a:rPr>
              <a:t>.5*.15*.032</a:t>
            </a:r>
            <a:endParaRPr sz="1200">
              <a:latin typeface="Calibri"/>
              <a:cs typeface="Calibri"/>
            </a:endParaRPr>
          </a:p>
          <a:p>
            <a:pPr marL="101600"/>
            <a:r>
              <a:rPr sz="1200" b="1" spc="-10" dirty="0">
                <a:latin typeface="Calibri"/>
                <a:cs typeface="Calibri"/>
              </a:rPr>
              <a:t>=.0024</a:t>
            </a:r>
            <a:endParaRPr sz="1200">
              <a:latin typeface="Calibri"/>
              <a:cs typeface="Calibri"/>
            </a:endParaRPr>
          </a:p>
        </p:txBody>
      </p:sp>
      <p:sp>
        <p:nvSpPr>
          <p:cNvPr id="20" name="object 20"/>
          <p:cNvSpPr txBox="1"/>
          <p:nvPr/>
        </p:nvSpPr>
        <p:spPr>
          <a:xfrm>
            <a:off x="5681854" y="3135629"/>
            <a:ext cx="942975" cy="574040"/>
          </a:xfrm>
          <a:prstGeom prst="rect">
            <a:avLst/>
          </a:prstGeom>
        </p:spPr>
        <p:txBody>
          <a:bodyPr vert="horz" wrap="square" lIns="0" tIns="12700" rIns="0" bIns="0" rtlCol="0">
            <a:spAutoFit/>
          </a:bodyPr>
          <a:lstStyle/>
          <a:p>
            <a:pPr marR="272415" algn="r">
              <a:spcBef>
                <a:spcPts val="100"/>
              </a:spcBef>
            </a:pPr>
            <a:r>
              <a:rPr sz="1200" b="1" dirty="0">
                <a:latin typeface="Times New Roman"/>
                <a:cs typeface="Times New Roman"/>
              </a:rPr>
              <a:t>NP:.6*.6*</a:t>
            </a:r>
            <a:endParaRPr sz="1200">
              <a:latin typeface="Times New Roman"/>
              <a:cs typeface="Times New Roman"/>
            </a:endParaRPr>
          </a:p>
          <a:p>
            <a:pPr marR="295910" algn="r"/>
            <a:r>
              <a:rPr sz="1200" b="1" dirty="0">
                <a:latin typeface="Times New Roman"/>
                <a:cs typeface="Times New Roman"/>
              </a:rPr>
              <a:t>.0024</a:t>
            </a:r>
            <a:endParaRPr sz="1200">
              <a:latin typeface="Times New Roman"/>
              <a:cs typeface="Times New Roman"/>
            </a:endParaRPr>
          </a:p>
          <a:p>
            <a:pPr marL="217804"/>
            <a:r>
              <a:rPr sz="1200" b="1" spc="-5" dirty="0">
                <a:latin typeface="Times New Roman"/>
                <a:cs typeface="Times New Roman"/>
              </a:rPr>
              <a:t>=.000864</a:t>
            </a:r>
            <a:endParaRPr sz="1200">
              <a:latin typeface="Times New Roman"/>
              <a:cs typeface="Times New Roman"/>
            </a:endParaRPr>
          </a:p>
        </p:txBody>
      </p:sp>
      <p:sp>
        <p:nvSpPr>
          <p:cNvPr id="21" name="object 21"/>
          <p:cNvSpPr txBox="1"/>
          <p:nvPr/>
        </p:nvSpPr>
        <p:spPr>
          <a:xfrm>
            <a:off x="5681854" y="2190116"/>
            <a:ext cx="942975" cy="742315"/>
          </a:xfrm>
          <a:prstGeom prst="rect">
            <a:avLst/>
          </a:prstGeom>
        </p:spPr>
        <p:txBody>
          <a:bodyPr vert="horz" wrap="square" lIns="0" tIns="12700" rIns="0" bIns="0" rtlCol="0">
            <a:spAutoFit/>
          </a:bodyPr>
          <a:lstStyle/>
          <a:p>
            <a:pPr marL="101600">
              <a:spcBef>
                <a:spcPts val="100"/>
              </a:spcBef>
            </a:pPr>
            <a:r>
              <a:rPr sz="1200" b="1" dirty="0">
                <a:latin typeface="Times New Roman"/>
                <a:cs typeface="Times New Roman"/>
              </a:rPr>
              <a:t>S:.03*.0135*</a:t>
            </a:r>
            <a:endParaRPr sz="1200">
              <a:latin typeface="Times New Roman"/>
              <a:cs typeface="Times New Roman"/>
            </a:endParaRPr>
          </a:p>
          <a:p>
            <a:pPr marL="254635"/>
            <a:r>
              <a:rPr sz="1200" b="1" dirty="0">
                <a:latin typeface="Times New Roman"/>
                <a:cs typeface="Times New Roman"/>
              </a:rPr>
              <a:t>.032</a:t>
            </a:r>
            <a:endParaRPr sz="1200">
              <a:latin typeface="Times New Roman"/>
              <a:cs typeface="Times New Roman"/>
            </a:endParaRPr>
          </a:p>
          <a:p>
            <a:pPr marL="178435">
              <a:lnSpc>
                <a:spcPts val="1380"/>
              </a:lnSpc>
            </a:pPr>
            <a:r>
              <a:rPr sz="1200" b="1" spc="-5" dirty="0">
                <a:latin typeface="Times New Roman"/>
                <a:cs typeface="Times New Roman"/>
              </a:rPr>
              <a:t>=.00001296</a:t>
            </a:r>
            <a:endParaRPr sz="1200">
              <a:latin typeface="Times New Roman"/>
              <a:cs typeface="Times New Roman"/>
            </a:endParaRPr>
          </a:p>
          <a:p>
            <a:pPr marL="25400">
              <a:lnSpc>
                <a:spcPts val="1380"/>
              </a:lnSpc>
            </a:pPr>
            <a:r>
              <a:rPr sz="1200" b="1" dirty="0">
                <a:latin typeface="Times New Roman"/>
                <a:cs typeface="Times New Roman"/>
              </a:rPr>
              <a:t>S:.0000216</a:t>
            </a:r>
            <a:endParaRPr sz="1200">
              <a:latin typeface="Times New Roman"/>
              <a:cs typeface="Times New Roman"/>
            </a:endParaRPr>
          </a:p>
        </p:txBody>
      </p:sp>
      <p:sp>
        <p:nvSpPr>
          <p:cNvPr id="22" name="object 22"/>
          <p:cNvSpPr/>
          <p:nvPr/>
        </p:nvSpPr>
        <p:spPr>
          <a:xfrm>
            <a:off x="3938016" y="2267585"/>
            <a:ext cx="1957070" cy="2715895"/>
          </a:xfrm>
          <a:custGeom>
            <a:avLst/>
            <a:gdLst/>
            <a:ahLst/>
            <a:cxnLst/>
            <a:rect l="l" t="t" r="r" b="b"/>
            <a:pathLst>
              <a:path w="1957070" h="2715895">
                <a:moveTo>
                  <a:pt x="1830197" y="12446"/>
                </a:moveTo>
                <a:lnTo>
                  <a:pt x="1827403" y="0"/>
                </a:lnTo>
                <a:lnTo>
                  <a:pt x="33718" y="412686"/>
                </a:lnTo>
                <a:lnTo>
                  <a:pt x="83439" y="365887"/>
                </a:lnTo>
                <a:lnTo>
                  <a:pt x="83566" y="361950"/>
                </a:lnTo>
                <a:lnTo>
                  <a:pt x="81153" y="359283"/>
                </a:lnTo>
                <a:lnTo>
                  <a:pt x="78740" y="356743"/>
                </a:lnTo>
                <a:lnTo>
                  <a:pt x="74803" y="356616"/>
                </a:lnTo>
                <a:lnTo>
                  <a:pt x="0" y="426974"/>
                </a:lnTo>
                <a:lnTo>
                  <a:pt x="97917" y="457454"/>
                </a:lnTo>
                <a:lnTo>
                  <a:pt x="101473" y="455549"/>
                </a:lnTo>
                <a:lnTo>
                  <a:pt x="102489" y="452247"/>
                </a:lnTo>
                <a:lnTo>
                  <a:pt x="103632" y="448818"/>
                </a:lnTo>
                <a:lnTo>
                  <a:pt x="101727" y="445262"/>
                </a:lnTo>
                <a:lnTo>
                  <a:pt x="53403" y="430276"/>
                </a:lnTo>
                <a:lnTo>
                  <a:pt x="36449" y="425018"/>
                </a:lnTo>
                <a:lnTo>
                  <a:pt x="1830197" y="12446"/>
                </a:lnTo>
                <a:close/>
              </a:path>
              <a:path w="1957070" h="2715895">
                <a:moveTo>
                  <a:pt x="1956816" y="2627376"/>
                </a:moveTo>
                <a:lnTo>
                  <a:pt x="1955800" y="2623439"/>
                </a:lnTo>
                <a:lnTo>
                  <a:pt x="1949704" y="2619883"/>
                </a:lnTo>
                <a:lnTo>
                  <a:pt x="1945894" y="2620899"/>
                </a:lnTo>
                <a:lnTo>
                  <a:pt x="1911400" y="2679865"/>
                </a:lnTo>
                <a:lnTo>
                  <a:pt x="1911350" y="2700147"/>
                </a:lnTo>
                <a:lnTo>
                  <a:pt x="1911375" y="2679916"/>
                </a:lnTo>
                <a:lnTo>
                  <a:pt x="1914525" y="48895"/>
                </a:lnTo>
                <a:lnTo>
                  <a:pt x="1901825" y="48895"/>
                </a:lnTo>
                <a:lnTo>
                  <a:pt x="1898738" y="2619756"/>
                </a:lnTo>
                <a:lnTo>
                  <a:pt x="1898700" y="2679916"/>
                </a:lnTo>
                <a:lnTo>
                  <a:pt x="1865820" y="2623312"/>
                </a:lnTo>
                <a:lnTo>
                  <a:pt x="1864360" y="2620899"/>
                </a:lnTo>
                <a:lnTo>
                  <a:pt x="1860550" y="2619756"/>
                </a:lnTo>
                <a:lnTo>
                  <a:pt x="1854454" y="2623312"/>
                </a:lnTo>
                <a:lnTo>
                  <a:pt x="1853438" y="2627249"/>
                </a:lnTo>
                <a:lnTo>
                  <a:pt x="1905000" y="2715895"/>
                </a:lnTo>
                <a:lnTo>
                  <a:pt x="1912353" y="2703322"/>
                </a:lnTo>
                <a:lnTo>
                  <a:pt x="1956816" y="2627376"/>
                </a:lnTo>
                <a:close/>
              </a:path>
            </a:pathLst>
          </a:custGeom>
          <a:solidFill>
            <a:srgbClr val="000000"/>
          </a:solidFill>
        </p:spPr>
        <p:txBody>
          <a:bodyPr wrap="square" lIns="0" tIns="0" rIns="0" bIns="0" rtlCol="0"/>
          <a:lstStyle/>
          <a:p>
            <a:endParaRPr/>
          </a:p>
        </p:txBody>
      </p:sp>
      <p:grpSp>
        <p:nvGrpSpPr>
          <p:cNvPr id="23" name="object 23"/>
          <p:cNvGrpSpPr/>
          <p:nvPr/>
        </p:nvGrpSpPr>
        <p:grpSpPr>
          <a:xfrm>
            <a:off x="7229411" y="3495674"/>
            <a:ext cx="3371850" cy="3367404"/>
            <a:chOff x="5705411" y="3495674"/>
            <a:chExt cx="3371850" cy="3367404"/>
          </a:xfrm>
        </p:grpSpPr>
        <p:pic>
          <p:nvPicPr>
            <p:cNvPr id="24" name="object 24"/>
            <p:cNvPicPr/>
            <p:nvPr/>
          </p:nvPicPr>
          <p:blipFill>
            <a:blip r:embed="rId2" cstate="print"/>
            <a:stretch>
              <a:fillRect/>
            </a:stretch>
          </p:blipFill>
          <p:spPr>
            <a:xfrm>
              <a:off x="5714999" y="3505199"/>
              <a:ext cx="3352800" cy="3352798"/>
            </a:xfrm>
            <a:prstGeom prst="rect">
              <a:avLst/>
            </a:prstGeom>
          </p:spPr>
        </p:pic>
        <p:sp>
          <p:nvSpPr>
            <p:cNvPr id="25" name="object 25"/>
            <p:cNvSpPr/>
            <p:nvPr/>
          </p:nvSpPr>
          <p:spPr>
            <a:xfrm>
              <a:off x="5710173" y="3500436"/>
              <a:ext cx="3362325" cy="3357879"/>
            </a:xfrm>
            <a:custGeom>
              <a:avLst/>
              <a:gdLst/>
              <a:ahLst/>
              <a:cxnLst/>
              <a:rect l="l" t="t" r="r" b="b"/>
              <a:pathLst>
                <a:path w="3362325" h="3357879">
                  <a:moveTo>
                    <a:pt x="3362325" y="3357563"/>
                  </a:moveTo>
                  <a:lnTo>
                    <a:pt x="3362325" y="0"/>
                  </a:lnTo>
                  <a:lnTo>
                    <a:pt x="0" y="0"/>
                  </a:lnTo>
                  <a:lnTo>
                    <a:pt x="0" y="3357563"/>
                  </a:lnTo>
                </a:path>
              </a:pathLst>
            </a:custGeom>
            <a:ln w="9525">
              <a:solidFill>
                <a:srgbClr val="00AFEF"/>
              </a:solidFill>
            </a:ln>
          </p:spPr>
          <p:txBody>
            <a:bodyPr wrap="square" lIns="0" tIns="0" rIns="0" bIns="0" rtlCol="0"/>
            <a:lstStyle/>
            <a:p>
              <a:endParaRPr/>
            </a:p>
          </p:txBody>
        </p:sp>
      </p:grpSp>
      <p:grpSp>
        <p:nvGrpSpPr>
          <p:cNvPr id="26" name="object 26"/>
          <p:cNvGrpSpPr/>
          <p:nvPr/>
        </p:nvGrpSpPr>
        <p:grpSpPr>
          <a:xfrm>
            <a:off x="7229411" y="981011"/>
            <a:ext cx="3371850" cy="2457450"/>
            <a:chOff x="5705411" y="981011"/>
            <a:chExt cx="3371850" cy="2457450"/>
          </a:xfrm>
        </p:grpSpPr>
        <p:pic>
          <p:nvPicPr>
            <p:cNvPr id="27" name="object 27"/>
            <p:cNvPicPr/>
            <p:nvPr/>
          </p:nvPicPr>
          <p:blipFill>
            <a:blip r:embed="rId3" cstate="print"/>
            <a:stretch>
              <a:fillRect/>
            </a:stretch>
          </p:blipFill>
          <p:spPr>
            <a:xfrm>
              <a:off x="5743096" y="1030428"/>
              <a:ext cx="3165492" cy="2394145"/>
            </a:xfrm>
            <a:prstGeom prst="rect">
              <a:avLst/>
            </a:prstGeom>
          </p:spPr>
        </p:pic>
        <p:sp>
          <p:nvSpPr>
            <p:cNvPr id="28" name="object 28"/>
            <p:cNvSpPr/>
            <p:nvPr/>
          </p:nvSpPr>
          <p:spPr>
            <a:xfrm>
              <a:off x="5710173" y="985774"/>
              <a:ext cx="3362325" cy="2447925"/>
            </a:xfrm>
            <a:custGeom>
              <a:avLst/>
              <a:gdLst/>
              <a:ahLst/>
              <a:cxnLst/>
              <a:rect l="l" t="t" r="r" b="b"/>
              <a:pathLst>
                <a:path w="3362325" h="2447925">
                  <a:moveTo>
                    <a:pt x="0" y="2447925"/>
                  </a:moveTo>
                  <a:lnTo>
                    <a:pt x="3362325" y="2447925"/>
                  </a:lnTo>
                  <a:lnTo>
                    <a:pt x="3362325" y="0"/>
                  </a:lnTo>
                  <a:lnTo>
                    <a:pt x="0" y="0"/>
                  </a:lnTo>
                  <a:lnTo>
                    <a:pt x="0" y="2447925"/>
                  </a:lnTo>
                  <a:close/>
                </a:path>
              </a:pathLst>
            </a:custGeom>
            <a:ln w="9525">
              <a:solidFill>
                <a:srgbClr val="00AFEF"/>
              </a:solidFill>
            </a:ln>
          </p:spPr>
          <p:txBody>
            <a:bodyPr wrap="square" lIns="0" tIns="0" rIns="0" bIns="0" rtlCol="0"/>
            <a:lstStyle/>
            <a:p>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6524" y="177162"/>
            <a:ext cx="8458200" cy="578363"/>
          </a:xfrm>
          <a:prstGeom prst="rect">
            <a:avLst/>
          </a:prstGeom>
          <a:solidFill>
            <a:srgbClr val="D6E3BC"/>
          </a:solidFill>
          <a:ln w="9525">
            <a:solidFill>
              <a:srgbClr val="00FF00"/>
            </a:solidFill>
          </a:ln>
        </p:spPr>
        <p:txBody>
          <a:bodyPr vert="horz" wrap="square" lIns="0" tIns="24130" rIns="0" bIns="0" rtlCol="0" anchor="ctr">
            <a:spAutoFit/>
          </a:bodyPr>
          <a:lstStyle/>
          <a:p>
            <a:pPr algn="ctr">
              <a:lnSpc>
                <a:spcPct val="100000"/>
              </a:lnSpc>
              <a:spcBef>
                <a:spcPts val="190"/>
              </a:spcBef>
            </a:pPr>
            <a:r>
              <a:rPr sz="3600" spc="-5" dirty="0">
                <a:solidFill>
                  <a:srgbClr val="FF3D11"/>
                </a:solidFill>
              </a:rPr>
              <a:t>Probabilistic</a:t>
            </a:r>
            <a:r>
              <a:rPr sz="3600" spc="-30" dirty="0">
                <a:solidFill>
                  <a:srgbClr val="FF3D11"/>
                </a:solidFill>
              </a:rPr>
              <a:t> </a:t>
            </a:r>
            <a:r>
              <a:rPr sz="3600" spc="-10" dirty="0">
                <a:solidFill>
                  <a:srgbClr val="FF3D11"/>
                </a:solidFill>
              </a:rPr>
              <a:t>CKY</a:t>
            </a:r>
            <a:r>
              <a:rPr sz="3600" spc="-80" dirty="0">
                <a:solidFill>
                  <a:srgbClr val="FF3D11"/>
                </a:solidFill>
              </a:rPr>
              <a:t> </a:t>
            </a:r>
            <a:r>
              <a:rPr sz="3600" spc="-10" dirty="0">
                <a:solidFill>
                  <a:srgbClr val="FF3D11"/>
                </a:solidFill>
              </a:rPr>
              <a:t>Parser</a:t>
            </a:r>
            <a:endParaRPr sz="3600"/>
          </a:p>
        </p:txBody>
      </p:sp>
      <p:sp>
        <p:nvSpPr>
          <p:cNvPr id="3" name="object 3"/>
          <p:cNvSpPr txBox="1"/>
          <p:nvPr/>
        </p:nvSpPr>
        <p:spPr>
          <a:xfrm>
            <a:off x="3536442" y="1685290"/>
            <a:ext cx="1370330" cy="329565"/>
          </a:xfrm>
          <a:prstGeom prst="rect">
            <a:avLst/>
          </a:prstGeom>
        </p:spPr>
        <p:txBody>
          <a:bodyPr vert="horz" wrap="square" lIns="0" tIns="11430" rIns="0" bIns="0" rtlCol="0">
            <a:spAutoFit/>
          </a:bodyPr>
          <a:lstStyle/>
          <a:p>
            <a:pPr marL="12700">
              <a:spcBef>
                <a:spcPts val="90"/>
              </a:spcBef>
              <a:tabLst>
                <a:tab pos="1019175" algn="l"/>
              </a:tabLst>
            </a:pPr>
            <a:r>
              <a:rPr sz="2000" b="1" spc="5" dirty="0">
                <a:latin typeface="Times New Roman"/>
                <a:cs typeface="Times New Roman"/>
              </a:rPr>
              <a:t>Boo</a:t>
            </a:r>
            <a:r>
              <a:rPr sz="2000" b="1" spc="-5" dirty="0">
                <a:latin typeface="Times New Roman"/>
                <a:cs typeface="Times New Roman"/>
              </a:rPr>
              <a:t>k</a:t>
            </a:r>
            <a:r>
              <a:rPr sz="2000" b="1" dirty="0">
                <a:latin typeface="Times New Roman"/>
                <a:cs typeface="Times New Roman"/>
              </a:rPr>
              <a:t>	t</a:t>
            </a:r>
            <a:r>
              <a:rPr sz="2000" b="1" spc="-5" dirty="0">
                <a:latin typeface="Times New Roman"/>
                <a:cs typeface="Times New Roman"/>
              </a:rPr>
              <a:t>he</a:t>
            </a:r>
            <a:endParaRPr sz="2000">
              <a:latin typeface="Times New Roman"/>
              <a:cs typeface="Times New Roman"/>
            </a:endParaRPr>
          </a:p>
        </p:txBody>
      </p:sp>
      <p:sp>
        <p:nvSpPr>
          <p:cNvPr id="4" name="object 4"/>
          <p:cNvSpPr txBox="1"/>
          <p:nvPr/>
        </p:nvSpPr>
        <p:spPr>
          <a:xfrm>
            <a:off x="5388245" y="1685290"/>
            <a:ext cx="603250" cy="329565"/>
          </a:xfrm>
          <a:prstGeom prst="rect">
            <a:avLst/>
          </a:prstGeom>
        </p:spPr>
        <p:txBody>
          <a:bodyPr vert="horz" wrap="square" lIns="0" tIns="11430" rIns="0" bIns="0" rtlCol="0">
            <a:spAutoFit/>
          </a:bodyPr>
          <a:lstStyle/>
          <a:p>
            <a:pPr marL="12700">
              <a:spcBef>
                <a:spcPts val="90"/>
              </a:spcBef>
            </a:pPr>
            <a:r>
              <a:rPr sz="2000" b="1" dirty="0">
                <a:latin typeface="Times New Roman"/>
                <a:cs typeface="Times New Roman"/>
              </a:rPr>
              <a:t>f</a:t>
            </a:r>
            <a:r>
              <a:rPr sz="2000" b="1" spc="-5" dirty="0">
                <a:latin typeface="Times New Roman"/>
                <a:cs typeface="Times New Roman"/>
              </a:rPr>
              <a:t>li</a:t>
            </a:r>
            <a:r>
              <a:rPr sz="2000" b="1" dirty="0">
                <a:latin typeface="Times New Roman"/>
                <a:cs typeface="Times New Roman"/>
              </a:rPr>
              <a:t>g</a:t>
            </a:r>
            <a:r>
              <a:rPr sz="2000" b="1" spc="-5" dirty="0">
                <a:latin typeface="Times New Roman"/>
                <a:cs typeface="Times New Roman"/>
              </a:rPr>
              <a:t>ht</a:t>
            </a:r>
            <a:endParaRPr sz="2000">
              <a:latin typeface="Times New Roman"/>
              <a:cs typeface="Times New Roman"/>
            </a:endParaRPr>
          </a:p>
        </p:txBody>
      </p:sp>
      <p:sp>
        <p:nvSpPr>
          <p:cNvPr id="5" name="object 5"/>
          <p:cNvSpPr txBox="1"/>
          <p:nvPr/>
        </p:nvSpPr>
        <p:spPr>
          <a:xfrm>
            <a:off x="6215734" y="1685290"/>
            <a:ext cx="1938020" cy="329565"/>
          </a:xfrm>
          <a:prstGeom prst="rect">
            <a:avLst/>
          </a:prstGeom>
        </p:spPr>
        <p:txBody>
          <a:bodyPr vert="horz" wrap="square" lIns="0" tIns="11430" rIns="0" bIns="0" rtlCol="0">
            <a:spAutoFit/>
          </a:bodyPr>
          <a:lstStyle/>
          <a:p>
            <a:pPr marL="12700">
              <a:spcBef>
                <a:spcPts val="90"/>
              </a:spcBef>
              <a:tabLst>
                <a:tab pos="1007744" algn="l"/>
              </a:tabLst>
            </a:pPr>
            <a:r>
              <a:rPr sz="2000" b="1" dirty="0">
                <a:latin typeface="Times New Roman"/>
                <a:cs typeface="Times New Roman"/>
              </a:rPr>
              <a:t>t</a:t>
            </a:r>
            <a:r>
              <a:rPr sz="2000" b="1" spc="-5" dirty="0">
                <a:latin typeface="Times New Roman"/>
                <a:cs typeface="Times New Roman"/>
              </a:rPr>
              <a:t>h</a:t>
            </a:r>
            <a:r>
              <a:rPr sz="2000" b="1" spc="-55" dirty="0">
                <a:latin typeface="Times New Roman"/>
                <a:cs typeface="Times New Roman"/>
              </a:rPr>
              <a:t>r</a:t>
            </a:r>
            <a:r>
              <a:rPr sz="2000" b="1" spc="5" dirty="0">
                <a:latin typeface="Times New Roman"/>
                <a:cs typeface="Times New Roman"/>
              </a:rPr>
              <a:t>o</a:t>
            </a:r>
            <a:r>
              <a:rPr sz="2000" b="1" spc="-5" dirty="0">
                <a:latin typeface="Times New Roman"/>
                <a:cs typeface="Times New Roman"/>
              </a:rPr>
              <a:t>u</a:t>
            </a:r>
            <a:r>
              <a:rPr sz="2000" b="1" dirty="0">
                <a:latin typeface="Times New Roman"/>
                <a:cs typeface="Times New Roman"/>
              </a:rPr>
              <a:t>g</a:t>
            </a:r>
            <a:r>
              <a:rPr sz="2000" b="1" spc="-5" dirty="0">
                <a:latin typeface="Times New Roman"/>
                <a:cs typeface="Times New Roman"/>
              </a:rPr>
              <a:t>h</a:t>
            </a:r>
            <a:r>
              <a:rPr sz="2000" b="1" dirty="0">
                <a:latin typeface="Times New Roman"/>
                <a:cs typeface="Times New Roman"/>
              </a:rPr>
              <a:t>	</a:t>
            </a:r>
            <a:r>
              <a:rPr sz="2000" b="1" spc="-5" dirty="0">
                <a:latin typeface="Times New Roman"/>
                <a:cs typeface="Times New Roman"/>
              </a:rPr>
              <a:t>H</a:t>
            </a:r>
            <a:r>
              <a:rPr sz="2000" b="1" spc="5" dirty="0">
                <a:latin typeface="Times New Roman"/>
                <a:cs typeface="Times New Roman"/>
              </a:rPr>
              <a:t>o</a:t>
            </a:r>
            <a:r>
              <a:rPr sz="2000" b="1" spc="-5" dirty="0">
                <a:latin typeface="Times New Roman"/>
                <a:cs typeface="Times New Roman"/>
              </a:rPr>
              <a:t>u</a:t>
            </a:r>
            <a:r>
              <a:rPr sz="2000" b="1" spc="-15" dirty="0">
                <a:latin typeface="Times New Roman"/>
                <a:cs typeface="Times New Roman"/>
              </a:rPr>
              <a:t>s</a:t>
            </a:r>
            <a:r>
              <a:rPr sz="2000" b="1" dirty="0">
                <a:latin typeface="Times New Roman"/>
                <a:cs typeface="Times New Roman"/>
              </a:rPr>
              <a:t>t</a:t>
            </a:r>
            <a:r>
              <a:rPr sz="2000" b="1" spc="5" dirty="0">
                <a:latin typeface="Times New Roman"/>
                <a:cs typeface="Times New Roman"/>
              </a:rPr>
              <a:t>o</a:t>
            </a:r>
            <a:r>
              <a:rPr sz="2000" b="1" spc="-5" dirty="0">
                <a:latin typeface="Times New Roman"/>
                <a:cs typeface="Times New Roman"/>
              </a:rPr>
              <a:t>n</a:t>
            </a:r>
            <a:endParaRPr sz="2000">
              <a:latin typeface="Times New Roman"/>
              <a:cs typeface="Times New Roman"/>
            </a:endParaRPr>
          </a:p>
        </p:txBody>
      </p:sp>
      <p:sp>
        <p:nvSpPr>
          <p:cNvPr id="6" name="object 6"/>
          <p:cNvSpPr/>
          <p:nvPr/>
        </p:nvSpPr>
        <p:spPr>
          <a:xfrm>
            <a:off x="3304032" y="2234183"/>
            <a:ext cx="4828540" cy="4243070"/>
          </a:xfrm>
          <a:custGeom>
            <a:avLst/>
            <a:gdLst/>
            <a:ahLst/>
            <a:cxnLst/>
            <a:rect l="l" t="t" r="r" b="b"/>
            <a:pathLst>
              <a:path w="4828540" h="4243070">
                <a:moveTo>
                  <a:pt x="0" y="841248"/>
                </a:moveTo>
                <a:lnTo>
                  <a:pt x="963168" y="841248"/>
                </a:lnTo>
                <a:lnTo>
                  <a:pt x="963168" y="0"/>
                </a:lnTo>
                <a:lnTo>
                  <a:pt x="0" y="0"/>
                </a:lnTo>
                <a:lnTo>
                  <a:pt x="0" y="841248"/>
                </a:lnTo>
                <a:close/>
              </a:path>
              <a:path w="4828540" h="4243070">
                <a:moveTo>
                  <a:pt x="957072" y="841248"/>
                </a:moveTo>
                <a:lnTo>
                  <a:pt x="1923288" y="841248"/>
                </a:lnTo>
                <a:lnTo>
                  <a:pt x="1923288" y="0"/>
                </a:lnTo>
                <a:lnTo>
                  <a:pt x="957072" y="0"/>
                </a:lnTo>
                <a:lnTo>
                  <a:pt x="957072" y="841248"/>
                </a:lnTo>
                <a:close/>
              </a:path>
              <a:path w="4828540" h="4243070">
                <a:moveTo>
                  <a:pt x="1917192" y="841248"/>
                </a:moveTo>
                <a:lnTo>
                  <a:pt x="2880360" y="841248"/>
                </a:lnTo>
                <a:lnTo>
                  <a:pt x="2880360" y="0"/>
                </a:lnTo>
                <a:lnTo>
                  <a:pt x="1917192" y="0"/>
                </a:lnTo>
                <a:lnTo>
                  <a:pt x="1917192" y="841248"/>
                </a:lnTo>
                <a:close/>
              </a:path>
              <a:path w="4828540" h="4243070">
                <a:moveTo>
                  <a:pt x="2877312" y="841248"/>
                </a:moveTo>
                <a:lnTo>
                  <a:pt x="3837432" y="841248"/>
                </a:lnTo>
                <a:lnTo>
                  <a:pt x="3837432" y="0"/>
                </a:lnTo>
                <a:lnTo>
                  <a:pt x="2877312" y="0"/>
                </a:lnTo>
                <a:lnTo>
                  <a:pt x="2877312" y="841248"/>
                </a:lnTo>
                <a:close/>
              </a:path>
              <a:path w="4828540" h="4243070">
                <a:moveTo>
                  <a:pt x="3834383" y="841248"/>
                </a:moveTo>
                <a:lnTo>
                  <a:pt x="4797552" y="841248"/>
                </a:lnTo>
                <a:lnTo>
                  <a:pt x="4797552" y="0"/>
                </a:lnTo>
                <a:lnTo>
                  <a:pt x="3834383" y="0"/>
                </a:lnTo>
                <a:lnTo>
                  <a:pt x="3834383" y="841248"/>
                </a:lnTo>
                <a:close/>
              </a:path>
              <a:path w="4828540" h="4243070">
                <a:moveTo>
                  <a:pt x="969263" y="1691639"/>
                </a:moveTo>
                <a:lnTo>
                  <a:pt x="1929383" y="1691639"/>
                </a:lnTo>
                <a:lnTo>
                  <a:pt x="1929383" y="850391"/>
                </a:lnTo>
                <a:lnTo>
                  <a:pt x="969263" y="850391"/>
                </a:lnTo>
                <a:lnTo>
                  <a:pt x="969263" y="1691639"/>
                </a:lnTo>
                <a:close/>
              </a:path>
              <a:path w="4828540" h="4243070">
                <a:moveTo>
                  <a:pt x="2883408" y="1691639"/>
                </a:moveTo>
                <a:lnTo>
                  <a:pt x="3846576" y="1691639"/>
                </a:lnTo>
                <a:lnTo>
                  <a:pt x="3846576" y="850391"/>
                </a:lnTo>
                <a:lnTo>
                  <a:pt x="2883408" y="850391"/>
                </a:lnTo>
                <a:lnTo>
                  <a:pt x="2883408" y="1691639"/>
                </a:lnTo>
                <a:close/>
              </a:path>
              <a:path w="4828540" h="4243070">
                <a:moveTo>
                  <a:pt x="3843528" y="1691639"/>
                </a:moveTo>
                <a:lnTo>
                  <a:pt x="4803648" y="1691639"/>
                </a:lnTo>
                <a:lnTo>
                  <a:pt x="4803648" y="850391"/>
                </a:lnTo>
                <a:lnTo>
                  <a:pt x="3843528" y="850391"/>
                </a:lnTo>
                <a:lnTo>
                  <a:pt x="3843528" y="1691639"/>
                </a:lnTo>
                <a:close/>
              </a:path>
              <a:path w="4828540" h="4243070">
                <a:moveTo>
                  <a:pt x="1932432" y="2542032"/>
                </a:moveTo>
                <a:lnTo>
                  <a:pt x="2895599" y="2542032"/>
                </a:lnTo>
                <a:lnTo>
                  <a:pt x="2895599" y="1700784"/>
                </a:lnTo>
                <a:lnTo>
                  <a:pt x="1932432" y="1700784"/>
                </a:lnTo>
                <a:lnTo>
                  <a:pt x="1932432" y="2542032"/>
                </a:lnTo>
                <a:close/>
              </a:path>
              <a:path w="4828540" h="4243070">
                <a:moveTo>
                  <a:pt x="2892552" y="2542032"/>
                </a:moveTo>
                <a:lnTo>
                  <a:pt x="3852672" y="2542032"/>
                </a:lnTo>
                <a:lnTo>
                  <a:pt x="3852672" y="1700784"/>
                </a:lnTo>
                <a:lnTo>
                  <a:pt x="2892552" y="1700784"/>
                </a:lnTo>
                <a:lnTo>
                  <a:pt x="2892552" y="2542032"/>
                </a:lnTo>
                <a:close/>
              </a:path>
              <a:path w="4828540" h="4243070">
                <a:moveTo>
                  <a:pt x="3849624" y="2542032"/>
                </a:moveTo>
                <a:lnTo>
                  <a:pt x="4812792" y="2542032"/>
                </a:lnTo>
                <a:lnTo>
                  <a:pt x="4812792" y="1700784"/>
                </a:lnTo>
                <a:lnTo>
                  <a:pt x="3849624" y="1700784"/>
                </a:lnTo>
                <a:lnTo>
                  <a:pt x="3849624" y="2542032"/>
                </a:lnTo>
                <a:close/>
              </a:path>
              <a:path w="4828540" h="4243070">
                <a:moveTo>
                  <a:pt x="2898647" y="3392424"/>
                </a:moveTo>
                <a:lnTo>
                  <a:pt x="3864863" y="3392424"/>
                </a:lnTo>
                <a:lnTo>
                  <a:pt x="3864863" y="2551176"/>
                </a:lnTo>
                <a:lnTo>
                  <a:pt x="2898647" y="2551176"/>
                </a:lnTo>
                <a:lnTo>
                  <a:pt x="2898647" y="3392424"/>
                </a:lnTo>
                <a:close/>
              </a:path>
              <a:path w="4828540" h="4243070">
                <a:moveTo>
                  <a:pt x="3858768" y="3392424"/>
                </a:moveTo>
                <a:lnTo>
                  <a:pt x="4821936" y="3392424"/>
                </a:lnTo>
                <a:lnTo>
                  <a:pt x="4821936" y="2551176"/>
                </a:lnTo>
                <a:lnTo>
                  <a:pt x="3858768" y="2551176"/>
                </a:lnTo>
                <a:lnTo>
                  <a:pt x="3858768" y="3392424"/>
                </a:lnTo>
                <a:close/>
              </a:path>
              <a:path w="4828540" h="4243070">
                <a:moveTo>
                  <a:pt x="3867912" y="4242816"/>
                </a:moveTo>
                <a:lnTo>
                  <a:pt x="4828032" y="4242816"/>
                </a:lnTo>
                <a:lnTo>
                  <a:pt x="4828032" y="3398519"/>
                </a:lnTo>
                <a:lnTo>
                  <a:pt x="3867912" y="3398519"/>
                </a:lnTo>
                <a:lnTo>
                  <a:pt x="3867912" y="4242816"/>
                </a:lnTo>
                <a:close/>
              </a:path>
            </a:pathLst>
          </a:custGeom>
          <a:ln w="19050">
            <a:solidFill>
              <a:srgbClr val="000000"/>
            </a:solidFill>
          </a:ln>
        </p:spPr>
        <p:txBody>
          <a:bodyPr wrap="square" lIns="0" tIns="0" rIns="0" bIns="0" rtlCol="0"/>
          <a:lstStyle/>
          <a:p>
            <a:endParaRPr/>
          </a:p>
        </p:txBody>
      </p:sp>
      <p:sp>
        <p:nvSpPr>
          <p:cNvPr id="7" name="object 7"/>
          <p:cNvSpPr txBox="1"/>
          <p:nvPr/>
        </p:nvSpPr>
        <p:spPr>
          <a:xfrm>
            <a:off x="3313558" y="2237995"/>
            <a:ext cx="941069" cy="757555"/>
          </a:xfrm>
          <a:prstGeom prst="rect">
            <a:avLst/>
          </a:prstGeom>
        </p:spPr>
        <p:txBody>
          <a:bodyPr vert="horz" wrap="square" lIns="0" tIns="12700" rIns="0" bIns="0" rtlCol="0">
            <a:spAutoFit/>
          </a:bodyPr>
          <a:lstStyle/>
          <a:p>
            <a:pPr marL="54610">
              <a:spcBef>
                <a:spcPts val="100"/>
              </a:spcBef>
            </a:pPr>
            <a:r>
              <a:rPr sz="1200" b="1" spc="-5" dirty="0">
                <a:latin typeface="Times New Roman"/>
                <a:cs typeface="Times New Roman"/>
              </a:rPr>
              <a:t>S</a:t>
            </a:r>
            <a:r>
              <a:rPr sz="1200" b="1" spc="-40" dirty="0">
                <a:latin typeface="Times New Roman"/>
                <a:cs typeface="Times New Roman"/>
              </a:rPr>
              <a:t> </a:t>
            </a:r>
            <a:r>
              <a:rPr sz="1200" b="1" dirty="0">
                <a:latin typeface="Times New Roman"/>
                <a:cs typeface="Times New Roman"/>
              </a:rPr>
              <a:t>:.01,</a:t>
            </a:r>
            <a:r>
              <a:rPr sz="1200" b="1" spc="-70" dirty="0">
                <a:latin typeface="Times New Roman"/>
                <a:cs typeface="Times New Roman"/>
              </a:rPr>
              <a:t> </a:t>
            </a:r>
            <a:r>
              <a:rPr sz="1200" b="1" dirty="0">
                <a:latin typeface="Times New Roman"/>
                <a:cs typeface="Times New Roman"/>
              </a:rPr>
              <a:t>VP:.1,</a:t>
            </a:r>
            <a:endParaRPr sz="1200">
              <a:latin typeface="Times New Roman"/>
              <a:cs typeface="Times New Roman"/>
            </a:endParaRPr>
          </a:p>
          <a:p>
            <a:pPr marL="54610" marR="79375"/>
            <a:r>
              <a:rPr sz="1200" b="1" spc="-25" dirty="0">
                <a:latin typeface="Times New Roman"/>
                <a:cs typeface="Times New Roman"/>
              </a:rPr>
              <a:t>Verb:.5 </a:t>
            </a:r>
            <a:r>
              <a:rPr sz="1200" b="1" spc="-20" dirty="0">
                <a:latin typeface="Times New Roman"/>
                <a:cs typeface="Times New Roman"/>
              </a:rPr>
              <a:t> </a:t>
            </a:r>
            <a:r>
              <a:rPr sz="1200" b="1" dirty="0">
                <a:latin typeface="Times New Roman"/>
                <a:cs typeface="Times New Roman"/>
              </a:rPr>
              <a:t>No</a:t>
            </a:r>
            <a:r>
              <a:rPr sz="1200" b="1" spc="-20" dirty="0">
                <a:latin typeface="Times New Roman"/>
                <a:cs typeface="Times New Roman"/>
              </a:rPr>
              <a:t>m</a:t>
            </a:r>
            <a:r>
              <a:rPr sz="1200" b="1" spc="-5" dirty="0">
                <a:latin typeface="Times New Roman"/>
                <a:cs typeface="Times New Roman"/>
              </a:rPr>
              <a:t>i</a:t>
            </a:r>
            <a:r>
              <a:rPr sz="1200" b="1" dirty="0">
                <a:latin typeface="Times New Roman"/>
                <a:cs typeface="Times New Roman"/>
              </a:rPr>
              <a:t>na</a:t>
            </a:r>
            <a:r>
              <a:rPr sz="1200" b="1" spc="-25" dirty="0">
                <a:latin typeface="Times New Roman"/>
                <a:cs typeface="Times New Roman"/>
              </a:rPr>
              <a:t>l</a:t>
            </a:r>
            <a:r>
              <a:rPr sz="1200" b="1" spc="5" dirty="0">
                <a:latin typeface="Times New Roman"/>
                <a:cs typeface="Times New Roman"/>
              </a:rPr>
              <a:t>:</a:t>
            </a:r>
            <a:r>
              <a:rPr sz="1200" b="1" spc="15" dirty="0">
                <a:latin typeface="Times New Roman"/>
                <a:cs typeface="Times New Roman"/>
              </a:rPr>
              <a:t>.</a:t>
            </a:r>
            <a:r>
              <a:rPr sz="1200" b="1" dirty="0">
                <a:latin typeface="Times New Roman"/>
                <a:cs typeface="Times New Roman"/>
              </a:rPr>
              <a:t>03  Noun:.1</a:t>
            </a:r>
            <a:endParaRPr sz="1200">
              <a:latin typeface="Times New Roman"/>
              <a:cs typeface="Times New Roman"/>
            </a:endParaRPr>
          </a:p>
        </p:txBody>
      </p:sp>
      <p:sp>
        <p:nvSpPr>
          <p:cNvPr id="8" name="object 8"/>
          <p:cNvSpPr txBox="1"/>
          <p:nvPr/>
        </p:nvSpPr>
        <p:spPr>
          <a:xfrm>
            <a:off x="4276726" y="3622370"/>
            <a:ext cx="941069" cy="197490"/>
          </a:xfrm>
          <a:prstGeom prst="rect">
            <a:avLst/>
          </a:prstGeom>
        </p:spPr>
        <p:txBody>
          <a:bodyPr vert="horz" wrap="square" lIns="0" tIns="12700" rIns="0" bIns="0" rtlCol="0">
            <a:spAutoFit/>
          </a:bodyPr>
          <a:lstStyle/>
          <a:p>
            <a:pPr marL="103505">
              <a:spcBef>
                <a:spcPts val="100"/>
              </a:spcBef>
            </a:pPr>
            <a:r>
              <a:rPr sz="1200" b="1" dirty="0">
                <a:latin typeface="Times New Roman"/>
                <a:cs typeface="Times New Roman"/>
              </a:rPr>
              <a:t>Det:.6</a:t>
            </a:r>
            <a:endParaRPr sz="1200">
              <a:latin typeface="Times New Roman"/>
              <a:cs typeface="Times New Roman"/>
            </a:endParaRPr>
          </a:p>
        </p:txBody>
      </p:sp>
      <p:sp>
        <p:nvSpPr>
          <p:cNvPr id="9" name="object 9"/>
          <p:cNvSpPr txBox="1"/>
          <p:nvPr/>
        </p:nvSpPr>
        <p:spPr>
          <a:xfrm>
            <a:off x="5236846" y="4186809"/>
            <a:ext cx="936625" cy="391795"/>
          </a:xfrm>
          <a:prstGeom prst="rect">
            <a:avLst/>
          </a:prstGeom>
        </p:spPr>
        <p:txBody>
          <a:bodyPr vert="horz" wrap="square" lIns="0" tIns="12700" rIns="0" bIns="0" rtlCol="0">
            <a:spAutoFit/>
          </a:bodyPr>
          <a:lstStyle/>
          <a:p>
            <a:pPr marL="76835">
              <a:spcBef>
                <a:spcPts val="100"/>
              </a:spcBef>
            </a:pPr>
            <a:r>
              <a:rPr sz="1200" b="1" spc="-5" dirty="0">
                <a:latin typeface="Times New Roman"/>
                <a:cs typeface="Times New Roman"/>
              </a:rPr>
              <a:t>Nominal:.15</a:t>
            </a:r>
            <a:endParaRPr sz="1200">
              <a:latin typeface="Times New Roman"/>
              <a:cs typeface="Times New Roman"/>
            </a:endParaRPr>
          </a:p>
          <a:p>
            <a:pPr marL="76835"/>
            <a:r>
              <a:rPr sz="1200" b="1" dirty="0">
                <a:latin typeface="Times New Roman"/>
                <a:cs typeface="Times New Roman"/>
              </a:rPr>
              <a:t>Noun:.5</a:t>
            </a:r>
            <a:endParaRPr sz="1200">
              <a:latin typeface="Times New Roman"/>
              <a:cs typeface="Times New Roman"/>
            </a:endParaRPr>
          </a:p>
        </p:txBody>
      </p:sp>
      <p:sp>
        <p:nvSpPr>
          <p:cNvPr id="10" name="object 10"/>
          <p:cNvSpPr txBox="1"/>
          <p:nvPr/>
        </p:nvSpPr>
        <p:spPr>
          <a:xfrm>
            <a:off x="4279774" y="2763088"/>
            <a:ext cx="935355" cy="197490"/>
          </a:xfrm>
          <a:prstGeom prst="rect">
            <a:avLst/>
          </a:prstGeom>
        </p:spPr>
        <p:txBody>
          <a:bodyPr vert="horz" wrap="square" lIns="0" tIns="12700" rIns="0" bIns="0" rtlCol="0">
            <a:spAutoFit/>
          </a:bodyPr>
          <a:lstStyle/>
          <a:p>
            <a:pPr marL="142875">
              <a:spcBef>
                <a:spcPts val="100"/>
              </a:spcBef>
            </a:pPr>
            <a:r>
              <a:rPr sz="1200" b="1" dirty="0">
                <a:latin typeface="Times New Roman"/>
                <a:cs typeface="Times New Roman"/>
              </a:rPr>
              <a:t>None</a:t>
            </a:r>
            <a:endParaRPr sz="1200">
              <a:latin typeface="Times New Roman"/>
              <a:cs typeface="Times New Roman"/>
            </a:endParaRPr>
          </a:p>
        </p:txBody>
      </p:sp>
      <p:sp>
        <p:nvSpPr>
          <p:cNvPr id="11" name="object 11"/>
          <p:cNvSpPr txBox="1"/>
          <p:nvPr/>
        </p:nvSpPr>
        <p:spPr>
          <a:xfrm>
            <a:off x="5227320" y="3075433"/>
            <a:ext cx="957580" cy="730969"/>
          </a:xfrm>
          <a:prstGeom prst="rect">
            <a:avLst/>
          </a:prstGeom>
          <a:ln w="19050">
            <a:solidFill>
              <a:srgbClr val="000000"/>
            </a:solidFill>
          </a:ln>
        </p:spPr>
        <p:txBody>
          <a:bodyPr vert="horz" wrap="square" lIns="0" tIns="0" rIns="0" bIns="0" rtlCol="0">
            <a:spAutoFit/>
          </a:bodyPr>
          <a:lstStyle/>
          <a:p>
            <a:pPr>
              <a:lnSpc>
                <a:spcPct val="100000"/>
              </a:lnSpc>
            </a:pPr>
            <a:endParaRPr sz="1300">
              <a:latin typeface="Times New Roman"/>
              <a:cs typeface="Times New Roman"/>
            </a:endParaRPr>
          </a:p>
          <a:p>
            <a:pPr>
              <a:spcBef>
                <a:spcPts val="45"/>
              </a:spcBef>
            </a:pPr>
            <a:endParaRPr sz="1050">
              <a:latin typeface="Times New Roman"/>
              <a:cs typeface="Times New Roman"/>
            </a:endParaRPr>
          </a:p>
          <a:p>
            <a:pPr marL="46355"/>
            <a:r>
              <a:rPr sz="1200" b="1" dirty="0">
                <a:latin typeface="Times New Roman"/>
                <a:cs typeface="Times New Roman"/>
              </a:rPr>
              <a:t>NP:.6*.6*.15</a:t>
            </a:r>
            <a:endParaRPr sz="1200">
              <a:latin typeface="Times New Roman"/>
              <a:cs typeface="Times New Roman"/>
            </a:endParaRPr>
          </a:p>
          <a:p>
            <a:pPr marL="238760"/>
            <a:r>
              <a:rPr sz="1200" b="1" spc="-5" dirty="0">
                <a:latin typeface="Times New Roman"/>
                <a:cs typeface="Times New Roman"/>
              </a:rPr>
              <a:t>=.054</a:t>
            </a:r>
            <a:endParaRPr sz="1200">
              <a:latin typeface="Times New Roman"/>
              <a:cs typeface="Times New Roman"/>
            </a:endParaRPr>
          </a:p>
        </p:txBody>
      </p:sp>
      <p:sp>
        <p:nvSpPr>
          <p:cNvPr id="12" name="object 12"/>
          <p:cNvSpPr txBox="1"/>
          <p:nvPr/>
        </p:nvSpPr>
        <p:spPr>
          <a:xfrm>
            <a:off x="5234686" y="2237994"/>
            <a:ext cx="939165" cy="848994"/>
          </a:xfrm>
          <a:prstGeom prst="rect">
            <a:avLst/>
          </a:prstGeom>
        </p:spPr>
        <p:txBody>
          <a:bodyPr vert="horz" wrap="square" lIns="0" tIns="12700" rIns="0" bIns="0" rtlCol="0">
            <a:spAutoFit/>
          </a:bodyPr>
          <a:lstStyle/>
          <a:p>
            <a:pPr marL="6350" algn="ctr">
              <a:spcBef>
                <a:spcPts val="100"/>
              </a:spcBef>
            </a:pPr>
            <a:r>
              <a:rPr sz="1200" b="1" dirty="0">
                <a:latin typeface="Times New Roman"/>
                <a:cs typeface="Times New Roman"/>
              </a:rPr>
              <a:t>S:.05*.5*.054</a:t>
            </a:r>
            <a:endParaRPr sz="1200">
              <a:latin typeface="Times New Roman"/>
              <a:cs typeface="Times New Roman"/>
            </a:endParaRPr>
          </a:p>
          <a:p>
            <a:pPr marL="30480" algn="ctr"/>
            <a:r>
              <a:rPr sz="1200" b="1" spc="-5" dirty="0">
                <a:latin typeface="Times New Roman"/>
                <a:cs typeface="Times New Roman"/>
              </a:rPr>
              <a:t>=.00135</a:t>
            </a:r>
            <a:endParaRPr sz="1200">
              <a:latin typeface="Times New Roman"/>
              <a:cs typeface="Times New Roman"/>
            </a:endParaRPr>
          </a:p>
          <a:p>
            <a:pPr marR="25400" algn="ctr">
              <a:spcBef>
                <a:spcPts val="720"/>
              </a:spcBef>
            </a:pPr>
            <a:r>
              <a:rPr sz="1200" b="1" spc="-5" dirty="0">
                <a:latin typeface="Times New Roman"/>
                <a:cs typeface="Times New Roman"/>
              </a:rPr>
              <a:t>V</a:t>
            </a:r>
            <a:r>
              <a:rPr sz="1200" b="1" spc="-25" dirty="0">
                <a:latin typeface="Times New Roman"/>
                <a:cs typeface="Times New Roman"/>
              </a:rPr>
              <a:t>P</a:t>
            </a:r>
            <a:r>
              <a:rPr sz="1200" b="1" spc="5" dirty="0">
                <a:latin typeface="Times New Roman"/>
                <a:cs typeface="Times New Roman"/>
              </a:rPr>
              <a:t>:</a:t>
            </a:r>
            <a:r>
              <a:rPr sz="1200" b="1" spc="10" dirty="0">
                <a:latin typeface="Times New Roman"/>
                <a:cs typeface="Times New Roman"/>
              </a:rPr>
              <a:t>.</a:t>
            </a:r>
            <a:r>
              <a:rPr sz="1200" b="1" dirty="0">
                <a:latin typeface="Times New Roman"/>
                <a:cs typeface="Times New Roman"/>
              </a:rPr>
              <a:t>5*</a:t>
            </a:r>
            <a:r>
              <a:rPr sz="1200" b="1" spc="10" dirty="0">
                <a:latin typeface="Times New Roman"/>
                <a:cs typeface="Times New Roman"/>
              </a:rPr>
              <a:t>.</a:t>
            </a:r>
            <a:r>
              <a:rPr sz="1200" b="1" dirty="0">
                <a:latin typeface="Times New Roman"/>
                <a:cs typeface="Times New Roman"/>
              </a:rPr>
              <a:t>5*</a:t>
            </a:r>
            <a:r>
              <a:rPr sz="1200" b="1" spc="10" dirty="0">
                <a:latin typeface="Times New Roman"/>
                <a:cs typeface="Times New Roman"/>
              </a:rPr>
              <a:t>.</a:t>
            </a:r>
            <a:r>
              <a:rPr sz="1200" b="1" dirty="0">
                <a:latin typeface="Times New Roman"/>
                <a:cs typeface="Times New Roman"/>
              </a:rPr>
              <a:t>054</a:t>
            </a:r>
            <a:endParaRPr sz="1200">
              <a:latin typeface="Times New Roman"/>
              <a:cs typeface="Times New Roman"/>
            </a:endParaRPr>
          </a:p>
          <a:p>
            <a:pPr marL="191770"/>
            <a:r>
              <a:rPr sz="1200" b="1" spc="-5" dirty="0">
                <a:latin typeface="Times New Roman"/>
                <a:cs typeface="Times New Roman"/>
              </a:rPr>
              <a:t>=.0135</a:t>
            </a:r>
            <a:endParaRPr sz="1200">
              <a:latin typeface="Times New Roman"/>
              <a:cs typeface="Times New Roman"/>
            </a:endParaRPr>
          </a:p>
        </p:txBody>
      </p:sp>
      <p:sp>
        <p:nvSpPr>
          <p:cNvPr id="13" name="object 13"/>
          <p:cNvSpPr txBox="1"/>
          <p:nvPr/>
        </p:nvSpPr>
        <p:spPr>
          <a:xfrm>
            <a:off x="6195441" y="4393183"/>
            <a:ext cx="936625" cy="197490"/>
          </a:xfrm>
          <a:prstGeom prst="rect">
            <a:avLst/>
          </a:prstGeom>
        </p:spPr>
        <p:txBody>
          <a:bodyPr vert="horz" wrap="square" lIns="0" tIns="12700" rIns="0" bIns="0" rtlCol="0">
            <a:spAutoFit/>
          </a:bodyPr>
          <a:lstStyle/>
          <a:p>
            <a:pPr marL="137795">
              <a:spcBef>
                <a:spcPts val="100"/>
              </a:spcBef>
            </a:pPr>
            <a:r>
              <a:rPr sz="1200" b="1" dirty="0">
                <a:latin typeface="Calibri"/>
                <a:cs typeface="Calibri"/>
              </a:rPr>
              <a:t>None</a:t>
            </a:r>
            <a:endParaRPr sz="1200">
              <a:latin typeface="Calibri"/>
              <a:cs typeface="Calibri"/>
            </a:endParaRPr>
          </a:p>
        </p:txBody>
      </p:sp>
      <p:sp>
        <p:nvSpPr>
          <p:cNvPr id="14" name="object 14"/>
          <p:cNvSpPr txBox="1"/>
          <p:nvPr/>
        </p:nvSpPr>
        <p:spPr>
          <a:xfrm>
            <a:off x="6193916" y="3546729"/>
            <a:ext cx="938530" cy="197490"/>
          </a:xfrm>
          <a:prstGeom prst="rect">
            <a:avLst/>
          </a:prstGeom>
        </p:spPr>
        <p:txBody>
          <a:bodyPr vert="horz" wrap="square" lIns="0" tIns="12700" rIns="0" bIns="0" rtlCol="0">
            <a:spAutoFit/>
          </a:bodyPr>
          <a:lstStyle/>
          <a:p>
            <a:pPr marL="110489">
              <a:spcBef>
                <a:spcPts val="100"/>
              </a:spcBef>
            </a:pPr>
            <a:r>
              <a:rPr sz="1200" b="1" dirty="0">
                <a:latin typeface="Calibri"/>
                <a:cs typeface="Calibri"/>
              </a:rPr>
              <a:t>None</a:t>
            </a:r>
            <a:endParaRPr sz="1200">
              <a:latin typeface="Calibri"/>
              <a:cs typeface="Calibri"/>
            </a:endParaRPr>
          </a:p>
        </p:txBody>
      </p:sp>
      <p:sp>
        <p:nvSpPr>
          <p:cNvPr id="15" name="object 15"/>
          <p:cNvSpPr txBox="1"/>
          <p:nvPr/>
        </p:nvSpPr>
        <p:spPr>
          <a:xfrm>
            <a:off x="6195441" y="2699715"/>
            <a:ext cx="936625" cy="197490"/>
          </a:xfrm>
          <a:prstGeom prst="rect">
            <a:avLst/>
          </a:prstGeom>
        </p:spPr>
        <p:txBody>
          <a:bodyPr vert="horz" wrap="square" lIns="0" tIns="12700" rIns="0" bIns="0" rtlCol="0">
            <a:spAutoFit/>
          </a:bodyPr>
          <a:lstStyle/>
          <a:p>
            <a:pPr marL="81915">
              <a:spcBef>
                <a:spcPts val="100"/>
              </a:spcBef>
            </a:pPr>
            <a:r>
              <a:rPr sz="1200" b="1" dirty="0">
                <a:latin typeface="Calibri"/>
                <a:cs typeface="Calibri"/>
              </a:rPr>
              <a:t>None</a:t>
            </a:r>
            <a:endParaRPr sz="1200">
              <a:latin typeface="Calibri"/>
              <a:cs typeface="Calibri"/>
            </a:endParaRPr>
          </a:p>
        </p:txBody>
      </p:sp>
      <p:sp>
        <p:nvSpPr>
          <p:cNvPr id="16" name="object 16"/>
          <p:cNvSpPr txBox="1"/>
          <p:nvPr/>
        </p:nvSpPr>
        <p:spPr>
          <a:xfrm>
            <a:off x="6193916" y="5055489"/>
            <a:ext cx="939800" cy="197490"/>
          </a:xfrm>
          <a:prstGeom prst="rect">
            <a:avLst/>
          </a:prstGeom>
        </p:spPr>
        <p:txBody>
          <a:bodyPr vert="horz" wrap="square" lIns="0" tIns="12700" rIns="0" bIns="0" rtlCol="0">
            <a:spAutoFit/>
          </a:bodyPr>
          <a:lstStyle/>
          <a:p>
            <a:pPr marL="34290">
              <a:spcBef>
                <a:spcPts val="100"/>
              </a:spcBef>
            </a:pPr>
            <a:r>
              <a:rPr sz="1200" b="1" spc="-5" dirty="0">
                <a:latin typeface="Calibri"/>
                <a:cs typeface="Calibri"/>
              </a:rPr>
              <a:t>Prep:.2</a:t>
            </a:r>
            <a:endParaRPr sz="1200">
              <a:latin typeface="Calibri"/>
              <a:cs typeface="Calibri"/>
            </a:endParaRPr>
          </a:p>
        </p:txBody>
      </p:sp>
      <p:sp>
        <p:nvSpPr>
          <p:cNvPr id="17" name="object 17"/>
          <p:cNvSpPr txBox="1"/>
          <p:nvPr/>
        </p:nvSpPr>
        <p:spPr>
          <a:xfrm>
            <a:off x="7167117" y="5817819"/>
            <a:ext cx="831850" cy="391160"/>
          </a:xfrm>
          <a:prstGeom prst="rect">
            <a:avLst/>
          </a:prstGeom>
        </p:spPr>
        <p:txBody>
          <a:bodyPr vert="horz" wrap="square" lIns="0" tIns="12700" rIns="0" bIns="0" rtlCol="0">
            <a:spAutoFit/>
          </a:bodyPr>
          <a:lstStyle/>
          <a:p>
            <a:pPr marL="12700">
              <a:spcBef>
                <a:spcPts val="100"/>
              </a:spcBef>
            </a:pPr>
            <a:r>
              <a:rPr sz="1200" b="1" spc="-5" dirty="0">
                <a:latin typeface="Calibri"/>
                <a:cs typeface="Calibri"/>
              </a:rPr>
              <a:t>NP:.16</a:t>
            </a:r>
            <a:endParaRPr sz="1200">
              <a:latin typeface="Calibri"/>
              <a:cs typeface="Calibri"/>
            </a:endParaRPr>
          </a:p>
          <a:p>
            <a:pPr marL="12700"/>
            <a:r>
              <a:rPr sz="1200" b="1" spc="-5" dirty="0">
                <a:latin typeface="Calibri"/>
                <a:cs typeface="Calibri"/>
              </a:rPr>
              <a:t>PropNoun:.8</a:t>
            </a:r>
            <a:endParaRPr sz="1200">
              <a:latin typeface="Calibri"/>
              <a:cs typeface="Calibri"/>
            </a:endParaRPr>
          </a:p>
        </p:txBody>
      </p:sp>
      <p:sp>
        <p:nvSpPr>
          <p:cNvPr id="18" name="object 18"/>
          <p:cNvSpPr txBox="1"/>
          <p:nvPr/>
        </p:nvSpPr>
        <p:spPr>
          <a:xfrm>
            <a:off x="7167118" y="4979289"/>
            <a:ext cx="885825" cy="391160"/>
          </a:xfrm>
          <a:prstGeom prst="rect">
            <a:avLst/>
          </a:prstGeom>
        </p:spPr>
        <p:txBody>
          <a:bodyPr vert="horz" wrap="square" lIns="0" tIns="12700" rIns="0" bIns="0" rtlCol="0">
            <a:spAutoFit/>
          </a:bodyPr>
          <a:lstStyle/>
          <a:p>
            <a:pPr algn="ctr">
              <a:spcBef>
                <a:spcPts val="100"/>
              </a:spcBef>
            </a:pPr>
            <a:r>
              <a:rPr sz="1200" b="1" spc="-10" dirty="0">
                <a:latin typeface="Calibri"/>
                <a:cs typeface="Calibri"/>
              </a:rPr>
              <a:t>PP:1.0*.2*.16</a:t>
            </a:r>
            <a:endParaRPr sz="1200">
              <a:latin typeface="Calibri"/>
              <a:cs typeface="Calibri"/>
            </a:endParaRPr>
          </a:p>
          <a:p>
            <a:pPr marR="19050" algn="ctr"/>
            <a:r>
              <a:rPr sz="1200" b="1" spc="-10" dirty="0">
                <a:latin typeface="Calibri"/>
                <a:cs typeface="Calibri"/>
              </a:rPr>
              <a:t>=.032</a:t>
            </a:r>
            <a:endParaRPr sz="1200">
              <a:latin typeface="Calibri"/>
              <a:cs typeface="Calibri"/>
            </a:endParaRPr>
          </a:p>
        </p:txBody>
      </p:sp>
      <p:sp>
        <p:nvSpPr>
          <p:cNvPr id="19" name="object 19"/>
          <p:cNvSpPr txBox="1"/>
          <p:nvPr/>
        </p:nvSpPr>
        <p:spPr>
          <a:xfrm>
            <a:off x="7243317" y="4064255"/>
            <a:ext cx="754380" cy="574675"/>
          </a:xfrm>
          <a:prstGeom prst="rect">
            <a:avLst/>
          </a:prstGeom>
        </p:spPr>
        <p:txBody>
          <a:bodyPr vert="horz" wrap="square" lIns="0" tIns="12700" rIns="0" bIns="0" rtlCol="0">
            <a:spAutoFit/>
          </a:bodyPr>
          <a:lstStyle/>
          <a:p>
            <a:pPr marL="12700">
              <a:spcBef>
                <a:spcPts val="100"/>
              </a:spcBef>
            </a:pPr>
            <a:r>
              <a:rPr sz="1200" b="1" spc="-5" dirty="0">
                <a:latin typeface="Calibri"/>
                <a:cs typeface="Calibri"/>
              </a:rPr>
              <a:t>Nominal:</a:t>
            </a:r>
            <a:endParaRPr sz="1200">
              <a:latin typeface="Calibri"/>
              <a:cs typeface="Calibri"/>
            </a:endParaRPr>
          </a:p>
          <a:p>
            <a:pPr marL="12700"/>
            <a:r>
              <a:rPr sz="1200" b="1" spc="-10" dirty="0">
                <a:latin typeface="Calibri"/>
                <a:cs typeface="Calibri"/>
              </a:rPr>
              <a:t>.5*.15*.032</a:t>
            </a:r>
            <a:endParaRPr sz="1200">
              <a:latin typeface="Calibri"/>
              <a:cs typeface="Calibri"/>
            </a:endParaRPr>
          </a:p>
          <a:p>
            <a:pPr marL="12700"/>
            <a:r>
              <a:rPr sz="1200" b="1" spc="-10" dirty="0">
                <a:latin typeface="Calibri"/>
                <a:cs typeface="Calibri"/>
              </a:rPr>
              <a:t>=.0024</a:t>
            </a:r>
            <a:endParaRPr sz="1200">
              <a:latin typeface="Calibri"/>
              <a:cs typeface="Calibri"/>
            </a:endParaRPr>
          </a:p>
        </p:txBody>
      </p:sp>
      <p:sp>
        <p:nvSpPr>
          <p:cNvPr id="20" name="object 20"/>
          <p:cNvSpPr txBox="1"/>
          <p:nvPr/>
        </p:nvSpPr>
        <p:spPr>
          <a:xfrm>
            <a:off x="7154037" y="3183129"/>
            <a:ext cx="941069" cy="574675"/>
          </a:xfrm>
          <a:prstGeom prst="rect">
            <a:avLst/>
          </a:prstGeom>
        </p:spPr>
        <p:txBody>
          <a:bodyPr vert="horz" wrap="square" lIns="0" tIns="12700" rIns="0" bIns="0" rtlCol="0">
            <a:spAutoFit/>
          </a:bodyPr>
          <a:lstStyle/>
          <a:p>
            <a:pPr marR="269875" algn="r">
              <a:spcBef>
                <a:spcPts val="100"/>
              </a:spcBef>
            </a:pPr>
            <a:r>
              <a:rPr sz="1200" b="1" dirty="0">
                <a:latin typeface="Times New Roman"/>
                <a:cs typeface="Times New Roman"/>
              </a:rPr>
              <a:t>NP:.6*.6*</a:t>
            </a:r>
            <a:endParaRPr sz="1200">
              <a:latin typeface="Times New Roman"/>
              <a:cs typeface="Times New Roman"/>
            </a:endParaRPr>
          </a:p>
          <a:p>
            <a:pPr marR="294640" algn="r"/>
            <a:r>
              <a:rPr sz="1200" b="1" dirty="0">
                <a:latin typeface="Times New Roman"/>
                <a:cs typeface="Times New Roman"/>
              </a:rPr>
              <a:t>.0024</a:t>
            </a:r>
            <a:endParaRPr sz="1200">
              <a:latin typeface="Times New Roman"/>
              <a:cs typeface="Times New Roman"/>
            </a:endParaRPr>
          </a:p>
          <a:p>
            <a:pPr marL="217170"/>
            <a:r>
              <a:rPr sz="1200" b="1" spc="-5" dirty="0">
                <a:latin typeface="Times New Roman"/>
                <a:cs typeface="Times New Roman"/>
              </a:rPr>
              <a:t>=.000864</a:t>
            </a:r>
            <a:endParaRPr sz="1200">
              <a:latin typeface="Times New Roman"/>
              <a:cs typeface="Times New Roman"/>
            </a:endParaRPr>
          </a:p>
        </p:txBody>
      </p:sp>
      <p:sp>
        <p:nvSpPr>
          <p:cNvPr id="21" name="object 21"/>
          <p:cNvSpPr txBox="1"/>
          <p:nvPr/>
        </p:nvSpPr>
        <p:spPr>
          <a:xfrm>
            <a:off x="7154037" y="2466594"/>
            <a:ext cx="941069" cy="197490"/>
          </a:xfrm>
          <a:prstGeom prst="rect">
            <a:avLst/>
          </a:prstGeom>
        </p:spPr>
        <p:txBody>
          <a:bodyPr vert="horz" wrap="square" lIns="0" tIns="12700" rIns="0" bIns="0" rtlCol="0">
            <a:spAutoFit/>
          </a:bodyPr>
          <a:lstStyle/>
          <a:p>
            <a:pPr marL="101600">
              <a:spcBef>
                <a:spcPts val="100"/>
              </a:spcBef>
            </a:pPr>
            <a:r>
              <a:rPr sz="1200" b="1" dirty="0">
                <a:latin typeface="Times New Roman"/>
                <a:cs typeface="Times New Roman"/>
              </a:rPr>
              <a:t>S:.0000216</a:t>
            </a:r>
            <a:endParaRPr sz="1200">
              <a:latin typeface="Times New Roman"/>
              <a:cs typeface="Times New Roman"/>
            </a:endParaRPr>
          </a:p>
        </p:txBody>
      </p:sp>
      <p:sp>
        <p:nvSpPr>
          <p:cNvPr id="22" name="object 22"/>
          <p:cNvSpPr/>
          <p:nvPr/>
        </p:nvSpPr>
        <p:spPr>
          <a:xfrm>
            <a:off x="3810001" y="2464434"/>
            <a:ext cx="3548379" cy="3403600"/>
          </a:xfrm>
          <a:custGeom>
            <a:avLst/>
            <a:gdLst/>
            <a:ahLst/>
            <a:cxnLst/>
            <a:rect l="l" t="t" r="r" b="b"/>
            <a:pathLst>
              <a:path w="3548379" h="3403600">
                <a:moveTo>
                  <a:pt x="3429127" y="104140"/>
                </a:moveTo>
                <a:lnTo>
                  <a:pt x="35991" y="44488"/>
                </a:lnTo>
                <a:lnTo>
                  <a:pt x="36728" y="44069"/>
                </a:lnTo>
                <a:lnTo>
                  <a:pt x="95758" y="11049"/>
                </a:lnTo>
                <a:lnTo>
                  <a:pt x="96774" y="7239"/>
                </a:lnTo>
                <a:lnTo>
                  <a:pt x="95123" y="4191"/>
                </a:lnTo>
                <a:lnTo>
                  <a:pt x="93345" y="1143"/>
                </a:lnTo>
                <a:lnTo>
                  <a:pt x="89535" y="0"/>
                </a:lnTo>
                <a:lnTo>
                  <a:pt x="86487" y="1778"/>
                </a:lnTo>
                <a:lnTo>
                  <a:pt x="0" y="50165"/>
                </a:lnTo>
                <a:lnTo>
                  <a:pt x="87630" y="103378"/>
                </a:lnTo>
                <a:lnTo>
                  <a:pt x="91567" y="102489"/>
                </a:lnTo>
                <a:lnTo>
                  <a:pt x="93345" y="99441"/>
                </a:lnTo>
                <a:lnTo>
                  <a:pt x="95250" y="96520"/>
                </a:lnTo>
                <a:lnTo>
                  <a:pt x="94234" y="92583"/>
                </a:lnTo>
                <a:lnTo>
                  <a:pt x="35979" y="57188"/>
                </a:lnTo>
                <a:lnTo>
                  <a:pt x="3428873" y="116840"/>
                </a:lnTo>
                <a:lnTo>
                  <a:pt x="3429127" y="104140"/>
                </a:lnTo>
                <a:close/>
              </a:path>
              <a:path w="3548379" h="3403600">
                <a:moveTo>
                  <a:pt x="3429889" y="2647188"/>
                </a:moveTo>
                <a:lnTo>
                  <a:pt x="3428111" y="2634615"/>
                </a:lnTo>
                <a:lnTo>
                  <a:pt x="2930487" y="2705709"/>
                </a:lnTo>
                <a:lnTo>
                  <a:pt x="2920479" y="2713621"/>
                </a:lnTo>
                <a:lnTo>
                  <a:pt x="2925622" y="2709545"/>
                </a:lnTo>
                <a:lnTo>
                  <a:pt x="2930487" y="2705709"/>
                </a:lnTo>
                <a:lnTo>
                  <a:pt x="2981198" y="2665603"/>
                </a:lnTo>
                <a:lnTo>
                  <a:pt x="2983865" y="2663444"/>
                </a:lnTo>
                <a:lnTo>
                  <a:pt x="2984373" y="2659380"/>
                </a:lnTo>
                <a:lnTo>
                  <a:pt x="2982214" y="2656713"/>
                </a:lnTo>
                <a:lnTo>
                  <a:pt x="2980055" y="2653919"/>
                </a:lnTo>
                <a:lnTo>
                  <a:pt x="2975991" y="2653411"/>
                </a:lnTo>
                <a:lnTo>
                  <a:pt x="2973197" y="2655570"/>
                </a:lnTo>
                <a:lnTo>
                  <a:pt x="2895600" y="2717165"/>
                </a:lnTo>
                <a:lnTo>
                  <a:pt x="2990596" y="2755773"/>
                </a:lnTo>
                <a:lnTo>
                  <a:pt x="2994279" y="2754249"/>
                </a:lnTo>
                <a:lnTo>
                  <a:pt x="2995676" y="2750947"/>
                </a:lnTo>
                <a:lnTo>
                  <a:pt x="2996946" y="2747772"/>
                </a:lnTo>
                <a:lnTo>
                  <a:pt x="2995422" y="2744089"/>
                </a:lnTo>
                <a:lnTo>
                  <a:pt x="2992120" y="2742692"/>
                </a:lnTo>
                <a:lnTo>
                  <a:pt x="2940177" y="2721610"/>
                </a:lnTo>
                <a:lnTo>
                  <a:pt x="2932036" y="2718320"/>
                </a:lnTo>
                <a:lnTo>
                  <a:pt x="2908935" y="2721610"/>
                </a:lnTo>
                <a:lnTo>
                  <a:pt x="2917812" y="2720340"/>
                </a:lnTo>
                <a:lnTo>
                  <a:pt x="2932036" y="2718320"/>
                </a:lnTo>
                <a:lnTo>
                  <a:pt x="3429889" y="2647188"/>
                </a:lnTo>
                <a:close/>
              </a:path>
              <a:path w="3548379" h="3403600">
                <a:moveTo>
                  <a:pt x="3505581" y="1732915"/>
                </a:moveTo>
                <a:lnTo>
                  <a:pt x="3504819" y="1720215"/>
                </a:lnTo>
                <a:lnTo>
                  <a:pt x="2321585" y="1794192"/>
                </a:lnTo>
                <a:lnTo>
                  <a:pt x="2375408" y="1758188"/>
                </a:lnTo>
                <a:lnTo>
                  <a:pt x="2378329" y="1756156"/>
                </a:lnTo>
                <a:lnTo>
                  <a:pt x="2379091" y="1752219"/>
                </a:lnTo>
                <a:lnTo>
                  <a:pt x="2377059" y="1749298"/>
                </a:lnTo>
                <a:lnTo>
                  <a:pt x="2375154" y="1746377"/>
                </a:lnTo>
                <a:lnTo>
                  <a:pt x="2371217" y="1745615"/>
                </a:lnTo>
                <a:lnTo>
                  <a:pt x="2368296" y="1747647"/>
                </a:lnTo>
                <a:lnTo>
                  <a:pt x="2286000" y="1802765"/>
                </a:lnTo>
                <a:lnTo>
                  <a:pt x="2374519" y="1847215"/>
                </a:lnTo>
                <a:lnTo>
                  <a:pt x="2377694" y="1848866"/>
                </a:lnTo>
                <a:lnTo>
                  <a:pt x="2381504" y="1847596"/>
                </a:lnTo>
                <a:lnTo>
                  <a:pt x="2383028" y="1844421"/>
                </a:lnTo>
                <a:lnTo>
                  <a:pt x="2384679" y="1841246"/>
                </a:lnTo>
                <a:lnTo>
                  <a:pt x="2383409" y="1837436"/>
                </a:lnTo>
                <a:lnTo>
                  <a:pt x="2380234" y="1835912"/>
                </a:lnTo>
                <a:lnTo>
                  <a:pt x="2325370" y="1808353"/>
                </a:lnTo>
                <a:lnTo>
                  <a:pt x="2322449" y="1806892"/>
                </a:lnTo>
                <a:lnTo>
                  <a:pt x="2298954" y="1808353"/>
                </a:lnTo>
                <a:lnTo>
                  <a:pt x="2317229" y="1807210"/>
                </a:lnTo>
                <a:lnTo>
                  <a:pt x="2322449" y="1806892"/>
                </a:lnTo>
                <a:lnTo>
                  <a:pt x="3422739" y="1738096"/>
                </a:lnTo>
                <a:lnTo>
                  <a:pt x="3419691" y="2531618"/>
                </a:lnTo>
                <a:lnTo>
                  <a:pt x="3385566" y="2472690"/>
                </a:lnTo>
                <a:lnTo>
                  <a:pt x="3381756" y="2471674"/>
                </a:lnTo>
                <a:lnTo>
                  <a:pt x="3378708" y="2473325"/>
                </a:lnTo>
                <a:lnTo>
                  <a:pt x="3375660" y="2475103"/>
                </a:lnTo>
                <a:lnTo>
                  <a:pt x="3374644" y="2479040"/>
                </a:lnTo>
                <a:lnTo>
                  <a:pt x="3376295" y="2482088"/>
                </a:lnTo>
                <a:lnTo>
                  <a:pt x="3425952" y="2567813"/>
                </a:lnTo>
                <a:lnTo>
                  <a:pt x="3433356" y="2555240"/>
                </a:lnTo>
                <a:lnTo>
                  <a:pt x="3476244" y="2482469"/>
                </a:lnTo>
                <a:lnTo>
                  <a:pt x="3478022" y="2479421"/>
                </a:lnTo>
                <a:lnTo>
                  <a:pt x="3477006" y="2475484"/>
                </a:lnTo>
                <a:lnTo>
                  <a:pt x="3470910" y="2471928"/>
                </a:lnTo>
                <a:lnTo>
                  <a:pt x="3467100" y="2472944"/>
                </a:lnTo>
                <a:lnTo>
                  <a:pt x="3465322" y="2475992"/>
                </a:lnTo>
                <a:lnTo>
                  <a:pt x="3432391" y="2531872"/>
                </a:lnTo>
                <a:lnTo>
                  <a:pt x="3435439" y="1737309"/>
                </a:lnTo>
                <a:lnTo>
                  <a:pt x="3505581" y="1732915"/>
                </a:lnTo>
                <a:close/>
              </a:path>
              <a:path w="3548379" h="3403600">
                <a:moveTo>
                  <a:pt x="3511550" y="203454"/>
                </a:moveTo>
                <a:lnTo>
                  <a:pt x="3498977" y="201676"/>
                </a:lnTo>
                <a:lnTo>
                  <a:pt x="3427844" y="699528"/>
                </a:lnTo>
                <a:lnTo>
                  <a:pt x="3403473" y="639445"/>
                </a:lnTo>
                <a:lnTo>
                  <a:pt x="3402076" y="636143"/>
                </a:lnTo>
                <a:lnTo>
                  <a:pt x="3398393" y="634619"/>
                </a:lnTo>
                <a:lnTo>
                  <a:pt x="3395218" y="635889"/>
                </a:lnTo>
                <a:lnTo>
                  <a:pt x="3391916" y="637286"/>
                </a:lnTo>
                <a:lnTo>
                  <a:pt x="3390392" y="640969"/>
                </a:lnTo>
                <a:lnTo>
                  <a:pt x="3391662" y="644144"/>
                </a:lnTo>
                <a:lnTo>
                  <a:pt x="3429000" y="735965"/>
                </a:lnTo>
                <a:lnTo>
                  <a:pt x="3438169" y="724408"/>
                </a:lnTo>
                <a:lnTo>
                  <a:pt x="3490595" y="658368"/>
                </a:lnTo>
                <a:lnTo>
                  <a:pt x="3492754" y="655574"/>
                </a:lnTo>
                <a:lnTo>
                  <a:pt x="3492246" y="651510"/>
                </a:lnTo>
                <a:lnTo>
                  <a:pt x="3489452" y="649351"/>
                </a:lnTo>
                <a:lnTo>
                  <a:pt x="3486785" y="647192"/>
                </a:lnTo>
                <a:lnTo>
                  <a:pt x="3482721" y="647700"/>
                </a:lnTo>
                <a:lnTo>
                  <a:pt x="3480562" y="650367"/>
                </a:lnTo>
                <a:lnTo>
                  <a:pt x="3440303" y="701268"/>
                </a:lnTo>
                <a:lnTo>
                  <a:pt x="3511550" y="203454"/>
                </a:lnTo>
                <a:close/>
              </a:path>
              <a:path w="3548379" h="3403600">
                <a:moveTo>
                  <a:pt x="3546856" y="3309188"/>
                </a:moveTo>
                <a:lnTo>
                  <a:pt x="3545332" y="3305441"/>
                </a:lnTo>
                <a:lnTo>
                  <a:pt x="3538982" y="3302597"/>
                </a:lnTo>
                <a:lnTo>
                  <a:pt x="3535172" y="3304044"/>
                </a:lnTo>
                <a:lnTo>
                  <a:pt x="3533775" y="3307245"/>
                </a:lnTo>
                <a:lnTo>
                  <a:pt x="3507536" y="3366312"/>
                </a:lnTo>
                <a:lnTo>
                  <a:pt x="3435350" y="2716403"/>
                </a:lnTo>
                <a:lnTo>
                  <a:pt x="3422650" y="2717927"/>
                </a:lnTo>
                <a:lnTo>
                  <a:pt x="3494849" y="3367798"/>
                </a:lnTo>
                <a:lnTo>
                  <a:pt x="3456305" y="3315855"/>
                </a:lnTo>
                <a:lnTo>
                  <a:pt x="3454273" y="3313036"/>
                </a:lnTo>
                <a:lnTo>
                  <a:pt x="3450209" y="3312452"/>
                </a:lnTo>
                <a:lnTo>
                  <a:pt x="3444621" y="3316630"/>
                </a:lnTo>
                <a:lnTo>
                  <a:pt x="3443986" y="3320618"/>
                </a:lnTo>
                <a:lnTo>
                  <a:pt x="3446145" y="3323425"/>
                </a:lnTo>
                <a:lnTo>
                  <a:pt x="3505200" y="3402990"/>
                </a:lnTo>
                <a:lnTo>
                  <a:pt x="3510432" y="3391166"/>
                </a:lnTo>
                <a:lnTo>
                  <a:pt x="3545332" y="3312401"/>
                </a:lnTo>
                <a:lnTo>
                  <a:pt x="3546856" y="3309188"/>
                </a:lnTo>
                <a:close/>
              </a:path>
              <a:path w="3548379" h="3403600">
                <a:moveTo>
                  <a:pt x="3547872" y="1557020"/>
                </a:moveTo>
                <a:lnTo>
                  <a:pt x="3546475" y="1553337"/>
                </a:lnTo>
                <a:lnTo>
                  <a:pt x="3543173" y="1551813"/>
                </a:lnTo>
                <a:lnTo>
                  <a:pt x="3539998" y="1550416"/>
                </a:lnTo>
                <a:lnTo>
                  <a:pt x="3536315" y="1551813"/>
                </a:lnTo>
                <a:lnTo>
                  <a:pt x="3534791" y="1554988"/>
                </a:lnTo>
                <a:lnTo>
                  <a:pt x="3507930" y="1613916"/>
                </a:lnTo>
                <a:lnTo>
                  <a:pt x="3435350" y="887730"/>
                </a:lnTo>
                <a:lnTo>
                  <a:pt x="3429000" y="888365"/>
                </a:lnTo>
                <a:lnTo>
                  <a:pt x="3428111" y="882142"/>
                </a:lnTo>
                <a:lnTo>
                  <a:pt x="948994" y="1257731"/>
                </a:lnTo>
                <a:lnTo>
                  <a:pt x="999490" y="1217041"/>
                </a:lnTo>
                <a:lnTo>
                  <a:pt x="1002284" y="1214882"/>
                </a:lnTo>
                <a:lnTo>
                  <a:pt x="1002665" y="1210818"/>
                </a:lnTo>
                <a:lnTo>
                  <a:pt x="998220" y="1205357"/>
                </a:lnTo>
                <a:lnTo>
                  <a:pt x="994283" y="1204976"/>
                </a:lnTo>
                <a:lnTo>
                  <a:pt x="991489" y="1207135"/>
                </a:lnTo>
                <a:lnTo>
                  <a:pt x="914400" y="1269365"/>
                </a:lnTo>
                <a:lnTo>
                  <a:pt x="1006475" y="1305941"/>
                </a:lnTo>
                <a:lnTo>
                  <a:pt x="1009777" y="1307211"/>
                </a:lnTo>
                <a:lnTo>
                  <a:pt x="1013460" y="1305560"/>
                </a:lnTo>
                <a:lnTo>
                  <a:pt x="1014717" y="1302385"/>
                </a:lnTo>
                <a:lnTo>
                  <a:pt x="1016000" y="1299083"/>
                </a:lnTo>
                <a:lnTo>
                  <a:pt x="1014476" y="1295400"/>
                </a:lnTo>
                <a:lnTo>
                  <a:pt x="1011174" y="1294130"/>
                </a:lnTo>
                <a:lnTo>
                  <a:pt x="959891" y="1273810"/>
                </a:lnTo>
                <a:lnTo>
                  <a:pt x="950988" y="1270292"/>
                </a:lnTo>
                <a:lnTo>
                  <a:pt x="927735" y="1273810"/>
                </a:lnTo>
                <a:lnTo>
                  <a:pt x="936942" y="1272413"/>
                </a:lnTo>
                <a:lnTo>
                  <a:pt x="950988" y="1270292"/>
                </a:lnTo>
                <a:lnTo>
                  <a:pt x="3423297" y="895591"/>
                </a:lnTo>
                <a:lnTo>
                  <a:pt x="3495230" y="1614970"/>
                </a:lnTo>
                <a:lnTo>
                  <a:pt x="3457321" y="1562735"/>
                </a:lnTo>
                <a:lnTo>
                  <a:pt x="3455162" y="1559941"/>
                </a:lnTo>
                <a:lnTo>
                  <a:pt x="3451225" y="1559306"/>
                </a:lnTo>
                <a:lnTo>
                  <a:pt x="3448431" y="1561338"/>
                </a:lnTo>
                <a:lnTo>
                  <a:pt x="3445510" y="1563370"/>
                </a:lnTo>
                <a:lnTo>
                  <a:pt x="3444875" y="1567307"/>
                </a:lnTo>
                <a:lnTo>
                  <a:pt x="3447034" y="1570228"/>
                </a:lnTo>
                <a:lnTo>
                  <a:pt x="3505200" y="1650365"/>
                </a:lnTo>
                <a:lnTo>
                  <a:pt x="3510635" y="1638427"/>
                </a:lnTo>
                <a:lnTo>
                  <a:pt x="3546462" y="1559941"/>
                </a:lnTo>
                <a:lnTo>
                  <a:pt x="3547872" y="1557020"/>
                </a:lnTo>
                <a:close/>
              </a:path>
            </a:pathLst>
          </a:custGeom>
          <a:solidFill>
            <a:srgbClr val="000000"/>
          </a:solidFill>
        </p:spPr>
        <p:txBody>
          <a:bodyPr wrap="square" lIns="0" tIns="0" rIns="0" bIns="0" rtlCol="0"/>
          <a:lstStyle/>
          <a:p>
            <a:endParaRPr/>
          </a:p>
        </p:txBody>
      </p:sp>
      <p:sp>
        <p:nvSpPr>
          <p:cNvPr id="23" name="object 23"/>
          <p:cNvSpPr txBox="1"/>
          <p:nvPr/>
        </p:nvSpPr>
        <p:spPr>
          <a:xfrm>
            <a:off x="526262" y="4317610"/>
            <a:ext cx="3517864" cy="1550424"/>
          </a:xfrm>
          <a:prstGeom prst="rect">
            <a:avLst/>
          </a:prstGeom>
        </p:spPr>
        <p:txBody>
          <a:bodyPr vert="horz" wrap="square" lIns="0" tIns="11430" rIns="0" bIns="0" rtlCol="0">
            <a:spAutoFit/>
          </a:bodyPr>
          <a:lstStyle/>
          <a:p>
            <a:pPr marL="12700" marR="5080">
              <a:spcBef>
                <a:spcPts val="90"/>
              </a:spcBef>
            </a:pPr>
            <a:r>
              <a:rPr sz="2000" b="1" spc="-10" dirty="0">
                <a:latin typeface="Calibri"/>
                <a:cs typeface="Calibri"/>
              </a:rPr>
              <a:t>Pick</a:t>
            </a:r>
            <a:r>
              <a:rPr sz="2000" b="1" spc="-5" dirty="0">
                <a:latin typeface="Calibri"/>
                <a:cs typeface="Calibri"/>
              </a:rPr>
              <a:t> </a:t>
            </a:r>
            <a:r>
              <a:rPr sz="2000" b="1" spc="-10" dirty="0">
                <a:latin typeface="Calibri"/>
                <a:cs typeface="Calibri"/>
              </a:rPr>
              <a:t>most</a:t>
            </a:r>
            <a:r>
              <a:rPr sz="2000" b="1" spc="-5" dirty="0">
                <a:latin typeface="Calibri"/>
                <a:cs typeface="Calibri"/>
              </a:rPr>
              <a:t> probable</a:t>
            </a:r>
            <a:r>
              <a:rPr lang="en-US" sz="2000" b="1" spc="-5" dirty="0">
                <a:latin typeface="Calibri"/>
                <a:cs typeface="Calibri"/>
              </a:rPr>
              <a:t> </a:t>
            </a:r>
            <a:r>
              <a:rPr sz="2000" b="1" spc="-5" dirty="0">
                <a:latin typeface="Calibri"/>
                <a:cs typeface="Calibri"/>
              </a:rPr>
              <a:t>parse,</a:t>
            </a:r>
            <a:r>
              <a:rPr sz="2000" b="1" spc="-25" dirty="0">
                <a:latin typeface="Calibri"/>
                <a:cs typeface="Calibri"/>
              </a:rPr>
              <a:t> </a:t>
            </a:r>
            <a:r>
              <a:rPr sz="2000" b="1" spc="-10" dirty="0">
                <a:latin typeface="Calibri"/>
                <a:cs typeface="Calibri"/>
              </a:rPr>
              <a:t>i.e.</a:t>
            </a:r>
            <a:r>
              <a:rPr sz="2000" b="1" spc="10" dirty="0">
                <a:latin typeface="Calibri"/>
                <a:cs typeface="Calibri"/>
              </a:rPr>
              <a:t> </a:t>
            </a:r>
            <a:r>
              <a:rPr sz="2000" b="1" spc="-25" dirty="0">
                <a:latin typeface="Calibri"/>
                <a:cs typeface="Calibri"/>
              </a:rPr>
              <a:t>take</a:t>
            </a:r>
            <a:r>
              <a:rPr sz="2000" b="1" spc="-5" dirty="0">
                <a:latin typeface="Calibri"/>
                <a:cs typeface="Calibri"/>
              </a:rPr>
              <a:t> </a:t>
            </a:r>
            <a:r>
              <a:rPr sz="2000" b="1" spc="-15" dirty="0">
                <a:latin typeface="Calibri"/>
                <a:cs typeface="Calibri"/>
              </a:rPr>
              <a:t>max to</a:t>
            </a:r>
            <a:r>
              <a:rPr lang="en-US" sz="2000" b="1" spc="-15" dirty="0">
                <a:latin typeface="Calibri"/>
                <a:cs typeface="Calibri"/>
              </a:rPr>
              <a:t> </a:t>
            </a:r>
            <a:r>
              <a:rPr sz="2000" b="1" spc="-5" dirty="0">
                <a:latin typeface="Calibri"/>
                <a:cs typeface="Calibri"/>
              </a:rPr>
              <a:t>combine </a:t>
            </a:r>
            <a:r>
              <a:rPr sz="2000" b="1" spc="-10" dirty="0">
                <a:latin typeface="Calibri"/>
                <a:cs typeface="Calibri"/>
              </a:rPr>
              <a:t>probabilities </a:t>
            </a:r>
            <a:r>
              <a:rPr sz="2000" b="1" spc="-5" dirty="0">
                <a:latin typeface="Calibri"/>
                <a:cs typeface="Calibri"/>
              </a:rPr>
              <a:t> of</a:t>
            </a:r>
            <a:r>
              <a:rPr sz="2000" b="1" spc="-30" dirty="0">
                <a:latin typeface="Calibri"/>
                <a:cs typeface="Calibri"/>
              </a:rPr>
              <a:t> </a:t>
            </a:r>
            <a:r>
              <a:rPr sz="2000" b="1" spc="-5" dirty="0">
                <a:latin typeface="Calibri"/>
                <a:cs typeface="Calibri"/>
              </a:rPr>
              <a:t>multiple</a:t>
            </a:r>
            <a:r>
              <a:rPr sz="2000" b="1" spc="-25" dirty="0">
                <a:latin typeface="Calibri"/>
                <a:cs typeface="Calibri"/>
              </a:rPr>
              <a:t> </a:t>
            </a:r>
            <a:r>
              <a:rPr sz="2000" b="1" spc="-10" dirty="0">
                <a:latin typeface="Calibri"/>
                <a:cs typeface="Calibri"/>
              </a:rPr>
              <a:t>derivations </a:t>
            </a:r>
            <a:r>
              <a:rPr sz="2000" b="1" spc="-440" dirty="0">
                <a:latin typeface="Calibri"/>
                <a:cs typeface="Calibri"/>
              </a:rPr>
              <a:t> </a:t>
            </a:r>
            <a:r>
              <a:rPr sz="2000" b="1" spc="-5" dirty="0">
                <a:latin typeface="Calibri"/>
                <a:cs typeface="Calibri"/>
              </a:rPr>
              <a:t>of each </a:t>
            </a:r>
            <a:r>
              <a:rPr sz="2000" b="1" spc="-10" dirty="0">
                <a:latin typeface="Calibri"/>
                <a:cs typeface="Calibri"/>
              </a:rPr>
              <a:t>constituent in </a:t>
            </a:r>
            <a:r>
              <a:rPr sz="2000" b="1" spc="-5" dirty="0">
                <a:latin typeface="Calibri"/>
                <a:cs typeface="Calibri"/>
              </a:rPr>
              <a:t> each</a:t>
            </a:r>
            <a:r>
              <a:rPr sz="2000" b="1" dirty="0">
                <a:latin typeface="Calibri"/>
                <a:cs typeface="Calibri"/>
              </a:rPr>
              <a:t> </a:t>
            </a:r>
            <a:r>
              <a:rPr sz="2000" b="1" spc="-5" dirty="0">
                <a:latin typeface="Calibri"/>
                <a:cs typeface="Calibri"/>
              </a:rPr>
              <a:t>cell.</a:t>
            </a:r>
            <a:endParaRPr sz="2000" dirty="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667000" y="1221733"/>
            <a:ext cx="244347" cy="3176508"/>
          </a:xfrm>
          <a:prstGeom prst="rect">
            <a:avLst/>
          </a:prstGeom>
        </p:spPr>
      </p:pic>
      <p:sp>
        <p:nvSpPr>
          <p:cNvPr id="5" name="object 5"/>
          <p:cNvSpPr txBox="1">
            <a:spLocks noGrp="1"/>
          </p:cNvSpPr>
          <p:nvPr>
            <p:ph type="title"/>
          </p:nvPr>
        </p:nvSpPr>
        <p:spPr>
          <a:xfrm>
            <a:off x="4248127" y="140612"/>
            <a:ext cx="2652384" cy="402948"/>
          </a:xfrm>
          <a:prstGeom prst="rect">
            <a:avLst/>
          </a:prstGeom>
        </p:spPr>
        <p:txBody>
          <a:bodyPr vert="horz" wrap="square" lIns="0" tIns="8145" rIns="0" bIns="0" rtlCol="0" anchor="ctr">
            <a:spAutoFit/>
          </a:bodyPr>
          <a:lstStyle/>
          <a:p>
            <a:pPr marL="8145">
              <a:lnSpc>
                <a:spcPct val="100000"/>
              </a:lnSpc>
              <a:spcBef>
                <a:spcPts val="64"/>
              </a:spcBef>
            </a:pPr>
            <a:r>
              <a:rPr sz="2565" b="1" spc="-3" dirty="0">
                <a:solidFill>
                  <a:srgbClr val="181813"/>
                </a:solidFill>
                <a:latin typeface="Verdana"/>
                <a:cs typeface="Verdana"/>
              </a:rPr>
              <a:t>Earley</a:t>
            </a:r>
            <a:r>
              <a:rPr sz="2565" b="1" spc="-38" dirty="0">
                <a:solidFill>
                  <a:srgbClr val="181813"/>
                </a:solidFill>
                <a:latin typeface="Verdana"/>
                <a:cs typeface="Verdana"/>
              </a:rPr>
              <a:t> </a:t>
            </a:r>
            <a:r>
              <a:rPr sz="2565" b="1" spc="-3" dirty="0">
                <a:solidFill>
                  <a:srgbClr val="181813"/>
                </a:solidFill>
                <a:latin typeface="Verdana"/>
                <a:cs typeface="Verdana"/>
              </a:rPr>
              <a:t>Parsing</a:t>
            </a:r>
            <a:endParaRPr sz="2565" dirty="0">
              <a:latin typeface="Verdana"/>
              <a:cs typeface="Verdana"/>
            </a:endParaRPr>
          </a:p>
        </p:txBody>
      </p:sp>
      <p:sp>
        <p:nvSpPr>
          <p:cNvPr id="10" name="object 10"/>
          <p:cNvSpPr txBox="1">
            <a:spLocks noGrp="1"/>
          </p:cNvSpPr>
          <p:nvPr>
            <p:ph type="sldNum" sz="quarter" idx="7"/>
          </p:nvPr>
        </p:nvSpPr>
        <p:spPr>
          <a:xfrm>
            <a:off x="8663940" y="6379542"/>
            <a:ext cx="273684" cy="224154"/>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rgbClr val="590A0E"/>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45"/>
              </a:lnSpc>
            </a:pPr>
            <a:fld id="{81D60167-4931-47E6-BA6A-407CBD079E47}" type="slidenum">
              <a:rPr lang="en-US" smtClean="0"/>
              <a:pPr marL="38100">
                <a:lnSpc>
                  <a:spcPts val="1645"/>
                </a:lnSpc>
              </a:pPr>
              <a:t>62</a:t>
            </a:fld>
            <a:endParaRPr dirty="0"/>
          </a:p>
        </p:txBody>
      </p:sp>
      <p:sp>
        <p:nvSpPr>
          <p:cNvPr id="12" name="TextBox 11">
            <a:extLst>
              <a:ext uri="{FF2B5EF4-FFF2-40B4-BE49-F238E27FC236}">
                <a16:creationId xmlns:a16="http://schemas.microsoft.com/office/drawing/2014/main" id="{BE845473-1352-491B-9B01-2778C8C308D2}"/>
              </a:ext>
            </a:extLst>
          </p:cNvPr>
          <p:cNvSpPr txBox="1"/>
          <p:nvPr/>
        </p:nvSpPr>
        <p:spPr>
          <a:xfrm>
            <a:off x="1077686" y="941652"/>
            <a:ext cx="6096000" cy="4415119"/>
          </a:xfrm>
          <a:prstGeom prst="rect">
            <a:avLst/>
          </a:prstGeom>
          <a:noFill/>
        </p:spPr>
        <p:txBody>
          <a:bodyPr wrap="square">
            <a:spAutoFit/>
          </a:bodyPr>
          <a:lstStyle/>
          <a:p>
            <a:pPr marL="228046" indent="-219902">
              <a:lnSpc>
                <a:spcPct val="150000"/>
              </a:lnSpc>
              <a:spcBef>
                <a:spcPts val="294"/>
              </a:spcBef>
              <a:buFont typeface="Wingdings"/>
              <a:buChar char=""/>
              <a:tabLst>
                <a:tab pos="227639" algn="l"/>
                <a:tab pos="228046" algn="l"/>
              </a:tabLst>
            </a:pPr>
            <a:r>
              <a:rPr lang="en-US" sz="2400" dirty="0">
                <a:latin typeface="Tahoma"/>
                <a:cs typeface="Tahoma"/>
              </a:rPr>
              <a:t>Allows</a:t>
            </a:r>
            <a:r>
              <a:rPr lang="en-US" sz="2400" spc="-13" dirty="0">
                <a:latin typeface="Tahoma"/>
                <a:cs typeface="Tahoma"/>
              </a:rPr>
              <a:t> </a:t>
            </a:r>
            <a:r>
              <a:rPr lang="en-US" sz="2400" spc="-6" dirty="0">
                <a:latin typeface="Tahoma"/>
                <a:cs typeface="Tahoma"/>
              </a:rPr>
              <a:t>arbitrary </a:t>
            </a:r>
            <a:r>
              <a:rPr lang="en-US" sz="2400" dirty="0">
                <a:latin typeface="Tahoma"/>
                <a:cs typeface="Tahoma"/>
              </a:rPr>
              <a:t>CFGs</a:t>
            </a:r>
          </a:p>
          <a:p>
            <a:pPr marL="228046" indent="-219902">
              <a:lnSpc>
                <a:spcPct val="150000"/>
              </a:lnSpc>
              <a:spcBef>
                <a:spcPts val="231"/>
              </a:spcBef>
              <a:buFont typeface="Wingdings"/>
              <a:buChar char=""/>
              <a:tabLst>
                <a:tab pos="227639" algn="l"/>
                <a:tab pos="228046" algn="l"/>
              </a:tabLst>
            </a:pPr>
            <a:r>
              <a:rPr lang="en-US" sz="2400" spc="-26" dirty="0">
                <a:latin typeface="Tahoma"/>
                <a:cs typeface="Tahoma"/>
              </a:rPr>
              <a:t>Top-down</a:t>
            </a:r>
            <a:r>
              <a:rPr lang="en-US" sz="2400" spc="-29" dirty="0">
                <a:latin typeface="Tahoma"/>
                <a:cs typeface="Tahoma"/>
              </a:rPr>
              <a:t> </a:t>
            </a:r>
            <a:r>
              <a:rPr lang="en-US" sz="2400" spc="-3" dirty="0">
                <a:latin typeface="Tahoma"/>
                <a:cs typeface="Tahoma"/>
              </a:rPr>
              <a:t>control</a:t>
            </a:r>
            <a:endParaRPr lang="en-US" sz="2400" dirty="0">
              <a:latin typeface="Tahoma"/>
              <a:cs typeface="Tahoma"/>
            </a:endParaRPr>
          </a:p>
          <a:p>
            <a:pPr marL="228046" marR="151894" indent="-219902">
              <a:lnSpc>
                <a:spcPct val="150000"/>
              </a:lnSpc>
              <a:spcBef>
                <a:spcPts val="487"/>
              </a:spcBef>
              <a:buFont typeface="Wingdings"/>
              <a:buChar char=""/>
              <a:tabLst>
                <a:tab pos="227639" algn="l"/>
                <a:tab pos="228046" algn="l"/>
              </a:tabLst>
            </a:pPr>
            <a:r>
              <a:rPr lang="en-US" sz="2400" spc="3" dirty="0">
                <a:latin typeface="Tahoma"/>
                <a:cs typeface="Tahoma"/>
              </a:rPr>
              <a:t>Fills</a:t>
            </a:r>
            <a:r>
              <a:rPr lang="en-US" sz="2400" spc="-10" dirty="0">
                <a:latin typeface="Tahoma"/>
                <a:cs typeface="Tahoma"/>
              </a:rPr>
              <a:t> </a:t>
            </a:r>
            <a:r>
              <a:rPr lang="en-US" sz="2400" dirty="0">
                <a:latin typeface="Tahoma"/>
                <a:cs typeface="Tahoma"/>
              </a:rPr>
              <a:t>a</a:t>
            </a:r>
            <a:r>
              <a:rPr lang="en-US" sz="2400" spc="-10" dirty="0">
                <a:latin typeface="Tahoma"/>
                <a:cs typeface="Tahoma"/>
              </a:rPr>
              <a:t> </a:t>
            </a:r>
            <a:r>
              <a:rPr lang="en-US" sz="2400" dirty="0">
                <a:latin typeface="Tahoma"/>
                <a:cs typeface="Tahoma"/>
              </a:rPr>
              <a:t>table</a:t>
            </a:r>
            <a:r>
              <a:rPr lang="en-US" sz="2400" spc="-6" dirty="0">
                <a:latin typeface="Tahoma"/>
                <a:cs typeface="Tahoma"/>
              </a:rPr>
              <a:t> </a:t>
            </a:r>
            <a:r>
              <a:rPr lang="en-US" sz="2400" dirty="0">
                <a:latin typeface="Tahoma"/>
                <a:cs typeface="Tahoma"/>
              </a:rPr>
              <a:t>in</a:t>
            </a:r>
            <a:r>
              <a:rPr lang="en-US" sz="2400" spc="-3" dirty="0">
                <a:latin typeface="Tahoma"/>
                <a:cs typeface="Tahoma"/>
              </a:rPr>
              <a:t> </a:t>
            </a:r>
            <a:r>
              <a:rPr lang="en-US" sz="2400" dirty="0">
                <a:latin typeface="Tahoma"/>
                <a:cs typeface="Tahoma"/>
              </a:rPr>
              <a:t>a</a:t>
            </a:r>
            <a:r>
              <a:rPr lang="en-US" sz="2400" spc="-13" dirty="0">
                <a:latin typeface="Tahoma"/>
                <a:cs typeface="Tahoma"/>
              </a:rPr>
              <a:t> </a:t>
            </a:r>
            <a:r>
              <a:rPr lang="en-US" sz="2400" dirty="0">
                <a:latin typeface="Tahoma"/>
                <a:cs typeface="Tahoma"/>
              </a:rPr>
              <a:t>single</a:t>
            </a:r>
            <a:r>
              <a:rPr lang="en-US" sz="2400" spc="-3" dirty="0">
                <a:latin typeface="Tahoma"/>
                <a:cs typeface="Tahoma"/>
              </a:rPr>
              <a:t> sweep </a:t>
            </a:r>
            <a:r>
              <a:rPr lang="en-US" sz="2400" spc="-6" dirty="0">
                <a:latin typeface="Tahoma"/>
                <a:cs typeface="Tahoma"/>
              </a:rPr>
              <a:t>over </a:t>
            </a:r>
            <a:r>
              <a:rPr lang="en-US" sz="2400" dirty="0">
                <a:latin typeface="Tahoma"/>
                <a:cs typeface="Tahoma"/>
              </a:rPr>
              <a:t>the </a:t>
            </a:r>
            <a:r>
              <a:rPr lang="en-US" sz="2400" spc="-632" dirty="0">
                <a:latin typeface="Tahoma"/>
                <a:cs typeface="Tahoma"/>
              </a:rPr>
              <a:t> </a:t>
            </a:r>
            <a:r>
              <a:rPr lang="en-US" sz="2400" dirty="0">
                <a:latin typeface="Tahoma"/>
                <a:cs typeface="Tahoma"/>
              </a:rPr>
              <a:t>input</a:t>
            </a:r>
          </a:p>
          <a:p>
            <a:pPr marL="484598" lvl="1" indent="-183251">
              <a:lnSpc>
                <a:spcPct val="150000"/>
              </a:lnSpc>
              <a:spcBef>
                <a:spcPts val="192"/>
              </a:spcBef>
              <a:buClr>
                <a:srgbClr val="404040"/>
              </a:buClr>
              <a:buFont typeface="Wingdings"/>
              <a:buChar char=""/>
              <a:tabLst>
                <a:tab pos="484598" algn="l"/>
              </a:tabLst>
            </a:pPr>
            <a:r>
              <a:rPr lang="en-US" spc="-42" dirty="0">
                <a:latin typeface="Tahoma"/>
                <a:cs typeface="Tahoma"/>
              </a:rPr>
              <a:t>Table</a:t>
            </a:r>
            <a:r>
              <a:rPr lang="en-US" spc="-3" dirty="0">
                <a:latin typeface="Tahoma"/>
                <a:cs typeface="Tahoma"/>
              </a:rPr>
              <a:t> is</a:t>
            </a:r>
            <a:r>
              <a:rPr lang="en-US" dirty="0">
                <a:latin typeface="Tahoma"/>
                <a:cs typeface="Tahoma"/>
              </a:rPr>
              <a:t> </a:t>
            </a:r>
            <a:r>
              <a:rPr lang="en-US" spc="-3" dirty="0">
                <a:latin typeface="Tahoma"/>
                <a:cs typeface="Tahoma"/>
              </a:rPr>
              <a:t>length </a:t>
            </a:r>
            <a:r>
              <a:rPr lang="en-US" dirty="0">
                <a:latin typeface="Tahoma"/>
                <a:cs typeface="Tahoma"/>
              </a:rPr>
              <a:t>N+1;</a:t>
            </a:r>
            <a:r>
              <a:rPr lang="en-US" spc="-3" dirty="0">
                <a:latin typeface="Tahoma"/>
                <a:cs typeface="Tahoma"/>
              </a:rPr>
              <a:t> </a:t>
            </a:r>
            <a:r>
              <a:rPr lang="en-US" dirty="0">
                <a:latin typeface="Tahoma"/>
                <a:cs typeface="Tahoma"/>
              </a:rPr>
              <a:t>N</a:t>
            </a:r>
            <a:r>
              <a:rPr lang="en-US" spc="3" dirty="0">
                <a:latin typeface="Tahoma"/>
                <a:cs typeface="Tahoma"/>
              </a:rPr>
              <a:t> </a:t>
            </a:r>
            <a:r>
              <a:rPr lang="en-US" spc="-3" dirty="0">
                <a:latin typeface="Tahoma"/>
                <a:cs typeface="Tahoma"/>
              </a:rPr>
              <a:t>is number</a:t>
            </a:r>
            <a:r>
              <a:rPr lang="en-US" dirty="0">
                <a:latin typeface="Tahoma"/>
                <a:cs typeface="Tahoma"/>
              </a:rPr>
              <a:t> of</a:t>
            </a:r>
            <a:r>
              <a:rPr lang="en-US" spc="-3" dirty="0">
                <a:latin typeface="Tahoma"/>
                <a:cs typeface="Tahoma"/>
              </a:rPr>
              <a:t> words</a:t>
            </a:r>
            <a:endParaRPr lang="en-US" dirty="0">
              <a:latin typeface="Tahoma"/>
              <a:cs typeface="Tahoma"/>
            </a:endParaRPr>
          </a:p>
          <a:p>
            <a:pPr marL="484598" lvl="1" indent="-183251">
              <a:lnSpc>
                <a:spcPct val="150000"/>
              </a:lnSpc>
              <a:spcBef>
                <a:spcPts val="218"/>
              </a:spcBef>
              <a:buClr>
                <a:srgbClr val="404040"/>
              </a:buClr>
              <a:buFont typeface="Wingdings"/>
              <a:buChar char=""/>
              <a:tabLst>
                <a:tab pos="484598" algn="l"/>
              </a:tabLst>
            </a:pPr>
            <a:r>
              <a:rPr lang="en-US" spc="-42" dirty="0">
                <a:latin typeface="Tahoma"/>
                <a:cs typeface="Tahoma"/>
              </a:rPr>
              <a:t>Table</a:t>
            </a:r>
            <a:r>
              <a:rPr lang="en-US" spc="-6" dirty="0">
                <a:latin typeface="Tahoma"/>
                <a:cs typeface="Tahoma"/>
              </a:rPr>
              <a:t> </a:t>
            </a:r>
            <a:r>
              <a:rPr lang="en-US" spc="-3" dirty="0">
                <a:latin typeface="Tahoma"/>
                <a:cs typeface="Tahoma"/>
              </a:rPr>
              <a:t>entries</a:t>
            </a:r>
            <a:r>
              <a:rPr lang="en-US" spc="-6" dirty="0">
                <a:latin typeface="Tahoma"/>
                <a:cs typeface="Tahoma"/>
              </a:rPr>
              <a:t> </a:t>
            </a:r>
            <a:r>
              <a:rPr lang="en-US" spc="-3" dirty="0">
                <a:latin typeface="Tahoma"/>
                <a:cs typeface="Tahoma"/>
              </a:rPr>
              <a:t>represent</a:t>
            </a:r>
            <a:endParaRPr lang="en-US" dirty="0">
              <a:latin typeface="Tahoma"/>
              <a:cs typeface="Tahoma"/>
            </a:endParaRPr>
          </a:p>
          <a:p>
            <a:pPr marL="741150" lvl="2" indent="-146601">
              <a:lnSpc>
                <a:spcPct val="150000"/>
              </a:lnSpc>
              <a:spcBef>
                <a:spcPts val="154"/>
              </a:spcBef>
              <a:buFont typeface="Wingdings"/>
              <a:buChar char=""/>
              <a:tabLst>
                <a:tab pos="741150" algn="l"/>
              </a:tabLst>
            </a:pPr>
            <a:r>
              <a:rPr lang="en-US" sz="1600" spc="-3" dirty="0">
                <a:latin typeface="Tahoma"/>
                <a:cs typeface="Tahoma"/>
              </a:rPr>
              <a:t>Completed</a:t>
            </a:r>
            <a:r>
              <a:rPr lang="en-US" sz="1600" spc="-6" dirty="0">
                <a:latin typeface="Tahoma"/>
                <a:cs typeface="Tahoma"/>
              </a:rPr>
              <a:t> </a:t>
            </a:r>
            <a:r>
              <a:rPr lang="en-US" sz="1600" spc="-3" dirty="0">
                <a:latin typeface="Tahoma"/>
                <a:cs typeface="Tahoma"/>
              </a:rPr>
              <a:t>constituents and their</a:t>
            </a:r>
            <a:r>
              <a:rPr lang="en-US" sz="1600" spc="-6" dirty="0">
                <a:latin typeface="Tahoma"/>
                <a:cs typeface="Tahoma"/>
              </a:rPr>
              <a:t> </a:t>
            </a:r>
            <a:r>
              <a:rPr lang="en-US" sz="1600" spc="-3" dirty="0">
                <a:latin typeface="Tahoma"/>
                <a:cs typeface="Tahoma"/>
              </a:rPr>
              <a:t>locations</a:t>
            </a:r>
            <a:endParaRPr lang="en-US" sz="1600" dirty="0">
              <a:latin typeface="Tahoma"/>
              <a:cs typeface="Tahoma"/>
            </a:endParaRPr>
          </a:p>
          <a:p>
            <a:pPr marL="741150" lvl="2" indent="-146601">
              <a:lnSpc>
                <a:spcPct val="150000"/>
              </a:lnSpc>
              <a:spcBef>
                <a:spcPts val="205"/>
              </a:spcBef>
              <a:buFont typeface="Wingdings"/>
              <a:buChar char=""/>
              <a:tabLst>
                <a:tab pos="741150" algn="l"/>
              </a:tabLst>
            </a:pPr>
            <a:r>
              <a:rPr lang="en-US" sz="1600" spc="-6" dirty="0">
                <a:latin typeface="Tahoma"/>
                <a:cs typeface="Tahoma"/>
              </a:rPr>
              <a:t>In-progress</a:t>
            </a:r>
            <a:r>
              <a:rPr lang="en-US" sz="1600" spc="-10" dirty="0">
                <a:latin typeface="Tahoma"/>
                <a:cs typeface="Tahoma"/>
              </a:rPr>
              <a:t> </a:t>
            </a:r>
            <a:r>
              <a:rPr lang="en-US" sz="1600" spc="-3" dirty="0">
                <a:latin typeface="Tahoma"/>
                <a:cs typeface="Tahoma"/>
              </a:rPr>
              <a:t>constituents</a:t>
            </a:r>
            <a:endParaRPr lang="en-US" sz="1600" dirty="0">
              <a:latin typeface="Tahoma"/>
              <a:cs typeface="Tahoma"/>
            </a:endParaRPr>
          </a:p>
          <a:p>
            <a:pPr marL="741150" lvl="2" indent="-146601">
              <a:lnSpc>
                <a:spcPct val="150000"/>
              </a:lnSpc>
              <a:spcBef>
                <a:spcPts val="205"/>
              </a:spcBef>
              <a:buFont typeface="Wingdings"/>
              <a:buChar char=""/>
              <a:tabLst>
                <a:tab pos="741150" algn="l"/>
              </a:tabLst>
            </a:pPr>
            <a:r>
              <a:rPr lang="en-US" sz="1600" spc="-3" dirty="0">
                <a:latin typeface="Tahoma"/>
                <a:cs typeface="Tahoma"/>
              </a:rPr>
              <a:t>Predicted</a:t>
            </a:r>
            <a:r>
              <a:rPr lang="en-US" sz="1600" spc="-22" dirty="0">
                <a:latin typeface="Tahoma"/>
                <a:cs typeface="Tahoma"/>
              </a:rPr>
              <a:t> </a:t>
            </a:r>
            <a:r>
              <a:rPr lang="en-US" sz="1600" spc="-3" dirty="0">
                <a:latin typeface="Tahoma"/>
                <a:cs typeface="Tahoma"/>
              </a:rPr>
              <a:t>constituents</a:t>
            </a:r>
            <a:endParaRPr lang="en-US" sz="1600" dirty="0">
              <a:latin typeface="Tahoma"/>
              <a:cs typeface="Tahom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5527" y="1034226"/>
            <a:ext cx="3147187" cy="402948"/>
          </a:xfrm>
          <a:prstGeom prst="rect">
            <a:avLst/>
          </a:prstGeom>
        </p:spPr>
        <p:txBody>
          <a:bodyPr vert="horz" wrap="square" lIns="0" tIns="8145" rIns="0" bIns="0" rtlCol="0" anchor="ctr">
            <a:spAutoFit/>
          </a:bodyPr>
          <a:lstStyle/>
          <a:p>
            <a:pPr marL="8145">
              <a:lnSpc>
                <a:spcPct val="100000"/>
              </a:lnSpc>
              <a:spcBef>
                <a:spcPts val="64"/>
              </a:spcBef>
            </a:pPr>
            <a:r>
              <a:rPr sz="2565" b="1" spc="-3" dirty="0">
                <a:solidFill>
                  <a:srgbClr val="181813"/>
                </a:solidFill>
              </a:rPr>
              <a:t>States/Locations</a:t>
            </a:r>
            <a:endParaRPr sz="2565" dirty="0"/>
          </a:p>
        </p:txBody>
      </p:sp>
      <p:sp>
        <p:nvSpPr>
          <p:cNvPr id="3" name="object 3"/>
          <p:cNvSpPr txBox="1"/>
          <p:nvPr/>
        </p:nvSpPr>
        <p:spPr>
          <a:xfrm>
            <a:off x="2517238" y="1983341"/>
            <a:ext cx="1755224" cy="334648"/>
          </a:xfrm>
          <a:prstGeom prst="rect">
            <a:avLst/>
          </a:prstGeom>
        </p:spPr>
        <p:txBody>
          <a:bodyPr vert="horz" wrap="square" lIns="0" tIns="8959" rIns="0" bIns="0" rtlCol="0">
            <a:spAutoFit/>
          </a:bodyPr>
          <a:lstStyle/>
          <a:p>
            <a:pPr marL="228046" indent="-219902">
              <a:spcBef>
                <a:spcPts val="71"/>
              </a:spcBef>
              <a:buFont typeface="Wingdings"/>
              <a:buChar char=""/>
              <a:tabLst>
                <a:tab pos="227639" algn="l"/>
                <a:tab pos="228046" algn="l"/>
              </a:tabLst>
            </a:pPr>
            <a:r>
              <a:rPr sz="1796" dirty="0">
                <a:latin typeface="Tahoma"/>
                <a:cs typeface="Tahoma"/>
              </a:rPr>
              <a:t>S</a:t>
            </a:r>
            <a:r>
              <a:rPr sz="1796" spc="-3" dirty="0">
                <a:latin typeface="Tahoma"/>
                <a:cs typeface="Tahoma"/>
              </a:rPr>
              <a:t> </a:t>
            </a:r>
            <a:r>
              <a:rPr sz="2116" spc="-64" dirty="0">
                <a:latin typeface="Symbol"/>
                <a:cs typeface="Symbol"/>
              </a:rPr>
              <a:t></a:t>
            </a:r>
            <a:r>
              <a:rPr sz="2116" spc="13" dirty="0">
                <a:latin typeface="Times New Roman"/>
                <a:cs typeface="Times New Roman"/>
              </a:rPr>
              <a:t> </a:t>
            </a:r>
            <a:r>
              <a:rPr sz="1154" spc="-250" dirty="0">
                <a:latin typeface="Segoe UI Symbol"/>
                <a:cs typeface="Segoe UI Symbol"/>
              </a:rPr>
              <a:t>□</a:t>
            </a:r>
            <a:r>
              <a:rPr sz="1154" spc="228" dirty="0">
                <a:latin typeface="Segoe UI Symbol"/>
                <a:cs typeface="Segoe UI Symbol"/>
              </a:rPr>
              <a:t> </a:t>
            </a:r>
            <a:r>
              <a:rPr sz="1796" dirty="0">
                <a:latin typeface="Tahoma"/>
                <a:cs typeface="Tahoma"/>
              </a:rPr>
              <a:t>VP</a:t>
            </a:r>
            <a:r>
              <a:rPr sz="1796" spc="-16" dirty="0">
                <a:latin typeface="Tahoma"/>
                <a:cs typeface="Tahoma"/>
              </a:rPr>
              <a:t> </a:t>
            </a:r>
            <a:r>
              <a:rPr sz="1796" spc="-3" dirty="0">
                <a:latin typeface="Tahoma"/>
                <a:cs typeface="Tahoma"/>
              </a:rPr>
              <a:t>[0,0]</a:t>
            </a:r>
            <a:endParaRPr sz="1796" dirty="0">
              <a:latin typeface="Tahoma"/>
              <a:cs typeface="Tahoma"/>
            </a:endParaRPr>
          </a:p>
        </p:txBody>
      </p:sp>
      <p:sp>
        <p:nvSpPr>
          <p:cNvPr id="4" name="object 4"/>
          <p:cNvSpPr txBox="1"/>
          <p:nvPr/>
        </p:nvSpPr>
        <p:spPr>
          <a:xfrm>
            <a:off x="1987915" y="2970401"/>
            <a:ext cx="2939855" cy="315009"/>
          </a:xfrm>
          <a:prstGeom prst="rect">
            <a:avLst/>
          </a:prstGeom>
        </p:spPr>
        <p:txBody>
          <a:bodyPr vert="horz" wrap="square" lIns="0" tIns="5701" rIns="0" bIns="0" rtlCol="0">
            <a:spAutoFit/>
          </a:bodyPr>
          <a:lstStyle/>
          <a:p>
            <a:pPr marL="228046" marR="3258" indent="-219902">
              <a:lnSpc>
                <a:spcPct val="101000"/>
              </a:lnSpc>
              <a:spcBef>
                <a:spcPts val="45"/>
              </a:spcBef>
              <a:buFont typeface="Wingdings"/>
              <a:buChar char=""/>
              <a:tabLst>
                <a:tab pos="227639" algn="l"/>
                <a:tab pos="228046" algn="l"/>
              </a:tabLst>
            </a:pPr>
            <a:r>
              <a:rPr sz="1796" dirty="0">
                <a:latin typeface="Tahoma"/>
                <a:cs typeface="Tahoma"/>
              </a:rPr>
              <a:t>NP</a:t>
            </a:r>
            <a:r>
              <a:rPr sz="1796" spc="-10" dirty="0">
                <a:latin typeface="Tahoma"/>
                <a:cs typeface="Tahoma"/>
              </a:rPr>
              <a:t> </a:t>
            </a:r>
            <a:r>
              <a:rPr sz="2116" spc="-64" dirty="0">
                <a:latin typeface="Symbol"/>
                <a:cs typeface="Symbol"/>
              </a:rPr>
              <a:t></a:t>
            </a:r>
            <a:r>
              <a:rPr sz="2116" spc="6" dirty="0">
                <a:latin typeface="Times New Roman"/>
                <a:cs typeface="Times New Roman"/>
              </a:rPr>
              <a:t> </a:t>
            </a:r>
            <a:r>
              <a:rPr sz="1796" dirty="0">
                <a:latin typeface="Tahoma"/>
                <a:cs typeface="Tahoma"/>
              </a:rPr>
              <a:t>Det</a:t>
            </a:r>
            <a:r>
              <a:rPr sz="1796" spc="-13" dirty="0">
                <a:latin typeface="Tahoma"/>
                <a:cs typeface="Tahoma"/>
              </a:rPr>
              <a:t> </a:t>
            </a:r>
            <a:r>
              <a:rPr sz="1154" spc="-250" dirty="0">
                <a:latin typeface="Segoe UI Symbol"/>
                <a:cs typeface="Segoe UI Symbol"/>
              </a:rPr>
              <a:t>□</a:t>
            </a:r>
            <a:r>
              <a:rPr sz="1154" spc="-231" dirty="0">
                <a:latin typeface="Segoe UI Symbol"/>
                <a:cs typeface="Segoe UI Symbol"/>
              </a:rPr>
              <a:t> </a:t>
            </a:r>
            <a:r>
              <a:rPr lang="en-US" sz="1154" spc="-231" dirty="0">
                <a:latin typeface="Segoe UI Symbol"/>
                <a:cs typeface="Segoe UI Symbol"/>
              </a:rPr>
              <a:t>     </a:t>
            </a:r>
            <a:r>
              <a:rPr sz="1796" dirty="0">
                <a:latin typeface="Tahoma"/>
                <a:cs typeface="Tahoma"/>
              </a:rPr>
              <a:t>Nominal </a:t>
            </a:r>
            <a:r>
              <a:rPr sz="1796" spc="-552" dirty="0">
                <a:latin typeface="Tahoma"/>
                <a:cs typeface="Tahoma"/>
              </a:rPr>
              <a:t> </a:t>
            </a:r>
            <a:r>
              <a:rPr sz="1796" spc="-3" dirty="0">
                <a:latin typeface="Tahoma"/>
                <a:cs typeface="Tahoma"/>
              </a:rPr>
              <a:t>[1,2]</a:t>
            </a:r>
            <a:endParaRPr sz="1796" dirty="0">
              <a:latin typeface="Tahoma"/>
              <a:cs typeface="Tahoma"/>
            </a:endParaRPr>
          </a:p>
        </p:txBody>
      </p:sp>
      <p:sp>
        <p:nvSpPr>
          <p:cNvPr id="5" name="object 5"/>
          <p:cNvSpPr txBox="1"/>
          <p:nvPr/>
        </p:nvSpPr>
        <p:spPr>
          <a:xfrm>
            <a:off x="2455232" y="4266396"/>
            <a:ext cx="1384225" cy="334648"/>
          </a:xfrm>
          <a:prstGeom prst="rect">
            <a:avLst/>
          </a:prstGeom>
        </p:spPr>
        <p:txBody>
          <a:bodyPr vert="horz" wrap="square" lIns="0" tIns="8959" rIns="0" bIns="0" rtlCol="0">
            <a:spAutoFit/>
          </a:bodyPr>
          <a:lstStyle/>
          <a:p>
            <a:pPr marL="228046" indent="-219902">
              <a:spcBef>
                <a:spcPts val="71"/>
              </a:spcBef>
              <a:buFont typeface="Wingdings"/>
              <a:buChar char=""/>
              <a:tabLst>
                <a:tab pos="227639" algn="l"/>
                <a:tab pos="228046" algn="l"/>
              </a:tabLst>
            </a:pPr>
            <a:r>
              <a:rPr sz="1796" dirty="0">
                <a:latin typeface="Tahoma"/>
                <a:cs typeface="Tahoma"/>
              </a:rPr>
              <a:t>VP</a:t>
            </a:r>
            <a:r>
              <a:rPr sz="1796" spc="-16" dirty="0">
                <a:latin typeface="Tahoma"/>
                <a:cs typeface="Tahoma"/>
              </a:rPr>
              <a:t> </a:t>
            </a:r>
            <a:r>
              <a:rPr sz="2116" spc="-64" dirty="0">
                <a:latin typeface="Symbol"/>
                <a:cs typeface="Symbol"/>
              </a:rPr>
              <a:t></a:t>
            </a:r>
            <a:r>
              <a:rPr sz="2116" spc="3" dirty="0">
                <a:latin typeface="Times New Roman"/>
                <a:cs typeface="Times New Roman"/>
              </a:rPr>
              <a:t> </a:t>
            </a:r>
            <a:r>
              <a:rPr sz="1796" dirty="0">
                <a:latin typeface="Tahoma"/>
                <a:cs typeface="Tahoma"/>
              </a:rPr>
              <a:t>V</a:t>
            </a:r>
            <a:r>
              <a:rPr sz="1796" spc="-19" dirty="0">
                <a:latin typeface="Tahoma"/>
                <a:cs typeface="Tahoma"/>
              </a:rPr>
              <a:t> </a:t>
            </a:r>
            <a:r>
              <a:rPr sz="1796" dirty="0">
                <a:latin typeface="Tahoma"/>
                <a:cs typeface="Tahoma"/>
              </a:rPr>
              <a:t>NP</a:t>
            </a:r>
          </a:p>
        </p:txBody>
      </p:sp>
      <p:sp>
        <p:nvSpPr>
          <p:cNvPr id="6" name="object 6"/>
          <p:cNvSpPr txBox="1"/>
          <p:nvPr/>
        </p:nvSpPr>
        <p:spPr>
          <a:xfrm>
            <a:off x="3903905" y="4259614"/>
            <a:ext cx="737113" cy="284582"/>
          </a:xfrm>
          <a:prstGeom prst="rect">
            <a:avLst/>
          </a:prstGeom>
        </p:spPr>
        <p:txBody>
          <a:bodyPr vert="horz" wrap="square" lIns="0" tIns="8145" rIns="0" bIns="0" rtlCol="0">
            <a:spAutoFit/>
          </a:bodyPr>
          <a:lstStyle/>
          <a:p>
            <a:pPr marL="8145">
              <a:spcBef>
                <a:spcPts val="64"/>
              </a:spcBef>
              <a:tabLst>
                <a:tab pos="235784" algn="l"/>
              </a:tabLst>
            </a:pPr>
            <a:r>
              <a:rPr sz="1154" spc="-250" dirty="0">
                <a:latin typeface="Segoe UI Symbol"/>
                <a:cs typeface="Segoe UI Symbol"/>
              </a:rPr>
              <a:t>□	</a:t>
            </a:r>
            <a:r>
              <a:rPr sz="1796" spc="-250" dirty="0">
                <a:latin typeface="Tahoma"/>
                <a:cs typeface="Tahoma"/>
              </a:rPr>
              <a:t>[</a:t>
            </a:r>
            <a:r>
              <a:rPr sz="1796" spc="-3" dirty="0">
                <a:latin typeface="Tahoma"/>
                <a:cs typeface="Tahoma"/>
              </a:rPr>
              <a:t>0</a:t>
            </a:r>
            <a:r>
              <a:rPr sz="1796" dirty="0">
                <a:latin typeface="Tahoma"/>
                <a:cs typeface="Tahoma"/>
              </a:rPr>
              <a:t>,</a:t>
            </a:r>
            <a:r>
              <a:rPr sz="1796" spc="-3" dirty="0">
                <a:latin typeface="Tahoma"/>
                <a:cs typeface="Tahoma"/>
              </a:rPr>
              <a:t>3</a:t>
            </a:r>
            <a:r>
              <a:rPr sz="1796" dirty="0">
                <a:latin typeface="Tahoma"/>
                <a:cs typeface="Tahoma"/>
              </a:rPr>
              <a:t>]</a:t>
            </a:r>
          </a:p>
        </p:txBody>
      </p:sp>
      <p:sp>
        <p:nvSpPr>
          <p:cNvPr id="7" name="object 7"/>
          <p:cNvSpPr txBox="1"/>
          <p:nvPr/>
        </p:nvSpPr>
        <p:spPr>
          <a:xfrm>
            <a:off x="5583078" y="2274404"/>
            <a:ext cx="4865914" cy="2159316"/>
          </a:xfrm>
          <a:prstGeom prst="rect">
            <a:avLst/>
          </a:prstGeom>
        </p:spPr>
        <p:txBody>
          <a:bodyPr vert="horz" wrap="square" lIns="0" tIns="27693" rIns="0" bIns="0" rtlCol="0">
            <a:spAutoFit/>
          </a:bodyPr>
          <a:lstStyle/>
          <a:p>
            <a:pPr marL="228046" marR="32578" indent="-219902">
              <a:lnSpc>
                <a:spcPts val="1411"/>
              </a:lnSpc>
              <a:spcBef>
                <a:spcPts val="218"/>
              </a:spcBef>
              <a:buFont typeface="Wingdings"/>
              <a:buChar char=""/>
              <a:tabLst>
                <a:tab pos="227639" algn="l"/>
                <a:tab pos="228046" algn="l"/>
              </a:tabLst>
            </a:pPr>
            <a:r>
              <a:rPr dirty="0">
                <a:solidFill>
                  <a:srgbClr val="590A0E"/>
                </a:solidFill>
                <a:latin typeface="Tahoma"/>
                <a:cs typeface="Tahoma"/>
              </a:rPr>
              <a:t>A</a:t>
            </a:r>
            <a:r>
              <a:rPr spc="-10" dirty="0">
                <a:solidFill>
                  <a:srgbClr val="590A0E"/>
                </a:solidFill>
                <a:latin typeface="Tahoma"/>
                <a:cs typeface="Tahoma"/>
              </a:rPr>
              <a:t> </a:t>
            </a:r>
            <a:r>
              <a:rPr spc="-3" dirty="0">
                <a:solidFill>
                  <a:srgbClr val="590A0E"/>
                </a:solidFill>
                <a:latin typeface="Tahoma"/>
                <a:cs typeface="Tahoma"/>
              </a:rPr>
              <a:t>VP</a:t>
            </a:r>
            <a:r>
              <a:rPr spc="-13" dirty="0">
                <a:solidFill>
                  <a:srgbClr val="590A0E"/>
                </a:solidFill>
                <a:latin typeface="Tahoma"/>
                <a:cs typeface="Tahoma"/>
              </a:rPr>
              <a:t> </a:t>
            </a:r>
            <a:r>
              <a:rPr dirty="0">
                <a:solidFill>
                  <a:srgbClr val="590A0E"/>
                </a:solidFill>
                <a:latin typeface="Tahoma"/>
                <a:cs typeface="Tahoma"/>
              </a:rPr>
              <a:t>is</a:t>
            </a:r>
            <a:r>
              <a:rPr spc="-13" dirty="0">
                <a:solidFill>
                  <a:srgbClr val="590A0E"/>
                </a:solidFill>
                <a:latin typeface="Tahoma"/>
                <a:cs typeface="Tahoma"/>
              </a:rPr>
              <a:t> </a:t>
            </a:r>
            <a:r>
              <a:rPr spc="-3" dirty="0">
                <a:solidFill>
                  <a:srgbClr val="590A0E"/>
                </a:solidFill>
                <a:latin typeface="Tahoma"/>
                <a:cs typeface="Tahoma"/>
              </a:rPr>
              <a:t>predicted</a:t>
            </a:r>
            <a:r>
              <a:rPr spc="-16" dirty="0">
                <a:solidFill>
                  <a:srgbClr val="590A0E"/>
                </a:solidFill>
                <a:latin typeface="Tahoma"/>
                <a:cs typeface="Tahoma"/>
              </a:rPr>
              <a:t> </a:t>
            </a:r>
            <a:r>
              <a:rPr dirty="0">
                <a:solidFill>
                  <a:srgbClr val="590A0E"/>
                </a:solidFill>
                <a:latin typeface="Tahoma"/>
                <a:cs typeface="Tahoma"/>
              </a:rPr>
              <a:t>at</a:t>
            </a:r>
            <a:r>
              <a:rPr spc="-6" dirty="0">
                <a:solidFill>
                  <a:srgbClr val="590A0E"/>
                </a:solidFill>
                <a:latin typeface="Tahoma"/>
                <a:cs typeface="Tahoma"/>
              </a:rPr>
              <a:t> </a:t>
            </a:r>
            <a:r>
              <a:rPr dirty="0">
                <a:solidFill>
                  <a:srgbClr val="590A0E"/>
                </a:solidFill>
                <a:latin typeface="Tahoma"/>
                <a:cs typeface="Tahoma"/>
              </a:rPr>
              <a:t>the</a:t>
            </a:r>
            <a:r>
              <a:rPr spc="-10" dirty="0">
                <a:solidFill>
                  <a:srgbClr val="590A0E"/>
                </a:solidFill>
                <a:latin typeface="Tahoma"/>
                <a:cs typeface="Tahoma"/>
              </a:rPr>
              <a:t> </a:t>
            </a:r>
            <a:r>
              <a:rPr dirty="0">
                <a:solidFill>
                  <a:srgbClr val="590A0E"/>
                </a:solidFill>
                <a:latin typeface="Tahoma"/>
                <a:cs typeface="Tahoma"/>
              </a:rPr>
              <a:t>start </a:t>
            </a:r>
            <a:r>
              <a:rPr spc="-391" dirty="0">
                <a:solidFill>
                  <a:srgbClr val="590A0E"/>
                </a:solidFill>
                <a:latin typeface="Tahoma"/>
                <a:cs typeface="Tahoma"/>
              </a:rPr>
              <a:t> </a:t>
            </a:r>
            <a:r>
              <a:rPr dirty="0">
                <a:solidFill>
                  <a:srgbClr val="590A0E"/>
                </a:solidFill>
                <a:latin typeface="Tahoma"/>
                <a:cs typeface="Tahoma"/>
              </a:rPr>
              <a:t>of</a:t>
            </a:r>
            <a:r>
              <a:rPr spc="-3" dirty="0">
                <a:solidFill>
                  <a:srgbClr val="590A0E"/>
                </a:solidFill>
                <a:latin typeface="Tahoma"/>
                <a:cs typeface="Tahoma"/>
              </a:rPr>
              <a:t> </a:t>
            </a:r>
            <a:r>
              <a:rPr dirty="0">
                <a:solidFill>
                  <a:srgbClr val="590A0E"/>
                </a:solidFill>
                <a:latin typeface="Tahoma"/>
                <a:cs typeface="Tahoma"/>
              </a:rPr>
              <a:t>the</a:t>
            </a:r>
            <a:r>
              <a:rPr spc="-6" dirty="0">
                <a:solidFill>
                  <a:srgbClr val="590A0E"/>
                </a:solidFill>
                <a:latin typeface="Tahoma"/>
                <a:cs typeface="Tahoma"/>
              </a:rPr>
              <a:t> </a:t>
            </a:r>
            <a:r>
              <a:rPr spc="-3" dirty="0">
                <a:solidFill>
                  <a:srgbClr val="590A0E"/>
                </a:solidFill>
                <a:latin typeface="Tahoma"/>
                <a:cs typeface="Tahoma"/>
              </a:rPr>
              <a:t>sentence</a:t>
            </a:r>
            <a:endParaRPr dirty="0">
              <a:latin typeface="Tahoma"/>
              <a:cs typeface="Tahoma"/>
            </a:endParaRPr>
          </a:p>
          <a:p>
            <a:pPr>
              <a:lnSpc>
                <a:spcPct val="100000"/>
              </a:lnSpc>
              <a:buClr>
                <a:srgbClr val="590A0E"/>
              </a:buClr>
              <a:buFont typeface="Wingdings"/>
              <a:buChar char=""/>
            </a:pPr>
            <a:endParaRPr sz="2000" dirty="0">
              <a:latin typeface="Tahoma"/>
              <a:cs typeface="Tahoma"/>
            </a:endParaRPr>
          </a:p>
          <a:p>
            <a:pPr>
              <a:spcBef>
                <a:spcPts val="16"/>
              </a:spcBef>
              <a:buClr>
                <a:srgbClr val="590A0E"/>
              </a:buClr>
              <a:buFont typeface="Wingdings"/>
              <a:buChar char=""/>
            </a:pPr>
            <a:endParaRPr sz="2000" dirty="0">
              <a:latin typeface="Tahoma"/>
              <a:cs typeface="Tahoma"/>
            </a:endParaRPr>
          </a:p>
          <a:p>
            <a:pPr marL="228046" marR="11402" indent="-219902">
              <a:lnSpc>
                <a:spcPts val="1411"/>
              </a:lnSpc>
              <a:buFont typeface="Wingdings"/>
              <a:buChar char=""/>
              <a:tabLst>
                <a:tab pos="227639" algn="l"/>
                <a:tab pos="228046" algn="l"/>
              </a:tabLst>
            </a:pPr>
            <a:r>
              <a:rPr dirty="0">
                <a:solidFill>
                  <a:srgbClr val="590A0E"/>
                </a:solidFill>
                <a:latin typeface="Tahoma"/>
                <a:cs typeface="Tahoma"/>
              </a:rPr>
              <a:t>An</a:t>
            </a:r>
            <a:r>
              <a:rPr spc="-13" dirty="0">
                <a:solidFill>
                  <a:srgbClr val="590A0E"/>
                </a:solidFill>
                <a:latin typeface="Tahoma"/>
                <a:cs typeface="Tahoma"/>
              </a:rPr>
              <a:t> </a:t>
            </a:r>
            <a:r>
              <a:rPr dirty="0">
                <a:solidFill>
                  <a:srgbClr val="590A0E"/>
                </a:solidFill>
                <a:latin typeface="Tahoma"/>
                <a:cs typeface="Tahoma"/>
              </a:rPr>
              <a:t>NP</a:t>
            </a:r>
            <a:r>
              <a:rPr spc="-10" dirty="0">
                <a:solidFill>
                  <a:srgbClr val="590A0E"/>
                </a:solidFill>
                <a:latin typeface="Tahoma"/>
                <a:cs typeface="Tahoma"/>
              </a:rPr>
              <a:t> </a:t>
            </a:r>
            <a:r>
              <a:rPr dirty="0">
                <a:solidFill>
                  <a:srgbClr val="590A0E"/>
                </a:solidFill>
                <a:latin typeface="Tahoma"/>
                <a:cs typeface="Tahoma"/>
              </a:rPr>
              <a:t>is</a:t>
            </a:r>
            <a:r>
              <a:rPr spc="-13" dirty="0">
                <a:solidFill>
                  <a:srgbClr val="590A0E"/>
                </a:solidFill>
                <a:latin typeface="Tahoma"/>
                <a:cs typeface="Tahoma"/>
              </a:rPr>
              <a:t> </a:t>
            </a:r>
            <a:r>
              <a:rPr dirty="0">
                <a:solidFill>
                  <a:srgbClr val="590A0E"/>
                </a:solidFill>
                <a:latin typeface="Tahoma"/>
                <a:cs typeface="Tahoma"/>
              </a:rPr>
              <a:t>in</a:t>
            </a:r>
            <a:r>
              <a:rPr spc="-10" dirty="0">
                <a:solidFill>
                  <a:srgbClr val="590A0E"/>
                </a:solidFill>
                <a:latin typeface="Tahoma"/>
                <a:cs typeface="Tahoma"/>
              </a:rPr>
              <a:t> </a:t>
            </a:r>
            <a:r>
              <a:rPr spc="-6" dirty="0">
                <a:solidFill>
                  <a:srgbClr val="590A0E"/>
                </a:solidFill>
                <a:latin typeface="Tahoma"/>
                <a:cs typeface="Tahoma"/>
              </a:rPr>
              <a:t>progress;</a:t>
            </a:r>
            <a:r>
              <a:rPr spc="-3" dirty="0">
                <a:solidFill>
                  <a:srgbClr val="590A0E"/>
                </a:solidFill>
                <a:latin typeface="Tahoma"/>
                <a:cs typeface="Tahoma"/>
              </a:rPr>
              <a:t> </a:t>
            </a:r>
            <a:r>
              <a:rPr dirty="0">
                <a:solidFill>
                  <a:srgbClr val="590A0E"/>
                </a:solidFill>
                <a:latin typeface="Tahoma"/>
                <a:cs typeface="Tahoma"/>
              </a:rPr>
              <a:t>the</a:t>
            </a:r>
            <a:r>
              <a:rPr spc="-10" dirty="0">
                <a:solidFill>
                  <a:srgbClr val="590A0E"/>
                </a:solidFill>
                <a:latin typeface="Tahoma"/>
                <a:cs typeface="Tahoma"/>
              </a:rPr>
              <a:t> </a:t>
            </a:r>
            <a:r>
              <a:rPr dirty="0">
                <a:solidFill>
                  <a:srgbClr val="590A0E"/>
                </a:solidFill>
                <a:latin typeface="Tahoma"/>
                <a:cs typeface="Tahoma"/>
              </a:rPr>
              <a:t>Det </a:t>
            </a:r>
            <a:r>
              <a:rPr spc="-391" dirty="0">
                <a:solidFill>
                  <a:srgbClr val="590A0E"/>
                </a:solidFill>
                <a:latin typeface="Tahoma"/>
                <a:cs typeface="Tahoma"/>
              </a:rPr>
              <a:t> </a:t>
            </a:r>
            <a:r>
              <a:rPr spc="-3" dirty="0">
                <a:solidFill>
                  <a:srgbClr val="590A0E"/>
                </a:solidFill>
                <a:latin typeface="Tahoma"/>
                <a:cs typeface="Tahoma"/>
              </a:rPr>
              <a:t>goes</a:t>
            </a:r>
            <a:r>
              <a:rPr spc="-6" dirty="0">
                <a:solidFill>
                  <a:srgbClr val="590A0E"/>
                </a:solidFill>
                <a:latin typeface="Tahoma"/>
                <a:cs typeface="Tahoma"/>
              </a:rPr>
              <a:t> </a:t>
            </a:r>
            <a:r>
              <a:rPr spc="-3" dirty="0">
                <a:solidFill>
                  <a:srgbClr val="590A0E"/>
                </a:solidFill>
                <a:latin typeface="Tahoma"/>
                <a:cs typeface="Tahoma"/>
              </a:rPr>
              <a:t>from</a:t>
            </a:r>
            <a:r>
              <a:rPr spc="-6" dirty="0">
                <a:solidFill>
                  <a:srgbClr val="590A0E"/>
                </a:solidFill>
                <a:latin typeface="Tahoma"/>
                <a:cs typeface="Tahoma"/>
              </a:rPr>
              <a:t> </a:t>
            </a:r>
            <a:r>
              <a:rPr dirty="0">
                <a:solidFill>
                  <a:srgbClr val="590A0E"/>
                </a:solidFill>
                <a:latin typeface="Tahoma"/>
                <a:cs typeface="Tahoma"/>
              </a:rPr>
              <a:t>1</a:t>
            </a:r>
            <a:r>
              <a:rPr spc="-6" dirty="0">
                <a:solidFill>
                  <a:srgbClr val="590A0E"/>
                </a:solidFill>
                <a:latin typeface="Tahoma"/>
                <a:cs typeface="Tahoma"/>
              </a:rPr>
              <a:t> </a:t>
            </a:r>
            <a:r>
              <a:rPr dirty="0">
                <a:solidFill>
                  <a:srgbClr val="590A0E"/>
                </a:solidFill>
                <a:latin typeface="Tahoma"/>
                <a:cs typeface="Tahoma"/>
              </a:rPr>
              <a:t>to</a:t>
            </a:r>
            <a:r>
              <a:rPr spc="-3" dirty="0">
                <a:solidFill>
                  <a:srgbClr val="590A0E"/>
                </a:solidFill>
                <a:latin typeface="Tahoma"/>
                <a:cs typeface="Tahoma"/>
              </a:rPr>
              <a:t> </a:t>
            </a:r>
            <a:r>
              <a:rPr dirty="0">
                <a:solidFill>
                  <a:srgbClr val="590A0E"/>
                </a:solidFill>
                <a:latin typeface="Tahoma"/>
                <a:cs typeface="Tahoma"/>
              </a:rPr>
              <a:t>2</a:t>
            </a:r>
            <a:endParaRPr dirty="0">
              <a:latin typeface="Tahoma"/>
              <a:cs typeface="Tahoma"/>
            </a:endParaRPr>
          </a:p>
          <a:p>
            <a:pPr>
              <a:lnSpc>
                <a:spcPct val="100000"/>
              </a:lnSpc>
              <a:buClr>
                <a:srgbClr val="590A0E"/>
              </a:buClr>
              <a:buFont typeface="Wingdings"/>
              <a:buChar char=""/>
            </a:pPr>
            <a:endParaRPr sz="2000" dirty="0">
              <a:latin typeface="Tahoma"/>
              <a:cs typeface="Tahoma"/>
            </a:endParaRPr>
          </a:p>
          <a:p>
            <a:pPr>
              <a:spcBef>
                <a:spcPts val="16"/>
              </a:spcBef>
              <a:buClr>
                <a:srgbClr val="590A0E"/>
              </a:buClr>
              <a:buFont typeface="Wingdings"/>
              <a:buChar char=""/>
            </a:pPr>
            <a:endParaRPr sz="2000" dirty="0">
              <a:latin typeface="Tahoma"/>
              <a:cs typeface="Tahoma"/>
            </a:endParaRPr>
          </a:p>
          <a:p>
            <a:pPr marL="228046" marR="3258" indent="-219902">
              <a:lnSpc>
                <a:spcPts val="1411"/>
              </a:lnSpc>
              <a:buFont typeface="Wingdings"/>
              <a:buChar char=""/>
              <a:tabLst>
                <a:tab pos="227639" algn="l"/>
                <a:tab pos="228046" algn="l"/>
              </a:tabLst>
            </a:pPr>
            <a:r>
              <a:rPr dirty="0">
                <a:solidFill>
                  <a:srgbClr val="590A0E"/>
                </a:solidFill>
                <a:latin typeface="Tahoma"/>
                <a:cs typeface="Tahoma"/>
              </a:rPr>
              <a:t>A</a:t>
            </a:r>
            <a:r>
              <a:rPr spc="-10" dirty="0">
                <a:solidFill>
                  <a:srgbClr val="590A0E"/>
                </a:solidFill>
                <a:latin typeface="Tahoma"/>
                <a:cs typeface="Tahoma"/>
              </a:rPr>
              <a:t> </a:t>
            </a:r>
            <a:r>
              <a:rPr spc="-3" dirty="0">
                <a:solidFill>
                  <a:srgbClr val="590A0E"/>
                </a:solidFill>
                <a:latin typeface="Tahoma"/>
                <a:cs typeface="Tahoma"/>
              </a:rPr>
              <a:t>VP</a:t>
            </a:r>
            <a:r>
              <a:rPr spc="-13" dirty="0">
                <a:solidFill>
                  <a:srgbClr val="590A0E"/>
                </a:solidFill>
                <a:latin typeface="Tahoma"/>
                <a:cs typeface="Tahoma"/>
              </a:rPr>
              <a:t> </a:t>
            </a:r>
            <a:r>
              <a:rPr spc="-3" dirty="0">
                <a:solidFill>
                  <a:srgbClr val="590A0E"/>
                </a:solidFill>
                <a:latin typeface="Tahoma"/>
                <a:cs typeface="Tahoma"/>
              </a:rPr>
              <a:t>has</a:t>
            </a:r>
            <a:r>
              <a:rPr spc="-10" dirty="0">
                <a:solidFill>
                  <a:srgbClr val="590A0E"/>
                </a:solidFill>
                <a:latin typeface="Tahoma"/>
                <a:cs typeface="Tahoma"/>
              </a:rPr>
              <a:t> </a:t>
            </a:r>
            <a:r>
              <a:rPr spc="-3" dirty="0">
                <a:solidFill>
                  <a:srgbClr val="590A0E"/>
                </a:solidFill>
                <a:latin typeface="Tahoma"/>
                <a:cs typeface="Tahoma"/>
              </a:rPr>
              <a:t>been</a:t>
            </a:r>
            <a:r>
              <a:rPr spc="-13" dirty="0">
                <a:solidFill>
                  <a:srgbClr val="590A0E"/>
                </a:solidFill>
                <a:latin typeface="Tahoma"/>
                <a:cs typeface="Tahoma"/>
              </a:rPr>
              <a:t> </a:t>
            </a:r>
            <a:r>
              <a:rPr spc="-6" dirty="0">
                <a:solidFill>
                  <a:srgbClr val="590A0E"/>
                </a:solidFill>
                <a:latin typeface="Tahoma"/>
                <a:cs typeface="Tahoma"/>
              </a:rPr>
              <a:t>found</a:t>
            </a:r>
            <a:r>
              <a:rPr spc="-13" dirty="0">
                <a:solidFill>
                  <a:srgbClr val="590A0E"/>
                </a:solidFill>
                <a:latin typeface="Tahoma"/>
                <a:cs typeface="Tahoma"/>
              </a:rPr>
              <a:t> </a:t>
            </a:r>
            <a:r>
              <a:rPr dirty="0">
                <a:solidFill>
                  <a:srgbClr val="590A0E"/>
                </a:solidFill>
                <a:latin typeface="Tahoma"/>
                <a:cs typeface="Tahoma"/>
              </a:rPr>
              <a:t>starting </a:t>
            </a:r>
            <a:r>
              <a:rPr spc="-391" dirty="0">
                <a:solidFill>
                  <a:srgbClr val="590A0E"/>
                </a:solidFill>
                <a:latin typeface="Tahoma"/>
                <a:cs typeface="Tahoma"/>
              </a:rPr>
              <a:t> </a:t>
            </a:r>
            <a:r>
              <a:rPr dirty="0">
                <a:solidFill>
                  <a:srgbClr val="590A0E"/>
                </a:solidFill>
                <a:latin typeface="Tahoma"/>
                <a:cs typeface="Tahoma"/>
              </a:rPr>
              <a:t>at 0</a:t>
            </a:r>
            <a:r>
              <a:rPr spc="-6" dirty="0">
                <a:solidFill>
                  <a:srgbClr val="590A0E"/>
                </a:solidFill>
                <a:latin typeface="Tahoma"/>
                <a:cs typeface="Tahoma"/>
              </a:rPr>
              <a:t> </a:t>
            </a:r>
            <a:r>
              <a:rPr spc="-3" dirty="0">
                <a:solidFill>
                  <a:srgbClr val="590A0E"/>
                </a:solidFill>
                <a:latin typeface="Tahoma"/>
                <a:cs typeface="Tahoma"/>
              </a:rPr>
              <a:t>and</a:t>
            </a:r>
            <a:r>
              <a:rPr spc="-10" dirty="0">
                <a:solidFill>
                  <a:srgbClr val="590A0E"/>
                </a:solidFill>
                <a:latin typeface="Tahoma"/>
                <a:cs typeface="Tahoma"/>
              </a:rPr>
              <a:t> </a:t>
            </a:r>
            <a:r>
              <a:rPr spc="-3" dirty="0">
                <a:solidFill>
                  <a:srgbClr val="590A0E"/>
                </a:solidFill>
                <a:latin typeface="Tahoma"/>
                <a:cs typeface="Tahoma"/>
              </a:rPr>
              <a:t>ending</a:t>
            </a:r>
            <a:r>
              <a:rPr spc="-10" dirty="0">
                <a:solidFill>
                  <a:srgbClr val="590A0E"/>
                </a:solidFill>
                <a:latin typeface="Tahoma"/>
                <a:cs typeface="Tahoma"/>
              </a:rPr>
              <a:t> </a:t>
            </a:r>
            <a:r>
              <a:rPr dirty="0">
                <a:solidFill>
                  <a:srgbClr val="590A0E"/>
                </a:solidFill>
                <a:latin typeface="Tahoma"/>
                <a:cs typeface="Tahoma"/>
              </a:rPr>
              <a:t>at 3</a:t>
            </a:r>
            <a:endParaRPr dirty="0">
              <a:latin typeface="Tahoma"/>
              <a:cs typeface="Tahoma"/>
            </a:endParaRPr>
          </a:p>
        </p:txBody>
      </p:sp>
      <p:sp>
        <p:nvSpPr>
          <p:cNvPr id="11" name="object 11"/>
          <p:cNvSpPr txBox="1">
            <a:spLocks noGrp="1"/>
          </p:cNvSpPr>
          <p:nvPr>
            <p:ph type="sldNum" sz="quarter" idx="7"/>
          </p:nvPr>
        </p:nvSpPr>
        <p:spPr>
          <a:xfrm>
            <a:off x="8189237" y="4127590"/>
            <a:ext cx="1759297" cy="132024"/>
          </a:xfrm>
          <a:prstGeom prst="rect">
            <a:avLst/>
          </a:prstGeom>
        </p:spPr>
        <p:txBody>
          <a:bodyPr vert="horz" wrap="square" lIns="0" tIns="0" rIns="0" bIns="0" rtlCol="0" anchor="ctr">
            <a:spAutoFit/>
          </a:bodyPr>
          <a:lstStyle/>
          <a:p>
            <a:pPr marL="24434">
              <a:lnSpc>
                <a:spcPts val="1055"/>
              </a:lnSpc>
            </a:pPr>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6524" y="192253"/>
            <a:ext cx="8458200" cy="609141"/>
          </a:xfrm>
          <a:prstGeom prst="rect">
            <a:avLst/>
          </a:prstGeom>
          <a:solidFill>
            <a:srgbClr val="D6E3BC"/>
          </a:solidFill>
          <a:ln w="9525">
            <a:solidFill>
              <a:srgbClr val="00FF00"/>
            </a:solidFill>
          </a:ln>
        </p:spPr>
        <p:txBody>
          <a:bodyPr vert="horz" wrap="square" lIns="0" tIns="54610" rIns="0" bIns="0" rtlCol="0" anchor="ctr">
            <a:spAutoFit/>
          </a:bodyPr>
          <a:lstStyle/>
          <a:p>
            <a:pPr algn="ctr">
              <a:lnSpc>
                <a:spcPct val="100000"/>
              </a:lnSpc>
              <a:spcBef>
                <a:spcPts val="430"/>
              </a:spcBef>
            </a:pPr>
            <a:r>
              <a:rPr sz="3600" spc="-5" dirty="0">
                <a:solidFill>
                  <a:srgbClr val="FF3D11"/>
                </a:solidFill>
              </a:rPr>
              <a:t>Example</a:t>
            </a:r>
            <a:r>
              <a:rPr sz="3600" spc="-20" dirty="0">
                <a:solidFill>
                  <a:srgbClr val="FF3D11"/>
                </a:solidFill>
              </a:rPr>
              <a:t> </a:t>
            </a:r>
            <a:r>
              <a:rPr sz="3600" dirty="0">
                <a:solidFill>
                  <a:srgbClr val="FF3D11"/>
                </a:solidFill>
              </a:rPr>
              <a:t>CYK</a:t>
            </a:r>
            <a:r>
              <a:rPr sz="3600" spc="-145" dirty="0">
                <a:solidFill>
                  <a:srgbClr val="FF3D11"/>
                </a:solidFill>
              </a:rPr>
              <a:t> </a:t>
            </a:r>
            <a:r>
              <a:rPr sz="3600" spc="-10" dirty="0">
                <a:solidFill>
                  <a:srgbClr val="FF3D11"/>
                </a:solidFill>
              </a:rPr>
              <a:t>Algorithm</a:t>
            </a:r>
            <a:endParaRPr sz="3600"/>
          </a:p>
        </p:txBody>
      </p:sp>
      <p:sp>
        <p:nvSpPr>
          <p:cNvPr id="3" name="object 3"/>
          <p:cNvSpPr txBox="1"/>
          <p:nvPr/>
        </p:nvSpPr>
        <p:spPr>
          <a:xfrm>
            <a:off x="2060245" y="1014806"/>
            <a:ext cx="8016875" cy="4344138"/>
          </a:xfrm>
          <a:prstGeom prst="rect">
            <a:avLst/>
          </a:prstGeom>
        </p:spPr>
        <p:txBody>
          <a:bodyPr vert="horz" wrap="square" lIns="0" tIns="12065" rIns="0" bIns="0" rtlCol="0">
            <a:spAutoFit/>
          </a:bodyPr>
          <a:lstStyle/>
          <a:p>
            <a:pPr marL="356870" marR="5080" indent="-344805">
              <a:spcBef>
                <a:spcPts val="95"/>
              </a:spcBef>
              <a:buChar char="•"/>
              <a:tabLst>
                <a:tab pos="356870" algn="l"/>
                <a:tab pos="357505" algn="l"/>
              </a:tabLst>
            </a:pPr>
            <a:r>
              <a:rPr sz="3200" spc="-5" dirty="0">
                <a:latin typeface="Arial MT"/>
                <a:cs typeface="Arial MT"/>
              </a:rPr>
              <a:t>Show</a:t>
            </a:r>
            <a:r>
              <a:rPr sz="3200" spc="-15" dirty="0">
                <a:latin typeface="Arial MT"/>
                <a:cs typeface="Arial MT"/>
              </a:rPr>
              <a:t> </a:t>
            </a:r>
            <a:r>
              <a:rPr sz="3200" spc="-5" dirty="0">
                <a:latin typeface="Arial MT"/>
                <a:cs typeface="Arial MT"/>
              </a:rPr>
              <a:t>the</a:t>
            </a:r>
            <a:r>
              <a:rPr sz="3200" spc="-10" dirty="0">
                <a:latin typeface="Arial MT"/>
                <a:cs typeface="Arial MT"/>
              </a:rPr>
              <a:t> </a:t>
            </a:r>
            <a:r>
              <a:rPr sz="3200" spc="-20" dirty="0">
                <a:latin typeface="Arial MT"/>
                <a:cs typeface="Arial MT"/>
              </a:rPr>
              <a:t>CYK</a:t>
            </a:r>
            <a:r>
              <a:rPr sz="3200" spc="-125" dirty="0">
                <a:latin typeface="Arial MT"/>
                <a:cs typeface="Arial MT"/>
              </a:rPr>
              <a:t> </a:t>
            </a:r>
            <a:r>
              <a:rPr sz="3200" spc="-5" dirty="0">
                <a:latin typeface="Arial MT"/>
                <a:cs typeface="Arial MT"/>
              </a:rPr>
              <a:t>Algorithm</a:t>
            </a:r>
            <a:r>
              <a:rPr sz="3200" spc="-10" dirty="0">
                <a:latin typeface="Arial MT"/>
                <a:cs typeface="Arial MT"/>
              </a:rPr>
              <a:t> with</a:t>
            </a:r>
            <a:r>
              <a:rPr sz="3200" spc="10" dirty="0">
                <a:latin typeface="Arial MT"/>
                <a:cs typeface="Arial MT"/>
              </a:rPr>
              <a:t> </a:t>
            </a:r>
            <a:r>
              <a:rPr sz="3200" spc="-5" dirty="0">
                <a:latin typeface="Arial MT"/>
                <a:cs typeface="Arial MT"/>
              </a:rPr>
              <a:t>the</a:t>
            </a:r>
            <a:r>
              <a:rPr sz="3200" spc="-10" dirty="0">
                <a:latin typeface="Arial MT"/>
                <a:cs typeface="Arial MT"/>
              </a:rPr>
              <a:t> </a:t>
            </a:r>
            <a:r>
              <a:rPr sz="3200" spc="-5" dirty="0">
                <a:latin typeface="Arial MT"/>
                <a:cs typeface="Arial MT"/>
              </a:rPr>
              <a:t>following </a:t>
            </a:r>
            <a:r>
              <a:rPr sz="3200" spc="-875" dirty="0">
                <a:latin typeface="Arial MT"/>
                <a:cs typeface="Arial MT"/>
              </a:rPr>
              <a:t> </a:t>
            </a:r>
            <a:r>
              <a:rPr sz="3200" spc="-5" dirty="0">
                <a:latin typeface="Arial MT"/>
                <a:cs typeface="Arial MT"/>
              </a:rPr>
              <a:t>example:</a:t>
            </a:r>
            <a:endParaRPr sz="3200">
              <a:latin typeface="Arial MT"/>
              <a:cs typeface="Arial MT"/>
            </a:endParaRPr>
          </a:p>
          <a:p>
            <a:pPr marL="756285" lvl="1" indent="-287020">
              <a:spcBef>
                <a:spcPts val="665"/>
              </a:spcBef>
              <a:buChar char="–"/>
              <a:tabLst>
                <a:tab pos="756920" algn="l"/>
              </a:tabLst>
            </a:pPr>
            <a:r>
              <a:rPr sz="2800" spc="-5" dirty="0">
                <a:latin typeface="Arial MT"/>
                <a:cs typeface="Arial MT"/>
              </a:rPr>
              <a:t>CNF</a:t>
            </a:r>
            <a:r>
              <a:rPr sz="2800" spc="-25" dirty="0">
                <a:latin typeface="Arial MT"/>
                <a:cs typeface="Arial MT"/>
              </a:rPr>
              <a:t> </a:t>
            </a:r>
            <a:r>
              <a:rPr sz="2800" dirty="0">
                <a:latin typeface="Arial MT"/>
                <a:cs typeface="Arial MT"/>
              </a:rPr>
              <a:t>grammar </a:t>
            </a:r>
            <a:r>
              <a:rPr sz="2800" b="1" spc="5" dirty="0">
                <a:latin typeface="Arial"/>
                <a:cs typeface="Arial"/>
              </a:rPr>
              <a:t>G</a:t>
            </a:r>
            <a:endParaRPr sz="2800">
              <a:latin typeface="Arial"/>
              <a:cs typeface="Arial"/>
            </a:endParaRPr>
          </a:p>
          <a:p>
            <a:pPr marL="1155700" lvl="2" indent="-229235">
              <a:spcBef>
                <a:spcPts val="595"/>
              </a:spcBef>
              <a:buChar char="•"/>
              <a:tabLst>
                <a:tab pos="1156335" algn="l"/>
              </a:tabLst>
            </a:pPr>
            <a:r>
              <a:rPr sz="2400" dirty="0">
                <a:latin typeface="Arial MT"/>
                <a:cs typeface="Arial MT"/>
              </a:rPr>
              <a:t>S</a:t>
            </a:r>
            <a:r>
              <a:rPr sz="2400" spc="-35" dirty="0">
                <a:latin typeface="Arial MT"/>
                <a:cs typeface="Arial MT"/>
              </a:rPr>
              <a:t> </a:t>
            </a:r>
            <a:r>
              <a:rPr sz="2400" dirty="0">
                <a:latin typeface="Wingdings"/>
                <a:cs typeface="Wingdings"/>
              </a:rPr>
              <a:t></a:t>
            </a:r>
            <a:r>
              <a:rPr sz="2400" spc="-85" dirty="0">
                <a:latin typeface="Times New Roman"/>
                <a:cs typeface="Times New Roman"/>
              </a:rPr>
              <a:t> </a:t>
            </a:r>
            <a:r>
              <a:rPr sz="2400" dirty="0">
                <a:latin typeface="Arial MT"/>
                <a:cs typeface="Arial MT"/>
              </a:rPr>
              <a:t>AB</a:t>
            </a:r>
            <a:r>
              <a:rPr sz="2400" spc="-30" dirty="0">
                <a:latin typeface="Arial MT"/>
                <a:cs typeface="Arial MT"/>
              </a:rPr>
              <a:t> </a:t>
            </a:r>
            <a:r>
              <a:rPr sz="2400" dirty="0">
                <a:latin typeface="Arial MT"/>
                <a:cs typeface="Arial MT"/>
              </a:rPr>
              <a:t>|</a:t>
            </a:r>
            <a:r>
              <a:rPr sz="2400" spc="-15" dirty="0">
                <a:latin typeface="Arial MT"/>
                <a:cs typeface="Arial MT"/>
              </a:rPr>
              <a:t> </a:t>
            </a:r>
            <a:r>
              <a:rPr sz="2400" dirty="0">
                <a:latin typeface="Arial MT"/>
                <a:cs typeface="Arial MT"/>
              </a:rPr>
              <a:t>BC</a:t>
            </a:r>
            <a:endParaRPr sz="2400">
              <a:latin typeface="Arial MT"/>
              <a:cs typeface="Arial MT"/>
            </a:endParaRPr>
          </a:p>
          <a:p>
            <a:pPr marL="1155700" lvl="2" indent="-229235">
              <a:spcBef>
                <a:spcPts val="575"/>
              </a:spcBef>
              <a:buChar char="•"/>
              <a:tabLst>
                <a:tab pos="1156335" algn="l"/>
              </a:tabLst>
            </a:pPr>
            <a:r>
              <a:rPr sz="2400" dirty="0">
                <a:latin typeface="Arial MT"/>
                <a:cs typeface="Arial MT"/>
              </a:rPr>
              <a:t>A</a:t>
            </a:r>
            <a:r>
              <a:rPr sz="2400" spc="-155" dirty="0">
                <a:latin typeface="Arial MT"/>
                <a:cs typeface="Arial MT"/>
              </a:rPr>
              <a:t> </a:t>
            </a:r>
            <a:r>
              <a:rPr sz="2400" dirty="0">
                <a:latin typeface="Wingdings"/>
                <a:cs typeface="Wingdings"/>
              </a:rPr>
              <a:t></a:t>
            </a:r>
            <a:r>
              <a:rPr sz="2400" spc="30" dirty="0">
                <a:latin typeface="Times New Roman"/>
                <a:cs typeface="Times New Roman"/>
              </a:rPr>
              <a:t> </a:t>
            </a:r>
            <a:r>
              <a:rPr sz="2400" dirty="0">
                <a:latin typeface="Arial MT"/>
                <a:cs typeface="Arial MT"/>
              </a:rPr>
              <a:t>BA</a:t>
            </a:r>
            <a:r>
              <a:rPr sz="2400" spc="-155" dirty="0">
                <a:latin typeface="Arial MT"/>
                <a:cs typeface="Arial MT"/>
              </a:rPr>
              <a:t> </a:t>
            </a:r>
            <a:r>
              <a:rPr sz="2400" dirty="0">
                <a:latin typeface="Arial MT"/>
                <a:cs typeface="Arial MT"/>
              </a:rPr>
              <a:t>|</a:t>
            </a:r>
            <a:r>
              <a:rPr sz="2400" spc="-35" dirty="0">
                <a:latin typeface="Arial MT"/>
                <a:cs typeface="Arial MT"/>
              </a:rPr>
              <a:t> </a:t>
            </a:r>
            <a:r>
              <a:rPr sz="2400" spc="-5" dirty="0">
                <a:latin typeface="Arial MT"/>
                <a:cs typeface="Arial MT"/>
              </a:rPr>
              <a:t>a</a:t>
            </a:r>
            <a:endParaRPr sz="2400">
              <a:latin typeface="Arial MT"/>
              <a:cs typeface="Arial MT"/>
            </a:endParaRPr>
          </a:p>
          <a:p>
            <a:pPr marL="1155700" lvl="2" indent="-229235">
              <a:spcBef>
                <a:spcPts val="580"/>
              </a:spcBef>
              <a:buChar char="•"/>
              <a:tabLst>
                <a:tab pos="1156335" algn="l"/>
              </a:tabLst>
            </a:pPr>
            <a:r>
              <a:rPr sz="2400" dirty="0">
                <a:latin typeface="Arial MT"/>
                <a:cs typeface="Arial MT"/>
              </a:rPr>
              <a:t>B</a:t>
            </a:r>
            <a:r>
              <a:rPr sz="2400" spc="-35" dirty="0">
                <a:latin typeface="Arial MT"/>
                <a:cs typeface="Arial MT"/>
              </a:rPr>
              <a:t> </a:t>
            </a:r>
            <a:r>
              <a:rPr sz="2400" dirty="0">
                <a:latin typeface="Wingdings"/>
                <a:cs typeface="Wingdings"/>
              </a:rPr>
              <a:t></a:t>
            </a:r>
            <a:r>
              <a:rPr sz="2400" spc="60" dirty="0">
                <a:latin typeface="Times New Roman"/>
                <a:cs typeface="Times New Roman"/>
              </a:rPr>
              <a:t> </a:t>
            </a:r>
            <a:r>
              <a:rPr sz="2400" spc="-5" dirty="0">
                <a:latin typeface="Arial MT"/>
                <a:cs typeface="Arial MT"/>
              </a:rPr>
              <a:t>CC</a:t>
            </a:r>
            <a:r>
              <a:rPr sz="2400" spc="-25" dirty="0">
                <a:latin typeface="Arial MT"/>
                <a:cs typeface="Arial MT"/>
              </a:rPr>
              <a:t> </a:t>
            </a:r>
            <a:r>
              <a:rPr sz="2400" dirty="0">
                <a:latin typeface="Arial MT"/>
                <a:cs typeface="Arial MT"/>
              </a:rPr>
              <a:t>|</a:t>
            </a:r>
            <a:r>
              <a:rPr sz="2400" spc="-15" dirty="0">
                <a:latin typeface="Arial MT"/>
                <a:cs typeface="Arial MT"/>
              </a:rPr>
              <a:t> </a:t>
            </a:r>
            <a:r>
              <a:rPr sz="2400" spc="-5" dirty="0">
                <a:latin typeface="Arial MT"/>
                <a:cs typeface="Arial MT"/>
              </a:rPr>
              <a:t>b</a:t>
            </a:r>
            <a:endParaRPr sz="2400">
              <a:latin typeface="Arial MT"/>
              <a:cs typeface="Arial MT"/>
            </a:endParaRPr>
          </a:p>
          <a:p>
            <a:pPr marL="1155700" lvl="2" indent="-229235">
              <a:spcBef>
                <a:spcPts val="575"/>
              </a:spcBef>
              <a:buChar char="•"/>
              <a:tabLst>
                <a:tab pos="1156335" algn="l"/>
              </a:tabLst>
            </a:pPr>
            <a:r>
              <a:rPr sz="2400" dirty="0">
                <a:latin typeface="Arial MT"/>
                <a:cs typeface="Arial MT"/>
              </a:rPr>
              <a:t>C</a:t>
            </a:r>
            <a:r>
              <a:rPr sz="2400" spc="-25" dirty="0">
                <a:latin typeface="Arial MT"/>
                <a:cs typeface="Arial MT"/>
              </a:rPr>
              <a:t> </a:t>
            </a:r>
            <a:r>
              <a:rPr sz="2400" dirty="0">
                <a:latin typeface="Wingdings"/>
                <a:cs typeface="Wingdings"/>
              </a:rPr>
              <a:t></a:t>
            </a:r>
            <a:r>
              <a:rPr sz="2400" spc="-90" dirty="0">
                <a:latin typeface="Times New Roman"/>
                <a:cs typeface="Times New Roman"/>
              </a:rPr>
              <a:t> </a:t>
            </a:r>
            <a:r>
              <a:rPr sz="2400" dirty="0">
                <a:latin typeface="Arial MT"/>
                <a:cs typeface="Arial MT"/>
              </a:rPr>
              <a:t>AB</a:t>
            </a:r>
            <a:r>
              <a:rPr sz="2400" spc="-30" dirty="0">
                <a:latin typeface="Arial MT"/>
                <a:cs typeface="Arial MT"/>
              </a:rPr>
              <a:t> </a:t>
            </a:r>
            <a:r>
              <a:rPr sz="2400" dirty="0">
                <a:latin typeface="Arial MT"/>
                <a:cs typeface="Arial MT"/>
              </a:rPr>
              <a:t>|</a:t>
            </a:r>
            <a:r>
              <a:rPr sz="2400" spc="-15" dirty="0">
                <a:latin typeface="Arial MT"/>
                <a:cs typeface="Arial MT"/>
              </a:rPr>
              <a:t> </a:t>
            </a:r>
            <a:r>
              <a:rPr sz="2400" dirty="0">
                <a:latin typeface="Arial MT"/>
                <a:cs typeface="Arial MT"/>
              </a:rPr>
              <a:t>a</a:t>
            </a:r>
            <a:endParaRPr sz="2400">
              <a:latin typeface="Arial MT"/>
              <a:cs typeface="Arial MT"/>
            </a:endParaRPr>
          </a:p>
          <a:p>
            <a:pPr marL="756285" lvl="1" indent="-287020">
              <a:spcBef>
                <a:spcPts val="660"/>
              </a:spcBef>
              <a:buFont typeface="Arial MT"/>
              <a:buChar char="–"/>
              <a:tabLst>
                <a:tab pos="756920" algn="l"/>
              </a:tabLst>
            </a:pPr>
            <a:r>
              <a:rPr sz="2800" b="1" spc="5" dirty="0">
                <a:latin typeface="Arial"/>
                <a:cs typeface="Arial"/>
              </a:rPr>
              <a:t>w</a:t>
            </a:r>
            <a:r>
              <a:rPr sz="2800" b="1" spc="-40" dirty="0">
                <a:latin typeface="Arial"/>
                <a:cs typeface="Arial"/>
              </a:rPr>
              <a:t> </a:t>
            </a:r>
            <a:r>
              <a:rPr sz="2800" dirty="0">
                <a:latin typeface="Arial MT"/>
                <a:cs typeface="Arial MT"/>
              </a:rPr>
              <a:t>is</a:t>
            </a:r>
            <a:r>
              <a:rPr sz="2800" spc="-25" dirty="0">
                <a:latin typeface="Arial MT"/>
                <a:cs typeface="Arial MT"/>
              </a:rPr>
              <a:t> </a:t>
            </a:r>
            <a:r>
              <a:rPr sz="2800" dirty="0">
                <a:latin typeface="Arial MT"/>
                <a:cs typeface="Arial MT"/>
              </a:rPr>
              <a:t>baaba</a:t>
            </a:r>
            <a:endParaRPr sz="2800">
              <a:latin typeface="Arial MT"/>
              <a:cs typeface="Arial MT"/>
            </a:endParaRPr>
          </a:p>
          <a:p>
            <a:pPr marL="756285" lvl="1" indent="-287020">
              <a:spcBef>
                <a:spcPts val="675"/>
              </a:spcBef>
              <a:buChar char="–"/>
              <a:tabLst>
                <a:tab pos="756920" algn="l"/>
              </a:tabLst>
            </a:pPr>
            <a:r>
              <a:rPr sz="2800" spc="5" dirty="0">
                <a:latin typeface="Arial MT"/>
                <a:cs typeface="Arial MT"/>
              </a:rPr>
              <a:t>Question</a:t>
            </a:r>
            <a:r>
              <a:rPr sz="2800" spc="-45" dirty="0">
                <a:latin typeface="Arial MT"/>
                <a:cs typeface="Arial MT"/>
              </a:rPr>
              <a:t> </a:t>
            </a:r>
            <a:r>
              <a:rPr sz="2800" spc="5" dirty="0">
                <a:latin typeface="Arial MT"/>
                <a:cs typeface="Arial MT"/>
              </a:rPr>
              <a:t>Is</a:t>
            </a:r>
            <a:r>
              <a:rPr sz="2800" spc="-35" dirty="0">
                <a:latin typeface="Arial MT"/>
                <a:cs typeface="Arial MT"/>
              </a:rPr>
              <a:t> </a:t>
            </a:r>
            <a:r>
              <a:rPr sz="2800" b="1" dirty="0">
                <a:latin typeface="Arial"/>
                <a:cs typeface="Arial"/>
              </a:rPr>
              <a:t>baaba</a:t>
            </a:r>
            <a:r>
              <a:rPr sz="2800" b="1" spc="-10" dirty="0">
                <a:latin typeface="Arial"/>
                <a:cs typeface="Arial"/>
              </a:rPr>
              <a:t> </a:t>
            </a:r>
            <a:r>
              <a:rPr sz="2800" dirty="0">
                <a:latin typeface="Arial MT"/>
                <a:cs typeface="Arial MT"/>
              </a:rPr>
              <a:t>in L(G)?</a:t>
            </a:r>
            <a:endParaRPr sz="2800">
              <a:latin typeface="Arial MT"/>
              <a:cs typeface="Arial M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2621" y="189832"/>
            <a:ext cx="8604885" cy="611065"/>
          </a:xfrm>
          <a:prstGeom prst="rect">
            <a:avLst/>
          </a:prstGeom>
          <a:solidFill>
            <a:srgbClr val="D6E3BC"/>
          </a:solidFill>
          <a:ln w="9525">
            <a:solidFill>
              <a:srgbClr val="00FF00"/>
            </a:solidFill>
          </a:ln>
        </p:spPr>
        <p:txBody>
          <a:bodyPr vert="horz" wrap="square" lIns="0" tIns="56515" rIns="0" bIns="0" rtlCol="0" anchor="ctr">
            <a:spAutoFit/>
          </a:bodyPr>
          <a:lstStyle/>
          <a:p>
            <a:pPr algn="ctr">
              <a:lnSpc>
                <a:spcPct val="100000"/>
              </a:lnSpc>
              <a:spcBef>
                <a:spcPts val="445"/>
              </a:spcBef>
            </a:pPr>
            <a:r>
              <a:rPr sz="3600" dirty="0">
                <a:solidFill>
                  <a:srgbClr val="FF3D11"/>
                </a:solidFill>
              </a:rPr>
              <a:t>Final</a:t>
            </a:r>
            <a:r>
              <a:rPr sz="3600" spc="-30" dirty="0">
                <a:solidFill>
                  <a:srgbClr val="FF3D11"/>
                </a:solidFill>
              </a:rPr>
              <a:t> </a:t>
            </a:r>
            <a:r>
              <a:rPr sz="3600" spc="-20" dirty="0">
                <a:solidFill>
                  <a:srgbClr val="FF3D11"/>
                </a:solidFill>
              </a:rPr>
              <a:t>Triangular</a:t>
            </a:r>
            <a:r>
              <a:rPr sz="3600" spc="-80" dirty="0">
                <a:solidFill>
                  <a:srgbClr val="FF3D11"/>
                </a:solidFill>
              </a:rPr>
              <a:t> </a:t>
            </a:r>
            <a:r>
              <a:rPr sz="3600" spc="-55" dirty="0">
                <a:solidFill>
                  <a:srgbClr val="FF3D11"/>
                </a:solidFill>
              </a:rPr>
              <a:t>Table</a:t>
            </a:r>
            <a:endParaRPr sz="3600"/>
          </a:p>
        </p:txBody>
      </p:sp>
      <p:graphicFrame>
        <p:nvGraphicFramePr>
          <p:cNvPr id="3" name="object 3"/>
          <p:cNvGraphicFramePr>
            <a:graphicFrameLocks noGrp="1"/>
          </p:cNvGraphicFramePr>
          <p:nvPr/>
        </p:nvGraphicFramePr>
        <p:xfrm>
          <a:off x="1974851" y="2279650"/>
          <a:ext cx="8229599" cy="3040454"/>
        </p:xfrm>
        <a:graphic>
          <a:graphicData uri="http://schemas.openxmlformats.org/drawingml/2006/table">
            <a:tbl>
              <a:tblPr firstRow="1" bandRow="1">
                <a:tableStyleId>{2D5ABB26-0587-4C30-8999-92F81FD0307C}</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19">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518160">
                <a:tc>
                  <a:txBody>
                    <a:bodyPr/>
                    <a:lstStyle/>
                    <a:p>
                      <a:pPr marL="1905" algn="ctr">
                        <a:lnSpc>
                          <a:spcPct val="100000"/>
                        </a:lnSpc>
                        <a:spcBef>
                          <a:spcPts val="185"/>
                        </a:spcBef>
                      </a:pPr>
                      <a:r>
                        <a:rPr sz="2800" b="1" spc="-5" dirty="0">
                          <a:solidFill>
                            <a:srgbClr val="0D0D0D"/>
                          </a:solidFill>
                          <a:latin typeface="Calibri"/>
                          <a:cs typeface="Calibri"/>
                        </a:rPr>
                        <a:t>{S,</a:t>
                      </a:r>
                      <a:r>
                        <a:rPr sz="2800" b="1" spc="-20" dirty="0">
                          <a:solidFill>
                            <a:srgbClr val="0D0D0D"/>
                          </a:solidFill>
                          <a:latin typeface="Calibri"/>
                          <a:cs typeface="Calibri"/>
                        </a:rPr>
                        <a:t> </a:t>
                      </a:r>
                      <a:r>
                        <a:rPr sz="2800" b="1" spc="10" dirty="0">
                          <a:solidFill>
                            <a:srgbClr val="0D0D0D"/>
                          </a:solidFill>
                          <a:latin typeface="Calibri"/>
                          <a:cs typeface="Calibri"/>
                        </a:rPr>
                        <a:t>A,</a:t>
                      </a:r>
                      <a:r>
                        <a:rPr sz="2800" b="1" dirty="0">
                          <a:solidFill>
                            <a:srgbClr val="0D0D0D"/>
                          </a:solidFill>
                          <a:latin typeface="Calibri"/>
                          <a:cs typeface="Calibri"/>
                        </a:rPr>
                        <a:t> C}</a:t>
                      </a:r>
                      <a:endParaRPr sz="2800">
                        <a:latin typeface="Calibri"/>
                        <a:cs typeface="Calibri"/>
                      </a:endParaRPr>
                    </a:p>
                  </a:txBody>
                  <a:tcPr marL="0" marR="0" marT="234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CEADA"/>
                    </a:solidFill>
                  </a:tcPr>
                </a:tc>
                <a:tc gridSpan="4">
                  <a:txBody>
                    <a:bodyPr/>
                    <a:lstStyle/>
                    <a:p>
                      <a:pPr marL="331470">
                        <a:lnSpc>
                          <a:spcPts val="3100"/>
                        </a:lnSpc>
                        <a:spcBef>
                          <a:spcPts val="880"/>
                        </a:spcBef>
                      </a:pPr>
                      <a:r>
                        <a:rPr sz="4200" spc="7" baseline="12896" dirty="0">
                          <a:solidFill>
                            <a:srgbClr val="0D0D0D"/>
                          </a:solidFill>
                          <a:latin typeface="Wingdings"/>
                          <a:cs typeface="Wingdings"/>
                        </a:rPr>
                        <a:t></a:t>
                      </a:r>
                      <a:r>
                        <a:rPr sz="4200" spc="-150" baseline="12896" dirty="0">
                          <a:solidFill>
                            <a:srgbClr val="0D0D0D"/>
                          </a:solidFill>
                          <a:latin typeface="Times New Roman"/>
                          <a:cs typeface="Times New Roman"/>
                        </a:rPr>
                        <a:t> </a:t>
                      </a:r>
                      <a:r>
                        <a:rPr sz="4200" b="1" spc="7" baseline="12896" dirty="0">
                          <a:solidFill>
                            <a:srgbClr val="0D0D0D"/>
                          </a:solidFill>
                          <a:latin typeface="Calibri"/>
                          <a:cs typeface="Calibri"/>
                        </a:rPr>
                        <a:t>X</a:t>
                      </a:r>
                      <a:r>
                        <a:rPr sz="1850" b="1" spc="5" dirty="0">
                          <a:solidFill>
                            <a:srgbClr val="0D0D0D"/>
                          </a:solidFill>
                          <a:latin typeface="Calibri"/>
                          <a:cs typeface="Calibri"/>
                        </a:rPr>
                        <a:t>1,</a:t>
                      </a:r>
                      <a:r>
                        <a:rPr sz="1850" b="1" spc="-30" dirty="0">
                          <a:solidFill>
                            <a:srgbClr val="0D0D0D"/>
                          </a:solidFill>
                          <a:latin typeface="Calibri"/>
                          <a:cs typeface="Calibri"/>
                        </a:rPr>
                        <a:t> </a:t>
                      </a:r>
                      <a:r>
                        <a:rPr sz="1850" b="1" spc="10" dirty="0">
                          <a:solidFill>
                            <a:srgbClr val="0D0D0D"/>
                          </a:solidFill>
                          <a:latin typeface="Calibri"/>
                          <a:cs typeface="Calibri"/>
                        </a:rPr>
                        <a:t>5</a:t>
                      </a:r>
                      <a:endParaRPr sz="1850">
                        <a:latin typeface="Calibri"/>
                        <a:cs typeface="Calibri"/>
                      </a:endParaRPr>
                    </a:p>
                  </a:txBody>
                  <a:tcPr marL="0" marR="0" marT="111760" marB="0">
                    <a:lnL w="12700">
                      <a:solidFill>
                        <a:srgbClr val="000000"/>
                      </a:solidFill>
                      <a:prstDash val="solid"/>
                    </a:ln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18160">
                <a:tc>
                  <a:txBody>
                    <a:bodyPr/>
                    <a:lstStyle/>
                    <a:p>
                      <a:pPr algn="ctr">
                        <a:lnSpc>
                          <a:spcPct val="100000"/>
                        </a:lnSpc>
                        <a:spcBef>
                          <a:spcPts val="185"/>
                        </a:spcBef>
                      </a:pPr>
                      <a:r>
                        <a:rPr sz="2800" b="1" dirty="0">
                          <a:solidFill>
                            <a:srgbClr val="0D0D0D"/>
                          </a:solidFill>
                          <a:latin typeface="Calibri"/>
                          <a:cs typeface="Calibri"/>
                        </a:rPr>
                        <a:t>Ø</a:t>
                      </a:r>
                      <a:endParaRPr sz="2800">
                        <a:latin typeface="Calibri"/>
                        <a:cs typeface="Calibri"/>
                      </a:endParaRPr>
                    </a:p>
                  </a:txBody>
                  <a:tcPr marL="0" marR="0" marT="234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CEADA"/>
                    </a:solidFill>
                  </a:tcPr>
                </a:tc>
                <a:tc>
                  <a:txBody>
                    <a:bodyPr/>
                    <a:lstStyle/>
                    <a:p>
                      <a:pPr marL="3175" algn="ctr">
                        <a:lnSpc>
                          <a:spcPct val="100000"/>
                        </a:lnSpc>
                        <a:spcBef>
                          <a:spcPts val="185"/>
                        </a:spcBef>
                      </a:pPr>
                      <a:r>
                        <a:rPr sz="2800" b="1" spc="-5" dirty="0">
                          <a:solidFill>
                            <a:srgbClr val="0D0D0D"/>
                          </a:solidFill>
                          <a:latin typeface="Calibri"/>
                          <a:cs typeface="Calibri"/>
                        </a:rPr>
                        <a:t>{S,</a:t>
                      </a:r>
                      <a:r>
                        <a:rPr sz="2800" b="1" spc="-15" dirty="0">
                          <a:solidFill>
                            <a:srgbClr val="0D0D0D"/>
                          </a:solidFill>
                          <a:latin typeface="Calibri"/>
                          <a:cs typeface="Calibri"/>
                        </a:rPr>
                        <a:t> </a:t>
                      </a:r>
                      <a:r>
                        <a:rPr sz="2800" b="1" spc="15" dirty="0">
                          <a:solidFill>
                            <a:srgbClr val="0D0D0D"/>
                          </a:solidFill>
                          <a:latin typeface="Calibri"/>
                          <a:cs typeface="Calibri"/>
                        </a:rPr>
                        <a:t>A,</a:t>
                      </a:r>
                      <a:r>
                        <a:rPr sz="2800" b="1" spc="-15" dirty="0">
                          <a:solidFill>
                            <a:srgbClr val="0D0D0D"/>
                          </a:solidFill>
                          <a:latin typeface="Calibri"/>
                          <a:cs typeface="Calibri"/>
                        </a:rPr>
                        <a:t> </a:t>
                      </a:r>
                      <a:r>
                        <a:rPr sz="2800" b="1" dirty="0">
                          <a:solidFill>
                            <a:srgbClr val="0D0D0D"/>
                          </a:solidFill>
                          <a:latin typeface="Calibri"/>
                          <a:cs typeface="Calibri"/>
                        </a:rPr>
                        <a:t>C}</a:t>
                      </a:r>
                      <a:endParaRPr sz="2800">
                        <a:latin typeface="Calibri"/>
                        <a:cs typeface="Calibri"/>
                      </a:endParaRPr>
                    </a:p>
                  </a:txBody>
                  <a:tcPr marL="0" marR="0" marT="23495" marB="0">
                    <a:lnL w="12700">
                      <a:solidFill>
                        <a:srgbClr val="000000"/>
                      </a:solidFill>
                      <a:prstDash val="solid"/>
                    </a:lnL>
                    <a:lnR w="12700">
                      <a:solidFill>
                        <a:srgbClr val="000000"/>
                      </a:solidFill>
                      <a:prstDash val="solid"/>
                    </a:lnR>
                    <a:lnB w="12700">
                      <a:solidFill>
                        <a:srgbClr val="000000"/>
                      </a:solidFill>
                      <a:prstDash val="solid"/>
                    </a:lnB>
                    <a:solidFill>
                      <a:srgbClr val="FCEADA"/>
                    </a:solidFill>
                  </a:tcPr>
                </a:tc>
                <a:tc gridSpan="3">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518159">
                <a:tc>
                  <a:txBody>
                    <a:bodyPr/>
                    <a:lstStyle/>
                    <a:p>
                      <a:pPr algn="ctr">
                        <a:lnSpc>
                          <a:spcPct val="100000"/>
                        </a:lnSpc>
                        <a:spcBef>
                          <a:spcPts val="190"/>
                        </a:spcBef>
                      </a:pPr>
                      <a:r>
                        <a:rPr sz="2800" b="1" dirty="0">
                          <a:solidFill>
                            <a:srgbClr val="0D0D0D"/>
                          </a:solidFill>
                          <a:latin typeface="Calibri"/>
                          <a:cs typeface="Calibri"/>
                        </a:rPr>
                        <a:t>Ø</a:t>
                      </a:r>
                      <a:endParaRPr sz="2800">
                        <a:latin typeface="Calibri"/>
                        <a:cs typeface="Calibri"/>
                      </a:endParaRPr>
                    </a:p>
                  </a:txBody>
                  <a:tcPr marL="0" marR="0" marT="241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CEADA"/>
                    </a:solidFill>
                  </a:tcPr>
                </a:tc>
                <a:tc>
                  <a:txBody>
                    <a:bodyPr/>
                    <a:lstStyle/>
                    <a:p>
                      <a:pPr algn="ctr">
                        <a:lnSpc>
                          <a:spcPct val="100000"/>
                        </a:lnSpc>
                        <a:spcBef>
                          <a:spcPts val="190"/>
                        </a:spcBef>
                      </a:pPr>
                      <a:r>
                        <a:rPr sz="2800" b="1" dirty="0">
                          <a:solidFill>
                            <a:srgbClr val="0D0D0D"/>
                          </a:solidFill>
                          <a:latin typeface="Calibri"/>
                          <a:cs typeface="Calibri"/>
                        </a:rPr>
                        <a:t>{B}</a:t>
                      </a:r>
                      <a:endParaRPr sz="2800">
                        <a:latin typeface="Calibri"/>
                        <a:cs typeface="Calibri"/>
                      </a:endParaRPr>
                    </a:p>
                  </a:txBody>
                  <a:tcPr marL="0" marR="0" marT="241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CEADA"/>
                    </a:solidFill>
                  </a:tcPr>
                </a:tc>
                <a:tc>
                  <a:txBody>
                    <a:bodyPr/>
                    <a:lstStyle/>
                    <a:p>
                      <a:pPr marL="635" algn="ctr">
                        <a:lnSpc>
                          <a:spcPct val="100000"/>
                        </a:lnSpc>
                        <a:spcBef>
                          <a:spcPts val="190"/>
                        </a:spcBef>
                      </a:pPr>
                      <a:r>
                        <a:rPr sz="2800" b="1" dirty="0">
                          <a:solidFill>
                            <a:srgbClr val="0D0D0D"/>
                          </a:solidFill>
                          <a:latin typeface="Calibri"/>
                          <a:cs typeface="Calibri"/>
                        </a:rPr>
                        <a:t>{B}</a:t>
                      </a:r>
                      <a:endParaRPr sz="2800">
                        <a:latin typeface="Calibri"/>
                        <a:cs typeface="Calibri"/>
                      </a:endParaRPr>
                    </a:p>
                  </a:txBody>
                  <a:tcPr marL="0" marR="0" marT="24130" marB="0">
                    <a:lnL w="12700">
                      <a:solidFill>
                        <a:srgbClr val="000000"/>
                      </a:solidFill>
                      <a:prstDash val="solid"/>
                    </a:lnL>
                    <a:lnR w="12700">
                      <a:solidFill>
                        <a:srgbClr val="000000"/>
                      </a:solidFill>
                      <a:prstDash val="solid"/>
                    </a:lnR>
                    <a:lnB w="12700">
                      <a:solidFill>
                        <a:srgbClr val="000000"/>
                      </a:solidFill>
                      <a:prstDash val="solid"/>
                    </a:lnB>
                    <a:solidFill>
                      <a:srgbClr val="FCEADA"/>
                    </a:solidFill>
                  </a:tcPr>
                </a:tc>
                <a:tc gridSpan="2">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2"/>
                  </a:ext>
                </a:extLst>
              </a:tr>
              <a:tr h="518159">
                <a:tc>
                  <a:txBody>
                    <a:bodyPr/>
                    <a:lstStyle/>
                    <a:p>
                      <a:pPr marL="1905" algn="ctr">
                        <a:lnSpc>
                          <a:spcPct val="100000"/>
                        </a:lnSpc>
                        <a:spcBef>
                          <a:spcPts val="190"/>
                        </a:spcBef>
                      </a:pPr>
                      <a:r>
                        <a:rPr sz="2800" b="1" spc="-5" dirty="0">
                          <a:solidFill>
                            <a:srgbClr val="0D0D0D"/>
                          </a:solidFill>
                          <a:latin typeface="Calibri"/>
                          <a:cs typeface="Calibri"/>
                        </a:rPr>
                        <a:t>{S,</a:t>
                      </a:r>
                      <a:r>
                        <a:rPr sz="2800" b="1" spc="-35" dirty="0">
                          <a:solidFill>
                            <a:srgbClr val="0D0D0D"/>
                          </a:solidFill>
                          <a:latin typeface="Calibri"/>
                          <a:cs typeface="Calibri"/>
                        </a:rPr>
                        <a:t> </a:t>
                      </a:r>
                      <a:r>
                        <a:rPr sz="2800" b="1" spc="5" dirty="0">
                          <a:solidFill>
                            <a:srgbClr val="0D0D0D"/>
                          </a:solidFill>
                          <a:latin typeface="Calibri"/>
                          <a:cs typeface="Calibri"/>
                        </a:rPr>
                        <a:t>A}</a:t>
                      </a:r>
                      <a:endParaRPr sz="2800">
                        <a:latin typeface="Calibri"/>
                        <a:cs typeface="Calibri"/>
                      </a:endParaRPr>
                    </a:p>
                  </a:txBody>
                  <a:tcPr marL="0" marR="0" marT="241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CEADA"/>
                    </a:solidFill>
                  </a:tcPr>
                </a:tc>
                <a:tc>
                  <a:txBody>
                    <a:bodyPr/>
                    <a:lstStyle/>
                    <a:p>
                      <a:pPr algn="ctr">
                        <a:lnSpc>
                          <a:spcPct val="100000"/>
                        </a:lnSpc>
                        <a:spcBef>
                          <a:spcPts val="190"/>
                        </a:spcBef>
                      </a:pPr>
                      <a:r>
                        <a:rPr sz="2800" b="1" dirty="0">
                          <a:solidFill>
                            <a:srgbClr val="0D0D0D"/>
                          </a:solidFill>
                          <a:latin typeface="Calibri"/>
                          <a:cs typeface="Calibri"/>
                        </a:rPr>
                        <a:t>{B}</a:t>
                      </a:r>
                      <a:endParaRPr sz="2800">
                        <a:latin typeface="Calibri"/>
                        <a:cs typeface="Calibri"/>
                      </a:endParaRPr>
                    </a:p>
                  </a:txBody>
                  <a:tcPr marL="0" marR="0" marT="241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CEADA"/>
                    </a:solidFill>
                  </a:tcPr>
                </a:tc>
                <a:tc>
                  <a:txBody>
                    <a:bodyPr/>
                    <a:lstStyle/>
                    <a:p>
                      <a:pPr marL="635" algn="ctr">
                        <a:lnSpc>
                          <a:spcPct val="100000"/>
                        </a:lnSpc>
                        <a:spcBef>
                          <a:spcPts val="190"/>
                        </a:spcBef>
                      </a:pPr>
                      <a:r>
                        <a:rPr sz="2800" b="1" spc="-5" dirty="0">
                          <a:solidFill>
                            <a:srgbClr val="0D0D0D"/>
                          </a:solidFill>
                          <a:latin typeface="Calibri"/>
                          <a:cs typeface="Calibri"/>
                        </a:rPr>
                        <a:t>{S,</a:t>
                      </a:r>
                      <a:r>
                        <a:rPr sz="2800" b="1" spc="-25" dirty="0">
                          <a:solidFill>
                            <a:srgbClr val="0D0D0D"/>
                          </a:solidFill>
                          <a:latin typeface="Calibri"/>
                          <a:cs typeface="Calibri"/>
                        </a:rPr>
                        <a:t> </a:t>
                      </a:r>
                      <a:r>
                        <a:rPr sz="2800" b="1" dirty="0">
                          <a:solidFill>
                            <a:srgbClr val="0D0D0D"/>
                          </a:solidFill>
                          <a:latin typeface="Calibri"/>
                          <a:cs typeface="Calibri"/>
                        </a:rPr>
                        <a:t>C}</a:t>
                      </a:r>
                      <a:endParaRPr sz="2800">
                        <a:latin typeface="Calibri"/>
                        <a:cs typeface="Calibri"/>
                      </a:endParaRPr>
                    </a:p>
                  </a:txBody>
                  <a:tcPr marL="0" marR="0" marT="241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CEADA"/>
                    </a:solidFill>
                  </a:tcPr>
                </a:tc>
                <a:tc>
                  <a:txBody>
                    <a:bodyPr/>
                    <a:lstStyle/>
                    <a:p>
                      <a:pPr marL="5080" algn="ctr">
                        <a:lnSpc>
                          <a:spcPct val="100000"/>
                        </a:lnSpc>
                        <a:spcBef>
                          <a:spcPts val="190"/>
                        </a:spcBef>
                      </a:pPr>
                      <a:r>
                        <a:rPr sz="2800" b="1" spc="-5" dirty="0">
                          <a:solidFill>
                            <a:srgbClr val="0D0D0D"/>
                          </a:solidFill>
                          <a:latin typeface="Calibri"/>
                          <a:cs typeface="Calibri"/>
                        </a:rPr>
                        <a:t>{S,</a:t>
                      </a:r>
                      <a:r>
                        <a:rPr sz="2800" b="1" spc="-35" dirty="0">
                          <a:solidFill>
                            <a:srgbClr val="0D0D0D"/>
                          </a:solidFill>
                          <a:latin typeface="Calibri"/>
                          <a:cs typeface="Calibri"/>
                        </a:rPr>
                        <a:t> </a:t>
                      </a:r>
                      <a:r>
                        <a:rPr sz="2800" b="1" spc="5" dirty="0">
                          <a:solidFill>
                            <a:srgbClr val="0D0D0D"/>
                          </a:solidFill>
                          <a:latin typeface="Calibri"/>
                          <a:cs typeface="Calibri"/>
                        </a:rPr>
                        <a:t>A}</a:t>
                      </a:r>
                      <a:endParaRPr sz="2800">
                        <a:latin typeface="Calibri"/>
                        <a:cs typeface="Calibri"/>
                      </a:endParaRPr>
                    </a:p>
                  </a:txBody>
                  <a:tcPr marL="0" marR="0" marT="24130" marB="0">
                    <a:lnL w="12700">
                      <a:solidFill>
                        <a:srgbClr val="000000"/>
                      </a:solidFill>
                      <a:prstDash val="solid"/>
                    </a:lnL>
                    <a:lnR w="12700">
                      <a:solidFill>
                        <a:srgbClr val="000000"/>
                      </a:solidFill>
                      <a:prstDash val="solid"/>
                    </a:lnR>
                    <a:lnB w="12700">
                      <a:solidFill>
                        <a:srgbClr val="000000"/>
                      </a:solidFill>
                      <a:prstDash val="solid"/>
                    </a:lnB>
                    <a:solidFill>
                      <a:srgbClr val="FCEADA"/>
                    </a:solidFill>
                  </a:tcPr>
                </a:tc>
                <a:tc>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lnB w="12700">
                      <a:solidFill>
                        <a:srgbClr val="000000"/>
                      </a:solidFill>
                      <a:prstDash val="solid"/>
                    </a:lnB>
                  </a:tcPr>
                </a:tc>
                <a:extLst>
                  <a:ext uri="{0D108BD9-81ED-4DB2-BD59-A6C34878D82A}">
                    <a16:rowId xmlns:a16="http://schemas.microsoft.com/office/drawing/2014/main" val="10003"/>
                  </a:ext>
                </a:extLst>
              </a:tr>
              <a:tr h="518160">
                <a:tc>
                  <a:txBody>
                    <a:bodyPr/>
                    <a:lstStyle/>
                    <a:p>
                      <a:pPr algn="ctr">
                        <a:lnSpc>
                          <a:spcPct val="100000"/>
                        </a:lnSpc>
                        <a:spcBef>
                          <a:spcPts val="190"/>
                        </a:spcBef>
                      </a:pPr>
                      <a:r>
                        <a:rPr sz="2800" b="1" dirty="0">
                          <a:solidFill>
                            <a:srgbClr val="0D0D0D"/>
                          </a:solidFill>
                          <a:latin typeface="Calibri"/>
                          <a:cs typeface="Calibri"/>
                        </a:rPr>
                        <a:t>{B}</a:t>
                      </a:r>
                      <a:endParaRPr sz="2800">
                        <a:latin typeface="Calibri"/>
                        <a:cs typeface="Calibri"/>
                      </a:endParaRPr>
                    </a:p>
                  </a:txBody>
                  <a:tcPr marL="0" marR="0" marT="241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CEADA"/>
                    </a:solidFill>
                  </a:tcPr>
                </a:tc>
                <a:tc>
                  <a:txBody>
                    <a:bodyPr/>
                    <a:lstStyle/>
                    <a:p>
                      <a:pPr marL="3175" algn="ctr">
                        <a:lnSpc>
                          <a:spcPct val="100000"/>
                        </a:lnSpc>
                        <a:spcBef>
                          <a:spcPts val="190"/>
                        </a:spcBef>
                      </a:pPr>
                      <a:r>
                        <a:rPr sz="2800" b="1" spc="5" dirty="0">
                          <a:solidFill>
                            <a:srgbClr val="0D0D0D"/>
                          </a:solidFill>
                          <a:latin typeface="Calibri"/>
                          <a:cs typeface="Calibri"/>
                        </a:rPr>
                        <a:t>{A,</a:t>
                      </a:r>
                      <a:r>
                        <a:rPr sz="2800" b="1" spc="-25" dirty="0">
                          <a:solidFill>
                            <a:srgbClr val="0D0D0D"/>
                          </a:solidFill>
                          <a:latin typeface="Calibri"/>
                          <a:cs typeface="Calibri"/>
                        </a:rPr>
                        <a:t> </a:t>
                      </a:r>
                      <a:r>
                        <a:rPr sz="2800" b="1" dirty="0">
                          <a:solidFill>
                            <a:srgbClr val="0D0D0D"/>
                          </a:solidFill>
                          <a:latin typeface="Calibri"/>
                          <a:cs typeface="Calibri"/>
                        </a:rPr>
                        <a:t>C}</a:t>
                      </a:r>
                      <a:endParaRPr sz="2800">
                        <a:latin typeface="Calibri"/>
                        <a:cs typeface="Calibri"/>
                      </a:endParaRPr>
                    </a:p>
                  </a:txBody>
                  <a:tcPr marL="0" marR="0" marT="241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CEADA"/>
                    </a:solidFill>
                  </a:tcPr>
                </a:tc>
                <a:tc>
                  <a:txBody>
                    <a:bodyPr/>
                    <a:lstStyle/>
                    <a:p>
                      <a:pPr marL="3810" algn="ctr">
                        <a:lnSpc>
                          <a:spcPct val="100000"/>
                        </a:lnSpc>
                        <a:spcBef>
                          <a:spcPts val="190"/>
                        </a:spcBef>
                      </a:pPr>
                      <a:r>
                        <a:rPr sz="2800" b="1" spc="5" dirty="0">
                          <a:solidFill>
                            <a:srgbClr val="0D0D0D"/>
                          </a:solidFill>
                          <a:latin typeface="Calibri"/>
                          <a:cs typeface="Calibri"/>
                        </a:rPr>
                        <a:t>{A,</a:t>
                      </a:r>
                      <a:r>
                        <a:rPr sz="2800" b="1" spc="-25" dirty="0">
                          <a:solidFill>
                            <a:srgbClr val="0D0D0D"/>
                          </a:solidFill>
                          <a:latin typeface="Calibri"/>
                          <a:cs typeface="Calibri"/>
                        </a:rPr>
                        <a:t> </a:t>
                      </a:r>
                      <a:r>
                        <a:rPr sz="2800" b="1" dirty="0">
                          <a:solidFill>
                            <a:srgbClr val="0D0D0D"/>
                          </a:solidFill>
                          <a:latin typeface="Calibri"/>
                          <a:cs typeface="Calibri"/>
                        </a:rPr>
                        <a:t>C}</a:t>
                      </a:r>
                      <a:endParaRPr sz="2800">
                        <a:latin typeface="Calibri"/>
                        <a:cs typeface="Calibri"/>
                      </a:endParaRPr>
                    </a:p>
                  </a:txBody>
                  <a:tcPr marL="0" marR="0" marT="241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CEADA"/>
                    </a:solidFill>
                  </a:tcPr>
                </a:tc>
                <a:tc>
                  <a:txBody>
                    <a:bodyPr/>
                    <a:lstStyle/>
                    <a:p>
                      <a:pPr marL="1905" algn="ctr">
                        <a:lnSpc>
                          <a:spcPct val="100000"/>
                        </a:lnSpc>
                        <a:spcBef>
                          <a:spcPts val="190"/>
                        </a:spcBef>
                      </a:pPr>
                      <a:r>
                        <a:rPr sz="2800" b="1" dirty="0">
                          <a:solidFill>
                            <a:srgbClr val="0D0D0D"/>
                          </a:solidFill>
                          <a:latin typeface="Calibri"/>
                          <a:cs typeface="Calibri"/>
                        </a:rPr>
                        <a:t>{B}</a:t>
                      </a:r>
                      <a:endParaRPr sz="2800">
                        <a:latin typeface="Calibri"/>
                        <a:cs typeface="Calibri"/>
                      </a:endParaRPr>
                    </a:p>
                  </a:txBody>
                  <a:tcPr marL="0" marR="0" marT="241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CEADA"/>
                    </a:solidFill>
                  </a:tcPr>
                </a:tc>
                <a:tc>
                  <a:txBody>
                    <a:bodyPr/>
                    <a:lstStyle/>
                    <a:p>
                      <a:pPr marL="6985" algn="ctr">
                        <a:lnSpc>
                          <a:spcPct val="100000"/>
                        </a:lnSpc>
                        <a:spcBef>
                          <a:spcPts val="190"/>
                        </a:spcBef>
                      </a:pPr>
                      <a:r>
                        <a:rPr sz="2800" b="1" spc="5" dirty="0">
                          <a:solidFill>
                            <a:srgbClr val="0D0D0D"/>
                          </a:solidFill>
                          <a:latin typeface="Calibri"/>
                          <a:cs typeface="Calibri"/>
                        </a:rPr>
                        <a:t>{A,</a:t>
                      </a:r>
                      <a:r>
                        <a:rPr sz="2800" b="1" spc="-25" dirty="0">
                          <a:solidFill>
                            <a:srgbClr val="0D0D0D"/>
                          </a:solidFill>
                          <a:latin typeface="Calibri"/>
                          <a:cs typeface="Calibri"/>
                        </a:rPr>
                        <a:t> </a:t>
                      </a:r>
                      <a:r>
                        <a:rPr sz="2800" b="1" dirty="0">
                          <a:solidFill>
                            <a:srgbClr val="0D0D0D"/>
                          </a:solidFill>
                          <a:latin typeface="Calibri"/>
                          <a:cs typeface="Calibri"/>
                        </a:rPr>
                        <a:t>C}</a:t>
                      </a:r>
                      <a:endParaRPr sz="2800">
                        <a:latin typeface="Calibri"/>
                        <a:cs typeface="Calibri"/>
                      </a:endParaRPr>
                    </a:p>
                  </a:txBody>
                  <a:tcPr marL="0" marR="0" marT="241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CEADA"/>
                    </a:solidFill>
                  </a:tcPr>
                </a:tc>
                <a:extLst>
                  <a:ext uri="{0D108BD9-81ED-4DB2-BD59-A6C34878D82A}">
                    <a16:rowId xmlns:a16="http://schemas.microsoft.com/office/drawing/2014/main" val="10004"/>
                  </a:ext>
                </a:extLst>
              </a:tr>
              <a:tr h="449656">
                <a:tc>
                  <a:txBody>
                    <a:bodyPr/>
                    <a:lstStyle/>
                    <a:p>
                      <a:pPr algn="ctr">
                        <a:lnSpc>
                          <a:spcPts val="2220"/>
                        </a:lnSpc>
                        <a:spcBef>
                          <a:spcPts val="1220"/>
                        </a:spcBef>
                      </a:pPr>
                      <a:r>
                        <a:rPr sz="1850" b="1" dirty="0">
                          <a:solidFill>
                            <a:srgbClr val="0D0D0D"/>
                          </a:solidFill>
                          <a:latin typeface="Calibri"/>
                          <a:cs typeface="Calibri"/>
                        </a:rPr>
                        <a:t>b</a:t>
                      </a:r>
                      <a:endParaRPr sz="1850">
                        <a:latin typeface="Calibri"/>
                        <a:cs typeface="Calibri"/>
                      </a:endParaRPr>
                    </a:p>
                  </a:txBody>
                  <a:tcPr marL="0" marR="0" marT="154940" marB="0">
                    <a:lnT w="12700">
                      <a:solidFill>
                        <a:srgbClr val="000000"/>
                      </a:solidFill>
                      <a:prstDash val="solid"/>
                    </a:lnT>
                  </a:tcPr>
                </a:tc>
                <a:tc>
                  <a:txBody>
                    <a:bodyPr/>
                    <a:lstStyle/>
                    <a:p>
                      <a:pPr marL="635" algn="ctr">
                        <a:lnSpc>
                          <a:spcPts val="2220"/>
                        </a:lnSpc>
                        <a:spcBef>
                          <a:spcPts val="1220"/>
                        </a:spcBef>
                      </a:pPr>
                      <a:r>
                        <a:rPr sz="1850" b="1" dirty="0">
                          <a:solidFill>
                            <a:srgbClr val="0D0D0D"/>
                          </a:solidFill>
                          <a:latin typeface="Calibri"/>
                          <a:cs typeface="Calibri"/>
                        </a:rPr>
                        <a:t>a</a:t>
                      </a:r>
                      <a:endParaRPr sz="1850">
                        <a:latin typeface="Calibri"/>
                        <a:cs typeface="Calibri"/>
                      </a:endParaRPr>
                    </a:p>
                  </a:txBody>
                  <a:tcPr marL="0" marR="0" marT="154940" marB="0">
                    <a:lnT w="12700">
                      <a:solidFill>
                        <a:srgbClr val="000000"/>
                      </a:solidFill>
                      <a:prstDash val="solid"/>
                    </a:lnT>
                  </a:tcPr>
                </a:tc>
                <a:tc>
                  <a:txBody>
                    <a:bodyPr/>
                    <a:lstStyle/>
                    <a:p>
                      <a:pPr marL="1905" algn="ctr">
                        <a:lnSpc>
                          <a:spcPts val="2220"/>
                        </a:lnSpc>
                        <a:spcBef>
                          <a:spcPts val="1220"/>
                        </a:spcBef>
                      </a:pPr>
                      <a:r>
                        <a:rPr sz="1850" b="1" dirty="0">
                          <a:solidFill>
                            <a:srgbClr val="0D0D0D"/>
                          </a:solidFill>
                          <a:latin typeface="Calibri"/>
                          <a:cs typeface="Calibri"/>
                        </a:rPr>
                        <a:t>a</a:t>
                      </a:r>
                      <a:endParaRPr sz="1850">
                        <a:latin typeface="Calibri"/>
                        <a:cs typeface="Calibri"/>
                      </a:endParaRPr>
                    </a:p>
                  </a:txBody>
                  <a:tcPr marL="0" marR="0" marT="154940" marB="0">
                    <a:lnT w="12700">
                      <a:solidFill>
                        <a:srgbClr val="000000"/>
                      </a:solidFill>
                      <a:prstDash val="solid"/>
                    </a:lnT>
                  </a:tcPr>
                </a:tc>
                <a:tc>
                  <a:txBody>
                    <a:bodyPr/>
                    <a:lstStyle/>
                    <a:p>
                      <a:pPr marL="635" algn="ctr">
                        <a:lnSpc>
                          <a:spcPts val="2220"/>
                        </a:lnSpc>
                        <a:spcBef>
                          <a:spcPts val="1220"/>
                        </a:spcBef>
                      </a:pPr>
                      <a:r>
                        <a:rPr sz="1850" b="1" dirty="0">
                          <a:solidFill>
                            <a:srgbClr val="0D0D0D"/>
                          </a:solidFill>
                          <a:latin typeface="Calibri"/>
                          <a:cs typeface="Calibri"/>
                        </a:rPr>
                        <a:t>b</a:t>
                      </a:r>
                      <a:endParaRPr sz="1850">
                        <a:latin typeface="Calibri"/>
                        <a:cs typeface="Calibri"/>
                      </a:endParaRPr>
                    </a:p>
                  </a:txBody>
                  <a:tcPr marL="0" marR="0" marT="154940" marB="0">
                    <a:lnT w="12700">
                      <a:solidFill>
                        <a:srgbClr val="000000"/>
                      </a:solidFill>
                      <a:prstDash val="solid"/>
                    </a:lnT>
                  </a:tcPr>
                </a:tc>
                <a:tc>
                  <a:txBody>
                    <a:bodyPr/>
                    <a:lstStyle/>
                    <a:p>
                      <a:pPr marL="3810" algn="ctr">
                        <a:lnSpc>
                          <a:spcPts val="2220"/>
                        </a:lnSpc>
                        <a:spcBef>
                          <a:spcPts val="1220"/>
                        </a:spcBef>
                      </a:pPr>
                      <a:r>
                        <a:rPr sz="1850" b="1" dirty="0">
                          <a:solidFill>
                            <a:srgbClr val="0D0D0D"/>
                          </a:solidFill>
                          <a:latin typeface="Calibri"/>
                          <a:cs typeface="Calibri"/>
                        </a:rPr>
                        <a:t>a</a:t>
                      </a:r>
                      <a:endParaRPr sz="1850">
                        <a:latin typeface="Calibri"/>
                        <a:cs typeface="Calibri"/>
                      </a:endParaRPr>
                    </a:p>
                  </a:txBody>
                  <a:tcPr marL="0" marR="0" marT="154940" marB="0">
                    <a:lnT w="12700">
                      <a:solidFill>
                        <a:srgbClr val="000000"/>
                      </a:solidFill>
                      <a:prstDash val="solid"/>
                    </a:lnT>
                  </a:tcPr>
                </a:tc>
                <a:extLst>
                  <a:ext uri="{0D108BD9-81ED-4DB2-BD59-A6C34878D82A}">
                    <a16:rowId xmlns:a16="http://schemas.microsoft.com/office/drawing/2014/main" val="10005"/>
                  </a:ext>
                </a:extLst>
              </a:tr>
            </a:tbl>
          </a:graphicData>
        </a:graphic>
      </p:graphicFrame>
      <p:sp>
        <p:nvSpPr>
          <p:cNvPr id="4" name="object 4"/>
          <p:cNvSpPr txBox="1"/>
          <p:nvPr/>
        </p:nvSpPr>
        <p:spPr>
          <a:xfrm>
            <a:off x="2136444" y="5457545"/>
            <a:ext cx="6609080" cy="880744"/>
          </a:xfrm>
          <a:prstGeom prst="rect">
            <a:avLst/>
          </a:prstGeom>
        </p:spPr>
        <p:txBody>
          <a:bodyPr vert="horz" wrap="square" lIns="0" tIns="13970" rIns="0" bIns="0" rtlCol="0">
            <a:spAutoFit/>
          </a:bodyPr>
          <a:lstStyle/>
          <a:p>
            <a:pPr marL="204470" indent="-192405">
              <a:spcBef>
                <a:spcPts val="110"/>
              </a:spcBef>
              <a:buChar char="-"/>
              <a:tabLst>
                <a:tab pos="205104" algn="l"/>
                <a:tab pos="4285615" algn="l"/>
              </a:tabLst>
            </a:pPr>
            <a:r>
              <a:rPr sz="2800" spc="-45" dirty="0">
                <a:latin typeface="Calibri"/>
                <a:cs typeface="Calibri"/>
              </a:rPr>
              <a:t>Table</a:t>
            </a:r>
            <a:r>
              <a:rPr sz="2800" spc="-35" dirty="0">
                <a:latin typeface="Calibri"/>
                <a:cs typeface="Calibri"/>
              </a:rPr>
              <a:t> </a:t>
            </a:r>
            <a:r>
              <a:rPr sz="2800" spc="-15" dirty="0">
                <a:latin typeface="Calibri"/>
                <a:cs typeface="Calibri"/>
              </a:rPr>
              <a:t>for</a:t>
            </a:r>
            <a:r>
              <a:rPr sz="2800" spc="-20" dirty="0">
                <a:latin typeface="Calibri"/>
                <a:cs typeface="Calibri"/>
              </a:rPr>
              <a:t> </a:t>
            </a:r>
            <a:r>
              <a:rPr sz="2800" spc="-5" dirty="0">
                <a:latin typeface="Calibri"/>
                <a:cs typeface="Calibri"/>
              </a:rPr>
              <a:t>string</a:t>
            </a:r>
            <a:r>
              <a:rPr sz="2800" spc="-20" dirty="0">
                <a:latin typeface="Calibri"/>
                <a:cs typeface="Calibri"/>
              </a:rPr>
              <a:t> </a:t>
            </a:r>
            <a:r>
              <a:rPr sz="2800" spc="-5" dirty="0">
                <a:latin typeface="Calibri"/>
                <a:cs typeface="Calibri"/>
              </a:rPr>
              <a:t>‘</a:t>
            </a:r>
            <a:r>
              <a:rPr sz="2800" b="1" spc="-5" dirty="0">
                <a:latin typeface="Calibri"/>
                <a:cs typeface="Calibri"/>
              </a:rPr>
              <a:t>w</a:t>
            </a:r>
            <a:r>
              <a:rPr sz="2800" spc="-5" dirty="0">
                <a:latin typeface="Calibri"/>
                <a:cs typeface="Calibri"/>
              </a:rPr>
              <a:t>’</a:t>
            </a:r>
            <a:r>
              <a:rPr sz="2800" spc="15" dirty="0">
                <a:latin typeface="Calibri"/>
                <a:cs typeface="Calibri"/>
              </a:rPr>
              <a:t> </a:t>
            </a:r>
            <a:r>
              <a:rPr sz="2800" spc="-10" dirty="0">
                <a:latin typeface="Calibri"/>
                <a:cs typeface="Calibri"/>
              </a:rPr>
              <a:t>that</a:t>
            </a:r>
            <a:r>
              <a:rPr sz="2800" spc="5" dirty="0">
                <a:latin typeface="Calibri"/>
                <a:cs typeface="Calibri"/>
              </a:rPr>
              <a:t> </a:t>
            </a:r>
            <a:r>
              <a:rPr sz="2800" dirty="0">
                <a:latin typeface="Calibri"/>
                <a:cs typeface="Calibri"/>
              </a:rPr>
              <a:t>has	</a:t>
            </a:r>
            <a:r>
              <a:rPr sz="2800" spc="-10" dirty="0">
                <a:latin typeface="Calibri"/>
                <a:cs typeface="Calibri"/>
              </a:rPr>
              <a:t>length</a:t>
            </a:r>
            <a:r>
              <a:rPr sz="2800" spc="-30" dirty="0">
                <a:latin typeface="Calibri"/>
                <a:cs typeface="Calibri"/>
              </a:rPr>
              <a:t> </a:t>
            </a:r>
            <a:r>
              <a:rPr sz="2800" spc="5" dirty="0">
                <a:latin typeface="Calibri"/>
                <a:cs typeface="Calibri"/>
              </a:rPr>
              <a:t>5</a:t>
            </a:r>
            <a:endParaRPr sz="2800">
              <a:latin typeface="Calibri"/>
              <a:cs typeface="Calibri"/>
            </a:endParaRPr>
          </a:p>
          <a:p>
            <a:pPr marL="204470" indent="-192405">
              <a:buChar char="-"/>
              <a:tabLst>
                <a:tab pos="205104" algn="l"/>
              </a:tabLst>
            </a:pPr>
            <a:r>
              <a:rPr sz="2800" spc="-5" dirty="0">
                <a:latin typeface="Calibri"/>
                <a:cs typeface="Calibri"/>
              </a:rPr>
              <a:t>The</a:t>
            </a:r>
            <a:r>
              <a:rPr sz="2800" spc="-15" dirty="0">
                <a:latin typeface="Calibri"/>
                <a:cs typeface="Calibri"/>
              </a:rPr>
              <a:t> </a:t>
            </a:r>
            <a:r>
              <a:rPr sz="2800" spc="-5" dirty="0">
                <a:latin typeface="Calibri"/>
                <a:cs typeface="Calibri"/>
              </a:rPr>
              <a:t>algorithm</a:t>
            </a:r>
            <a:r>
              <a:rPr sz="2800" spc="-50" dirty="0">
                <a:latin typeface="Calibri"/>
                <a:cs typeface="Calibri"/>
              </a:rPr>
              <a:t> </a:t>
            </a:r>
            <a:r>
              <a:rPr sz="2800" spc="-10" dirty="0">
                <a:latin typeface="Calibri"/>
                <a:cs typeface="Calibri"/>
              </a:rPr>
              <a:t>populates</a:t>
            </a:r>
            <a:r>
              <a:rPr sz="2800" spc="-5" dirty="0">
                <a:latin typeface="Calibri"/>
                <a:cs typeface="Calibri"/>
              </a:rPr>
              <a:t> the</a:t>
            </a:r>
            <a:r>
              <a:rPr sz="2800" dirty="0">
                <a:latin typeface="Calibri"/>
                <a:cs typeface="Calibri"/>
              </a:rPr>
              <a:t> triangular</a:t>
            </a:r>
            <a:r>
              <a:rPr sz="2800" spc="-30" dirty="0">
                <a:latin typeface="Calibri"/>
                <a:cs typeface="Calibri"/>
              </a:rPr>
              <a:t> </a:t>
            </a:r>
            <a:r>
              <a:rPr sz="2800" spc="-5" dirty="0">
                <a:latin typeface="Calibri"/>
                <a:cs typeface="Calibri"/>
              </a:rPr>
              <a:t>table</a:t>
            </a:r>
            <a:endParaRPr sz="2800">
              <a:latin typeface="Calibri"/>
              <a:cs typeface="Calibri"/>
            </a:endParaRPr>
          </a:p>
        </p:txBody>
      </p:sp>
      <p:grpSp>
        <p:nvGrpSpPr>
          <p:cNvPr id="5" name="object 5"/>
          <p:cNvGrpSpPr/>
          <p:nvPr/>
        </p:nvGrpSpPr>
        <p:grpSpPr>
          <a:xfrm>
            <a:off x="6739890" y="1101089"/>
            <a:ext cx="3695700" cy="1986280"/>
            <a:chOff x="5215890" y="1101089"/>
            <a:chExt cx="3695700" cy="1986280"/>
          </a:xfrm>
        </p:grpSpPr>
        <p:pic>
          <p:nvPicPr>
            <p:cNvPr id="6" name="object 6"/>
            <p:cNvPicPr/>
            <p:nvPr/>
          </p:nvPicPr>
          <p:blipFill>
            <a:blip r:embed="rId2" cstate="print"/>
            <a:stretch>
              <a:fillRect/>
            </a:stretch>
          </p:blipFill>
          <p:spPr>
            <a:xfrm>
              <a:off x="5257800" y="1142999"/>
              <a:ext cx="3611879" cy="1901952"/>
            </a:xfrm>
            <a:prstGeom prst="rect">
              <a:avLst/>
            </a:prstGeom>
          </p:spPr>
        </p:pic>
        <p:sp>
          <p:nvSpPr>
            <p:cNvPr id="7" name="object 7"/>
            <p:cNvSpPr/>
            <p:nvPr/>
          </p:nvSpPr>
          <p:spPr>
            <a:xfrm>
              <a:off x="5215890" y="1101089"/>
              <a:ext cx="3695700" cy="1986280"/>
            </a:xfrm>
            <a:custGeom>
              <a:avLst/>
              <a:gdLst/>
              <a:ahLst/>
              <a:cxnLst/>
              <a:rect l="l" t="t" r="r" b="b"/>
              <a:pathLst>
                <a:path w="3695700" h="1986280">
                  <a:moveTo>
                    <a:pt x="3674744" y="0"/>
                  </a:moveTo>
                  <a:lnTo>
                    <a:pt x="20955" y="0"/>
                  </a:lnTo>
                  <a:lnTo>
                    <a:pt x="12805" y="1649"/>
                  </a:lnTo>
                  <a:lnTo>
                    <a:pt x="6143" y="6143"/>
                  </a:lnTo>
                  <a:lnTo>
                    <a:pt x="1649" y="12805"/>
                  </a:lnTo>
                  <a:lnTo>
                    <a:pt x="0" y="20955"/>
                  </a:lnTo>
                  <a:lnTo>
                    <a:pt x="0" y="1964817"/>
                  </a:lnTo>
                  <a:lnTo>
                    <a:pt x="1649" y="1972966"/>
                  </a:lnTo>
                  <a:lnTo>
                    <a:pt x="6143" y="1979628"/>
                  </a:lnTo>
                  <a:lnTo>
                    <a:pt x="12805" y="1984122"/>
                  </a:lnTo>
                  <a:lnTo>
                    <a:pt x="20955" y="1985772"/>
                  </a:lnTo>
                  <a:lnTo>
                    <a:pt x="3674744" y="1985772"/>
                  </a:lnTo>
                  <a:lnTo>
                    <a:pt x="3682894" y="1984122"/>
                  </a:lnTo>
                  <a:lnTo>
                    <a:pt x="3689556" y="1979628"/>
                  </a:lnTo>
                  <a:lnTo>
                    <a:pt x="3691066" y="1977389"/>
                  </a:lnTo>
                  <a:lnTo>
                    <a:pt x="13970" y="1977389"/>
                  </a:lnTo>
                  <a:lnTo>
                    <a:pt x="8382" y="1971802"/>
                  </a:lnTo>
                  <a:lnTo>
                    <a:pt x="8382" y="13970"/>
                  </a:lnTo>
                  <a:lnTo>
                    <a:pt x="13970" y="8382"/>
                  </a:lnTo>
                  <a:lnTo>
                    <a:pt x="3691066" y="8382"/>
                  </a:lnTo>
                  <a:lnTo>
                    <a:pt x="3689556" y="6143"/>
                  </a:lnTo>
                  <a:lnTo>
                    <a:pt x="3682894" y="1649"/>
                  </a:lnTo>
                  <a:lnTo>
                    <a:pt x="3674744" y="0"/>
                  </a:lnTo>
                  <a:close/>
                </a:path>
                <a:path w="3695700" h="1986280">
                  <a:moveTo>
                    <a:pt x="3691066" y="8382"/>
                  </a:moveTo>
                  <a:lnTo>
                    <a:pt x="3681730" y="8382"/>
                  </a:lnTo>
                  <a:lnTo>
                    <a:pt x="3687317" y="13970"/>
                  </a:lnTo>
                  <a:lnTo>
                    <a:pt x="3687317" y="1971802"/>
                  </a:lnTo>
                  <a:lnTo>
                    <a:pt x="3681730" y="1977389"/>
                  </a:lnTo>
                  <a:lnTo>
                    <a:pt x="3691066" y="1977389"/>
                  </a:lnTo>
                  <a:lnTo>
                    <a:pt x="3694050" y="1972966"/>
                  </a:lnTo>
                  <a:lnTo>
                    <a:pt x="3695700" y="1964817"/>
                  </a:lnTo>
                  <a:lnTo>
                    <a:pt x="3695700" y="20955"/>
                  </a:lnTo>
                  <a:lnTo>
                    <a:pt x="3694050" y="12805"/>
                  </a:lnTo>
                  <a:lnTo>
                    <a:pt x="3691066" y="8382"/>
                  </a:lnTo>
                  <a:close/>
                </a:path>
                <a:path w="3695700" h="1986280">
                  <a:moveTo>
                    <a:pt x="3677031" y="16763"/>
                  </a:moveTo>
                  <a:lnTo>
                    <a:pt x="18669" y="16763"/>
                  </a:lnTo>
                  <a:lnTo>
                    <a:pt x="16763" y="18669"/>
                  </a:lnTo>
                  <a:lnTo>
                    <a:pt x="16763" y="1967102"/>
                  </a:lnTo>
                  <a:lnTo>
                    <a:pt x="18669" y="1969008"/>
                  </a:lnTo>
                  <a:lnTo>
                    <a:pt x="3677031" y="1969008"/>
                  </a:lnTo>
                  <a:lnTo>
                    <a:pt x="3678936" y="1967102"/>
                  </a:lnTo>
                  <a:lnTo>
                    <a:pt x="3678936" y="1943862"/>
                  </a:lnTo>
                  <a:lnTo>
                    <a:pt x="41910" y="1943862"/>
                  </a:lnTo>
                  <a:lnTo>
                    <a:pt x="41910" y="41910"/>
                  </a:lnTo>
                  <a:lnTo>
                    <a:pt x="3678936" y="41910"/>
                  </a:lnTo>
                  <a:lnTo>
                    <a:pt x="3678936" y="18669"/>
                  </a:lnTo>
                  <a:lnTo>
                    <a:pt x="3677031" y="16763"/>
                  </a:lnTo>
                  <a:close/>
                </a:path>
                <a:path w="3695700" h="1986280">
                  <a:moveTo>
                    <a:pt x="3678936" y="41910"/>
                  </a:moveTo>
                  <a:lnTo>
                    <a:pt x="3653790" y="41910"/>
                  </a:lnTo>
                  <a:lnTo>
                    <a:pt x="3653790" y="1943862"/>
                  </a:lnTo>
                  <a:lnTo>
                    <a:pt x="3678936" y="1943862"/>
                  </a:lnTo>
                  <a:lnTo>
                    <a:pt x="3678936" y="41910"/>
                  </a:lnTo>
                  <a:close/>
                </a:path>
              </a:pathLst>
            </a:custGeom>
            <a:solidFill>
              <a:srgbClr val="943735"/>
            </a:solidFill>
          </p:spPr>
          <p:txBody>
            <a:bodyPr wrap="square" lIns="0" tIns="0" rIns="0" bIns="0" rtlCol="0"/>
            <a:lstStyle/>
            <a:p>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meaning of a word as a vector</a:t>
            </a:r>
          </a:p>
        </p:txBody>
      </p:sp>
      <p:sp>
        <p:nvSpPr>
          <p:cNvPr id="3" name="Content Placeholder 2"/>
          <p:cNvSpPr>
            <a:spLocks noGrp="1"/>
          </p:cNvSpPr>
          <p:nvPr>
            <p:ph idx="1"/>
          </p:nvPr>
        </p:nvSpPr>
        <p:spPr>
          <a:xfrm>
            <a:off x="1219200" y="1600200"/>
            <a:ext cx="10363200" cy="5105400"/>
          </a:xfrm>
        </p:spPr>
        <p:txBody>
          <a:bodyPr>
            <a:normAutofit fontScale="92500"/>
          </a:bodyPr>
          <a:lstStyle/>
          <a:p>
            <a:r>
              <a:rPr lang="en-US" sz="3600" dirty="0"/>
              <a:t>Vector semantics is the standard way to represent word meaning in NLP</a:t>
            </a:r>
          </a:p>
          <a:p>
            <a:endParaRPr lang="en-US" sz="3600" dirty="0"/>
          </a:p>
          <a:p>
            <a:r>
              <a:rPr lang="en-US" sz="3600" dirty="0"/>
              <a:t>Called an "embedding" because it's embedded into a space (see textbook)</a:t>
            </a:r>
          </a:p>
          <a:p>
            <a:r>
              <a:rPr lang="en-US" sz="3600" dirty="0"/>
              <a:t>The standard way to represent meaning in NLP</a:t>
            </a:r>
          </a:p>
          <a:p>
            <a:pPr marL="914400" indent="-914400"/>
            <a:r>
              <a:rPr lang="en-US" sz="3600" dirty="0"/>
              <a:t>	</a:t>
            </a:r>
            <a:r>
              <a:rPr lang="en-US" sz="3600" b="1" dirty="0">
                <a:solidFill>
                  <a:srgbClr val="0000FF"/>
                </a:solidFill>
              </a:rPr>
              <a:t>Every modern NLP algorithm uses embeddings as the representation of word meaning</a:t>
            </a:r>
          </a:p>
          <a:p>
            <a:r>
              <a:rPr lang="en-US" sz="3600" dirty="0"/>
              <a:t>Fine-grained model of meaning for similarity </a:t>
            </a:r>
          </a:p>
          <a:p>
            <a:pPr lvl="1"/>
            <a:endParaRPr lang="en-US" dirty="0"/>
          </a:p>
          <a:p>
            <a:endParaRPr lang="en-US" dirty="0"/>
          </a:p>
        </p:txBody>
      </p:sp>
    </p:spTree>
    <p:extLst>
      <p:ext uri="{BB962C8B-B14F-4D97-AF65-F5344CB8AC3E}">
        <p14:creationId xmlns:p14="http://schemas.microsoft.com/office/powerpoint/2010/main" val="5201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38B7-F6BF-704D-B077-1546F9395AEE}"/>
              </a:ext>
            </a:extLst>
          </p:cNvPr>
          <p:cNvSpPr>
            <a:spLocks noGrp="1"/>
          </p:cNvSpPr>
          <p:nvPr>
            <p:ph type="title"/>
          </p:nvPr>
        </p:nvSpPr>
        <p:spPr>
          <a:xfrm>
            <a:off x="1066799" y="286605"/>
            <a:ext cx="8823961" cy="1161196"/>
          </a:xfrm>
        </p:spPr>
        <p:txBody>
          <a:bodyPr/>
          <a:lstStyle/>
          <a:p>
            <a:r>
              <a:rPr lang="en-US" dirty="0"/>
              <a:t>Intuition: why vectors?</a:t>
            </a:r>
          </a:p>
        </p:txBody>
      </p:sp>
      <p:sp>
        <p:nvSpPr>
          <p:cNvPr id="3" name="Content Placeholder 2">
            <a:extLst>
              <a:ext uri="{FF2B5EF4-FFF2-40B4-BE49-F238E27FC236}">
                <a16:creationId xmlns:a16="http://schemas.microsoft.com/office/drawing/2014/main" id="{D309DDB4-568F-114E-90B1-AEF784329B3F}"/>
              </a:ext>
            </a:extLst>
          </p:cNvPr>
          <p:cNvSpPr>
            <a:spLocks noGrp="1"/>
          </p:cNvSpPr>
          <p:nvPr>
            <p:ph idx="1"/>
          </p:nvPr>
        </p:nvSpPr>
        <p:spPr>
          <a:xfrm>
            <a:off x="1066800" y="1752600"/>
            <a:ext cx="11125200" cy="4648200"/>
          </a:xfrm>
        </p:spPr>
        <p:txBody>
          <a:bodyPr>
            <a:normAutofit lnSpcReduction="10000"/>
          </a:bodyPr>
          <a:lstStyle/>
          <a:p>
            <a:r>
              <a:rPr lang="en-US" sz="3200" dirty="0"/>
              <a:t>Consider sentiment analysis:</a:t>
            </a:r>
          </a:p>
          <a:p>
            <a:endParaRPr lang="en-US" sz="400" dirty="0"/>
          </a:p>
          <a:p>
            <a:pPr lvl="1"/>
            <a:r>
              <a:rPr lang="en-US" sz="3200" dirty="0"/>
              <a:t>With </a:t>
            </a:r>
            <a:r>
              <a:rPr lang="en-US" sz="3200" b="1" dirty="0"/>
              <a:t>words</a:t>
            </a:r>
            <a:r>
              <a:rPr lang="en-US" sz="3200" dirty="0"/>
              <a:t>,  a feature is a word identity</a:t>
            </a:r>
          </a:p>
          <a:p>
            <a:pPr lvl="2"/>
            <a:r>
              <a:rPr lang="en-US" sz="2800" dirty="0"/>
              <a:t>Feature 5: 'The previous word was "terrible"'</a:t>
            </a:r>
          </a:p>
          <a:p>
            <a:pPr lvl="2"/>
            <a:r>
              <a:rPr lang="en-US" sz="2800" dirty="0"/>
              <a:t>requires </a:t>
            </a:r>
            <a:r>
              <a:rPr lang="en-US" sz="2800" b="1" dirty="0"/>
              <a:t>exact</a:t>
            </a:r>
            <a:r>
              <a:rPr lang="en-US" sz="2800" dirty="0"/>
              <a:t> </a:t>
            </a:r>
            <a:r>
              <a:rPr lang="en-US" sz="2800" b="1" dirty="0"/>
              <a:t>same</a:t>
            </a:r>
            <a:r>
              <a:rPr lang="en-US" sz="2800" dirty="0"/>
              <a:t> </a:t>
            </a:r>
            <a:r>
              <a:rPr lang="en-US" sz="2800" b="1" dirty="0"/>
              <a:t>word</a:t>
            </a:r>
            <a:r>
              <a:rPr lang="en-US" sz="2800" dirty="0"/>
              <a:t> to be in training and test</a:t>
            </a:r>
          </a:p>
          <a:p>
            <a:pPr lvl="2"/>
            <a:endParaRPr lang="en-US" sz="1400" dirty="0"/>
          </a:p>
          <a:p>
            <a:pPr lvl="1"/>
            <a:r>
              <a:rPr lang="en-US" sz="3200" dirty="0"/>
              <a:t>With </a:t>
            </a:r>
            <a:r>
              <a:rPr lang="en-US" sz="3200" b="1" dirty="0"/>
              <a:t>embeddings</a:t>
            </a:r>
            <a:r>
              <a:rPr lang="en-US" sz="3200" dirty="0"/>
              <a:t>: </a:t>
            </a:r>
          </a:p>
          <a:p>
            <a:pPr lvl="2"/>
            <a:r>
              <a:rPr lang="en-US" sz="2800" dirty="0"/>
              <a:t>Feature is a word vector</a:t>
            </a:r>
          </a:p>
          <a:p>
            <a:pPr lvl="2"/>
            <a:r>
              <a:rPr lang="en-US" sz="2800" dirty="0"/>
              <a:t>'The previous word was vector [35,22,17…]</a:t>
            </a:r>
          </a:p>
          <a:p>
            <a:pPr lvl="2"/>
            <a:r>
              <a:rPr lang="en-US" sz="2800" dirty="0"/>
              <a:t>Now in the test set we might see a similar vector [34,21,14]</a:t>
            </a:r>
          </a:p>
          <a:p>
            <a:pPr lvl="2"/>
            <a:r>
              <a:rPr lang="en-US" sz="2800" dirty="0"/>
              <a:t>We can generalize to </a:t>
            </a:r>
            <a:r>
              <a:rPr lang="en-US" sz="2800" b="1" dirty="0"/>
              <a:t>similar but unseen</a:t>
            </a:r>
            <a:r>
              <a:rPr lang="en-US" sz="2800" dirty="0"/>
              <a:t> words!!! </a:t>
            </a:r>
          </a:p>
          <a:p>
            <a:endParaRPr lang="en-US" dirty="0"/>
          </a:p>
        </p:txBody>
      </p:sp>
    </p:spTree>
    <p:extLst>
      <p:ext uri="{BB962C8B-B14F-4D97-AF65-F5344CB8AC3E}">
        <p14:creationId xmlns:p14="http://schemas.microsoft.com/office/powerpoint/2010/main" val="1518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8BE4-92B8-FD4A-9CFC-7E5F798967F5}"/>
              </a:ext>
            </a:extLst>
          </p:cNvPr>
          <p:cNvSpPr>
            <a:spLocks noGrp="1"/>
          </p:cNvSpPr>
          <p:nvPr>
            <p:ph type="title"/>
          </p:nvPr>
        </p:nvSpPr>
        <p:spPr>
          <a:xfrm>
            <a:off x="1143000" y="286605"/>
            <a:ext cx="8747760" cy="1008796"/>
          </a:xfrm>
        </p:spPr>
        <p:txBody>
          <a:bodyPr/>
          <a:lstStyle/>
          <a:p>
            <a:r>
              <a:rPr lang="en-US" dirty="0"/>
              <a:t>We'll discuss 2 kinds of embeddings</a:t>
            </a:r>
          </a:p>
        </p:txBody>
      </p:sp>
      <p:sp>
        <p:nvSpPr>
          <p:cNvPr id="3" name="Content Placeholder 2">
            <a:extLst>
              <a:ext uri="{FF2B5EF4-FFF2-40B4-BE49-F238E27FC236}">
                <a16:creationId xmlns:a16="http://schemas.microsoft.com/office/drawing/2014/main" id="{DC3C9F9A-F83A-1845-89F9-1002B5D6CFB7}"/>
              </a:ext>
            </a:extLst>
          </p:cNvPr>
          <p:cNvSpPr>
            <a:spLocks noGrp="1"/>
          </p:cNvSpPr>
          <p:nvPr>
            <p:ph idx="1"/>
          </p:nvPr>
        </p:nvSpPr>
        <p:spPr>
          <a:xfrm>
            <a:off x="1143000" y="1524000"/>
            <a:ext cx="10591800" cy="5334000"/>
          </a:xfrm>
        </p:spPr>
        <p:txBody>
          <a:bodyPr>
            <a:normAutofit/>
          </a:bodyPr>
          <a:lstStyle/>
          <a:p>
            <a:r>
              <a:rPr lang="en-US" sz="3200" dirty="0" err="1">
                <a:solidFill>
                  <a:srgbClr val="0000FF"/>
                </a:solidFill>
              </a:rPr>
              <a:t>tf-idf</a:t>
            </a:r>
            <a:r>
              <a:rPr lang="en-US" sz="3200" dirty="0">
                <a:solidFill>
                  <a:srgbClr val="0000FF"/>
                </a:solidFill>
              </a:rPr>
              <a:t> </a:t>
            </a:r>
          </a:p>
          <a:p>
            <a:pPr lvl="1"/>
            <a:r>
              <a:rPr lang="en-US" sz="2800" dirty="0"/>
              <a:t>Information Retrieval workhorse!</a:t>
            </a:r>
          </a:p>
          <a:p>
            <a:pPr lvl="1"/>
            <a:r>
              <a:rPr lang="en-US" sz="2800" dirty="0"/>
              <a:t>A common baseline model</a:t>
            </a:r>
          </a:p>
          <a:p>
            <a:pPr lvl="1"/>
            <a:r>
              <a:rPr lang="en-US" sz="2800" b="1" dirty="0"/>
              <a:t>Sparse</a:t>
            </a:r>
            <a:r>
              <a:rPr lang="en-US" sz="2800" dirty="0"/>
              <a:t> vectors</a:t>
            </a:r>
          </a:p>
          <a:p>
            <a:pPr lvl="1"/>
            <a:r>
              <a:rPr lang="en-US" sz="2800" dirty="0"/>
              <a:t>Words are represented by (a simple function of) the </a:t>
            </a:r>
            <a:r>
              <a:rPr lang="en-US" sz="2800" b="1" dirty="0"/>
              <a:t>counts </a:t>
            </a:r>
            <a:r>
              <a:rPr lang="en-US" sz="2800" dirty="0"/>
              <a:t>of nearby words</a:t>
            </a:r>
          </a:p>
          <a:p>
            <a:r>
              <a:rPr lang="en-US" sz="3200" dirty="0">
                <a:solidFill>
                  <a:srgbClr val="0000FF"/>
                </a:solidFill>
              </a:rPr>
              <a:t>Word2vec</a:t>
            </a:r>
          </a:p>
          <a:p>
            <a:pPr lvl="1"/>
            <a:r>
              <a:rPr lang="en-US" sz="2800" b="1" dirty="0"/>
              <a:t>Dense</a:t>
            </a:r>
            <a:r>
              <a:rPr lang="en-US" sz="2800" dirty="0"/>
              <a:t> vectors</a:t>
            </a:r>
          </a:p>
          <a:p>
            <a:pPr lvl="1"/>
            <a:r>
              <a:rPr lang="en-US" sz="2800" dirty="0"/>
              <a:t>Representation is created by training a classifier to </a:t>
            </a:r>
            <a:r>
              <a:rPr lang="en-US" sz="2800" b="1" dirty="0"/>
              <a:t>predict</a:t>
            </a:r>
            <a:r>
              <a:rPr lang="en-US" sz="2800" dirty="0"/>
              <a:t> whether a word is likely to appear nearby</a:t>
            </a:r>
          </a:p>
          <a:p>
            <a:pPr lvl="1"/>
            <a:r>
              <a:rPr lang="en-US" sz="2800" dirty="0"/>
              <a:t>Later we'll discuss extensions called  </a:t>
            </a:r>
            <a:r>
              <a:rPr lang="en-US" sz="2800" b="1" dirty="0">
                <a:solidFill>
                  <a:srgbClr val="0000FF"/>
                </a:solidFill>
              </a:rPr>
              <a:t>contextual embeddings</a:t>
            </a:r>
          </a:p>
        </p:txBody>
      </p:sp>
    </p:spTree>
    <p:extLst>
      <p:ext uri="{BB962C8B-B14F-4D97-AF65-F5344CB8AC3E}">
        <p14:creationId xmlns:p14="http://schemas.microsoft.com/office/powerpoint/2010/main" val="384840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C371-A20E-3449-A100-5603F9AAB63C}"/>
              </a:ext>
            </a:extLst>
          </p:cNvPr>
          <p:cNvSpPr>
            <a:spLocks noGrp="1"/>
          </p:cNvSpPr>
          <p:nvPr>
            <p:ph type="title"/>
          </p:nvPr>
        </p:nvSpPr>
        <p:spPr/>
        <p:txBody>
          <a:bodyPr/>
          <a:lstStyle/>
          <a:p>
            <a:r>
              <a:rPr lang="en-US" dirty="0"/>
              <a:t>Term-document matrix</a:t>
            </a:r>
          </a:p>
        </p:txBody>
      </p:sp>
      <p:pic>
        <p:nvPicPr>
          <p:cNvPr id="5" name="Content Placeholder 4">
            <a:extLst>
              <a:ext uri="{FF2B5EF4-FFF2-40B4-BE49-F238E27FC236}">
                <a16:creationId xmlns:a16="http://schemas.microsoft.com/office/drawing/2014/main" id="{3CB4F4FE-2007-E043-B405-8FB245FCD8A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8620" y="2819400"/>
            <a:ext cx="10675710" cy="1832878"/>
          </a:xfrm>
        </p:spPr>
      </p:pic>
      <p:pic>
        <p:nvPicPr>
          <p:cNvPr id="7" name="Picture 6">
            <a:extLst>
              <a:ext uri="{FF2B5EF4-FFF2-40B4-BE49-F238E27FC236}">
                <a16:creationId xmlns:a16="http://schemas.microsoft.com/office/drawing/2014/main" id="{33F32829-5579-0044-B177-C8647F9451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2680" y="2803322"/>
            <a:ext cx="10675712" cy="1865034"/>
          </a:xfrm>
          <a:prstGeom prst="rect">
            <a:avLst/>
          </a:prstGeom>
        </p:spPr>
      </p:pic>
      <p:sp>
        <p:nvSpPr>
          <p:cNvPr id="8" name="TextBox 7">
            <a:extLst>
              <a:ext uri="{FF2B5EF4-FFF2-40B4-BE49-F238E27FC236}">
                <a16:creationId xmlns:a16="http://schemas.microsoft.com/office/drawing/2014/main" id="{38DD1A96-C2E5-0943-ADD9-A7A57A074AA9}"/>
              </a:ext>
            </a:extLst>
          </p:cNvPr>
          <p:cNvSpPr txBox="1"/>
          <p:nvPr/>
        </p:nvSpPr>
        <p:spPr>
          <a:xfrm>
            <a:off x="1097280" y="1561684"/>
            <a:ext cx="8509060" cy="523220"/>
          </a:xfrm>
          <a:prstGeom prst="rect">
            <a:avLst/>
          </a:prstGeom>
          <a:noFill/>
        </p:spPr>
        <p:txBody>
          <a:bodyPr wrap="square" rtlCol="0">
            <a:spAutoFit/>
          </a:bodyPr>
          <a:lstStyle/>
          <a:p>
            <a:r>
              <a:rPr lang="en-US" sz="2800" dirty="0"/>
              <a:t>Each document is represented by a vector of words</a:t>
            </a:r>
          </a:p>
        </p:txBody>
      </p:sp>
    </p:spTree>
    <p:extLst>
      <p:ext uri="{BB962C8B-B14F-4D97-AF65-F5344CB8AC3E}">
        <p14:creationId xmlns:p14="http://schemas.microsoft.com/office/powerpoint/2010/main" val="1400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C4FB59-01E8-4262-B281-605A8E491ABB}"/>
              </a:ext>
            </a:extLst>
          </p:cNvPr>
          <p:cNvSpPr>
            <a:spLocks noGrp="1"/>
          </p:cNvSpPr>
          <p:nvPr>
            <p:ph type="dt" sz="half" idx="10"/>
          </p:nvPr>
        </p:nvSpPr>
        <p:spPr/>
        <p:txBody>
          <a:bodyPr/>
          <a:lstStyle/>
          <a:p>
            <a:fld id="{B2A0E2FC-FFC7-4505-AF09-0292DEBB4F5B}" type="datetime1">
              <a:rPr lang="en-US" altLang="en-US"/>
              <a:pPr/>
              <a:t>12/17/2022</a:t>
            </a:fld>
            <a:endParaRPr lang="en-US" altLang="en-US"/>
          </a:p>
        </p:txBody>
      </p:sp>
      <p:sp>
        <p:nvSpPr>
          <p:cNvPr id="5" name="Footer Placeholder 4">
            <a:extLst>
              <a:ext uri="{FF2B5EF4-FFF2-40B4-BE49-F238E27FC236}">
                <a16:creationId xmlns:a16="http://schemas.microsoft.com/office/drawing/2014/main" id="{BB3C5C85-AA32-4B02-B331-91C29F84AB0C}"/>
              </a:ext>
            </a:extLst>
          </p:cNvPr>
          <p:cNvSpPr>
            <a:spLocks noGrp="1"/>
          </p:cNvSpPr>
          <p:nvPr>
            <p:ph type="ftr" sz="quarter" idx="11"/>
          </p:nvPr>
        </p:nvSpPr>
        <p:spPr/>
        <p:txBody>
          <a:bodyPr/>
          <a:lstStyle/>
          <a:p>
            <a:r>
              <a:rPr lang="en-US" altLang="en-US" dirty="0"/>
              <a:t>                                         Speech and Language Processing - </a:t>
            </a:r>
            <a:r>
              <a:rPr lang="en-US" altLang="en-US" dirty="0" err="1"/>
              <a:t>Jurafsky</a:t>
            </a:r>
            <a:r>
              <a:rPr lang="en-US" altLang="en-US" dirty="0"/>
              <a:t> and Martin       </a:t>
            </a:r>
            <a:endParaRPr lang="en-US" altLang="en-US" sz="1400" dirty="0"/>
          </a:p>
        </p:txBody>
      </p:sp>
      <p:sp>
        <p:nvSpPr>
          <p:cNvPr id="6" name="Slide Number Placeholder 5">
            <a:extLst>
              <a:ext uri="{FF2B5EF4-FFF2-40B4-BE49-F238E27FC236}">
                <a16:creationId xmlns:a16="http://schemas.microsoft.com/office/drawing/2014/main" id="{C0E0B819-FD5E-45BF-9750-474F7F947B3B}"/>
              </a:ext>
            </a:extLst>
          </p:cNvPr>
          <p:cNvSpPr>
            <a:spLocks noGrp="1"/>
          </p:cNvSpPr>
          <p:nvPr>
            <p:ph type="sldNum" sz="quarter" idx="12"/>
          </p:nvPr>
        </p:nvSpPr>
        <p:spPr/>
        <p:txBody>
          <a:bodyPr/>
          <a:lstStyle/>
          <a:p>
            <a:fld id="{3661A52C-16C4-4527-AE42-F8526920ABE3}" type="slidenum">
              <a:rPr lang="en-US" altLang="en-US"/>
              <a:pPr/>
              <a:t>7</a:t>
            </a:fld>
            <a:endParaRPr lang="en-US" altLang="en-US"/>
          </a:p>
        </p:txBody>
      </p:sp>
      <p:pic>
        <p:nvPicPr>
          <p:cNvPr id="221187" name="Picture 3">
            <a:extLst>
              <a:ext uri="{FF2B5EF4-FFF2-40B4-BE49-F238E27FC236}">
                <a16:creationId xmlns:a16="http://schemas.microsoft.com/office/drawing/2014/main" id="{C1314088-A2C6-4EE1-BD28-6D961D3BEBC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1278" y="698165"/>
            <a:ext cx="3938939" cy="2383440"/>
          </a:xfrm>
          <a:ln/>
        </p:spPr>
      </p:pic>
      <p:sp>
        <p:nvSpPr>
          <p:cNvPr id="8" name="TextBox 7">
            <a:extLst>
              <a:ext uri="{FF2B5EF4-FFF2-40B4-BE49-F238E27FC236}">
                <a16:creationId xmlns:a16="http://schemas.microsoft.com/office/drawing/2014/main" id="{BE9F72D1-6417-42B0-8B22-BD8C0B331F05}"/>
              </a:ext>
            </a:extLst>
          </p:cNvPr>
          <p:cNvSpPr txBox="1"/>
          <p:nvPr/>
        </p:nvSpPr>
        <p:spPr>
          <a:xfrm>
            <a:off x="507638" y="483236"/>
            <a:ext cx="3938939" cy="338554"/>
          </a:xfrm>
          <a:prstGeom prst="rect">
            <a:avLst/>
          </a:prstGeom>
          <a:noFill/>
        </p:spPr>
        <p:txBody>
          <a:bodyPr wrap="square">
            <a:spAutoFit/>
          </a:bodyPr>
          <a:lstStyle/>
          <a:p>
            <a:r>
              <a:rPr lang="en-US" altLang="en-US" sz="1600" dirty="0"/>
              <a:t>Union</a:t>
            </a:r>
            <a:endParaRPr lang="en-US" sz="1600" dirty="0"/>
          </a:p>
        </p:txBody>
      </p:sp>
      <p:pic>
        <p:nvPicPr>
          <p:cNvPr id="9" name="Picture 3">
            <a:extLst>
              <a:ext uri="{FF2B5EF4-FFF2-40B4-BE49-F238E27FC236}">
                <a16:creationId xmlns:a16="http://schemas.microsoft.com/office/drawing/2014/main" id="{D0EBD391-85E2-492F-B4F1-8A77CA31D9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145109" y="1116931"/>
            <a:ext cx="4995613" cy="1466127"/>
          </a:xfrm>
          <a:prstGeom prst="rect">
            <a:avLst/>
          </a:prstGeom>
          <a:ln/>
        </p:spPr>
      </p:pic>
      <p:pic>
        <p:nvPicPr>
          <p:cNvPr id="11" name="Picture 10">
            <a:extLst>
              <a:ext uri="{FF2B5EF4-FFF2-40B4-BE49-F238E27FC236}">
                <a16:creationId xmlns:a16="http://schemas.microsoft.com/office/drawing/2014/main" id="{630FC524-5711-44AB-9B49-0BD19D76C411}"/>
              </a:ext>
            </a:extLst>
          </p:cNvPr>
          <p:cNvPicPr>
            <a:picLocks noChangeAspect="1"/>
          </p:cNvPicPr>
          <p:nvPr/>
        </p:nvPicPr>
        <p:blipFill rotWithShape="1">
          <a:blip r:embed="rId5"/>
          <a:srcRect l="41250" t="51003" r="36786" b="29610"/>
          <a:stretch/>
        </p:blipFill>
        <p:spPr>
          <a:xfrm>
            <a:off x="4094000" y="339209"/>
            <a:ext cx="2843544" cy="2702506"/>
          </a:xfrm>
          <a:prstGeom prst="rect">
            <a:avLst/>
          </a:prstGeom>
        </p:spPr>
      </p:pic>
      <p:pic>
        <p:nvPicPr>
          <p:cNvPr id="7" name="Picture 6">
            <a:extLst>
              <a:ext uri="{FF2B5EF4-FFF2-40B4-BE49-F238E27FC236}">
                <a16:creationId xmlns:a16="http://schemas.microsoft.com/office/drawing/2014/main" id="{A61A4C55-196A-4FC0-BFC3-E2BA76078D2B}"/>
              </a:ext>
            </a:extLst>
          </p:cNvPr>
          <p:cNvPicPr>
            <a:picLocks noChangeAspect="1"/>
          </p:cNvPicPr>
          <p:nvPr/>
        </p:nvPicPr>
        <p:blipFill rotWithShape="1">
          <a:blip r:embed="rId6"/>
          <a:srcRect l="22417" t="21014" r="24583" b="32329"/>
          <a:stretch/>
        </p:blipFill>
        <p:spPr>
          <a:xfrm>
            <a:off x="1064610" y="3328474"/>
            <a:ext cx="8005818" cy="3529526"/>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6605"/>
            <a:ext cx="9906000" cy="1450757"/>
          </a:xfrm>
        </p:spPr>
        <p:txBody>
          <a:bodyPr>
            <a:normAutofit/>
          </a:bodyPr>
          <a:lstStyle/>
          <a:p>
            <a:r>
              <a:rPr lang="en-US" dirty="0"/>
              <a:t>More common: word-word matrix</a:t>
            </a:r>
            <a:br>
              <a:rPr lang="en-US" dirty="0"/>
            </a:br>
            <a:r>
              <a:rPr lang="en-US" dirty="0"/>
              <a:t>(or "term-context matrix")</a:t>
            </a:r>
          </a:p>
        </p:txBody>
      </p:sp>
      <p:sp>
        <p:nvSpPr>
          <p:cNvPr id="3" name="Content Placeholder 2"/>
          <p:cNvSpPr>
            <a:spLocks noGrp="1"/>
          </p:cNvSpPr>
          <p:nvPr>
            <p:ph idx="1"/>
          </p:nvPr>
        </p:nvSpPr>
        <p:spPr>
          <a:xfrm>
            <a:off x="698860" y="2138723"/>
            <a:ext cx="11340739" cy="3333750"/>
          </a:xfrm>
        </p:spPr>
        <p:txBody>
          <a:bodyPr/>
          <a:lstStyle/>
          <a:p>
            <a:r>
              <a:rPr lang="en-US" sz="3200" dirty="0"/>
              <a:t>Two </a:t>
            </a:r>
            <a:r>
              <a:rPr lang="en-US" sz="3200" b="1" dirty="0"/>
              <a:t>words</a:t>
            </a:r>
            <a:r>
              <a:rPr lang="en-US" sz="3200" dirty="0"/>
              <a:t> are similar in meaning if their context vectors are similar</a:t>
            </a:r>
          </a:p>
          <a:p>
            <a:endParaRPr lang="en-US" sz="1800" dirty="0"/>
          </a:p>
        </p:txBody>
      </p:sp>
      <p:sp>
        <p:nvSpPr>
          <p:cNvPr id="4" name="Slide Number Placeholder 3"/>
          <p:cNvSpPr>
            <a:spLocks noGrp="1"/>
          </p:cNvSpPr>
          <p:nvPr>
            <p:ph type="sldNum" sz="quarter" idx="12"/>
          </p:nvPr>
        </p:nvSpPr>
        <p:spPr>
          <a:xfrm>
            <a:off x="1524000" y="7239000"/>
            <a:ext cx="1981200" cy="342900"/>
          </a:xfrm>
          <a:prstGeom prst="rect">
            <a:avLst/>
          </a:prstGeom>
        </p:spPr>
        <p:txBody>
          <a:bodyPr/>
          <a:lstStyle/>
          <a:p>
            <a:fld id="{10F35DC5-7E65-8247-99AB-4E984F8A921E}" type="slidenum">
              <a:rPr lang="en-US" smtClean="0"/>
              <a:pPr/>
              <a:t>70</a:t>
            </a:fld>
            <a:endParaRPr lang="en-US"/>
          </a:p>
        </p:txBody>
      </p:sp>
      <p:pic>
        <p:nvPicPr>
          <p:cNvPr id="5" name="Picture 4">
            <a:extLst>
              <a:ext uri="{FF2B5EF4-FFF2-40B4-BE49-F238E27FC236}">
                <a16:creationId xmlns:a16="http://schemas.microsoft.com/office/drawing/2014/main" id="{75F3EF14-D0EA-3648-A881-4A598665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3117597"/>
            <a:ext cx="9749121" cy="1376002"/>
          </a:xfrm>
          <a:prstGeom prst="rect">
            <a:avLst/>
          </a:prstGeom>
        </p:spPr>
      </p:pic>
      <p:pic>
        <p:nvPicPr>
          <p:cNvPr id="14" name="Picture 13">
            <a:extLst>
              <a:ext uri="{FF2B5EF4-FFF2-40B4-BE49-F238E27FC236}">
                <a16:creationId xmlns:a16="http://schemas.microsoft.com/office/drawing/2014/main" id="{9F7B9B02-D694-274E-A5C1-41CD1E4B95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9717" y="4994650"/>
            <a:ext cx="10272565" cy="1758367"/>
          </a:xfrm>
          <a:prstGeom prst="rect">
            <a:avLst/>
          </a:prstGeom>
        </p:spPr>
      </p:pic>
    </p:spTree>
    <p:extLst>
      <p:ext uri="{BB962C8B-B14F-4D97-AF65-F5344CB8AC3E}">
        <p14:creationId xmlns:p14="http://schemas.microsoft.com/office/powerpoint/2010/main" val="10758943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FC49-A1ED-9E4A-BDD3-CF2853CB651D}"/>
              </a:ext>
            </a:extLst>
          </p:cNvPr>
          <p:cNvSpPr>
            <a:spLocks noGrp="1"/>
          </p:cNvSpPr>
          <p:nvPr>
            <p:ph type="title"/>
          </p:nvPr>
        </p:nvSpPr>
        <p:spPr>
          <a:xfrm>
            <a:off x="609600" y="312004"/>
            <a:ext cx="11201400" cy="907196"/>
          </a:xfrm>
        </p:spPr>
        <p:txBody>
          <a:bodyPr>
            <a:normAutofit/>
          </a:bodyPr>
          <a:lstStyle/>
          <a:p>
            <a:r>
              <a:rPr lang="en-US" dirty="0"/>
              <a:t>Two common solutions for word weighting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89F84A-470C-2D46-8D94-D3688B260C93}"/>
                  </a:ext>
                </a:extLst>
              </p:cNvPr>
              <p:cNvSpPr>
                <a:spLocks noGrp="1"/>
              </p:cNvSpPr>
              <p:nvPr>
                <p:ph idx="1"/>
              </p:nvPr>
            </p:nvSpPr>
            <p:spPr/>
            <p:txBody>
              <a:bodyPr>
                <a:normAutofit/>
              </a:bodyPr>
              <a:lstStyle/>
              <a:p>
                <a:r>
                  <a:rPr lang="en-US" sz="3600" b="1" dirty="0" err="1">
                    <a:solidFill>
                      <a:srgbClr val="0000FF"/>
                    </a:solidFill>
                    <a:latin typeface="Calibri" panose="020F0502020204030204" pitchFamily="34" charset="0"/>
                    <a:cs typeface="Calibri" panose="020F0502020204030204" pitchFamily="34" charset="0"/>
                  </a:rPr>
                  <a:t>tf-idf</a:t>
                </a:r>
                <a:r>
                  <a:rPr lang="en-US" sz="2800" b="1" dirty="0">
                    <a:solidFill>
                      <a:srgbClr val="0000FF"/>
                    </a:solidFill>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tf-idf</a:t>
                </a:r>
                <a:r>
                  <a:rPr lang="en-US" sz="2800" dirty="0">
                    <a:latin typeface="Calibri" panose="020F0502020204030204" pitchFamily="34" charset="0"/>
                    <a:cs typeface="Calibri" panose="020F0502020204030204" pitchFamily="34" charset="0"/>
                  </a:rPr>
                  <a:t> value for word t in document d:</a:t>
                </a: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r>
                  <a:rPr lang="en-US" sz="3600" b="1" dirty="0">
                    <a:solidFill>
                      <a:srgbClr val="0000FF"/>
                    </a:solidFill>
                    <a:latin typeface="Calibri" panose="020F0502020204030204" pitchFamily="34" charset="0"/>
                    <a:cs typeface="Calibri" panose="020F0502020204030204" pitchFamily="34" charset="0"/>
                  </a:rPr>
                  <a:t>PMI: </a:t>
                </a:r>
                <a:r>
                  <a:rPr lang="en-US" sz="3600" b="1"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(Pointwise mutual information)</a:t>
                </a:r>
              </a:p>
              <a:p>
                <a:pPr lvl="1"/>
                <a14:m>
                  <m:oMath xmlns:m="http://schemas.openxmlformats.org/officeDocument/2006/math">
                    <m:r>
                      <m:rPr>
                        <m:nor/>
                      </m:rPr>
                      <a:rPr lang="en-US" sz="2800" b="1">
                        <a:latin typeface="Calibri" panose="020F0502020204030204" pitchFamily="34" charset="0"/>
                        <a:cs typeface="Calibri" panose="020F0502020204030204" pitchFamily="34" charset="0"/>
                      </a:rPr>
                      <m:t>PMI</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e>
                    </m:d>
                    <m:r>
                      <a:rPr lang="en-US" sz="2800" b="1" i="1">
                        <a:latin typeface="Cambria Math" panose="02040503050406030204" pitchFamily="18" charset="0"/>
                      </a:rPr>
                      <m:t>=</m:t>
                    </m:r>
                    <m:r>
                      <a:rPr lang="en-US" sz="2800" b="1" i="1">
                        <a:latin typeface="Cambria Math" panose="02040503050406030204" pitchFamily="18" charset="0"/>
                      </a:rPr>
                      <m:t>𝒍𝒐𝒈</m:t>
                    </m:r>
                    <m:f>
                      <m:fPr>
                        <m:ctrlPr>
                          <a:rPr lang="en-US" sz="2800" b="1" i="1">
                            <a:latin typeface="Cambria Math" panose="02040503050406030204" pitchFamily="18" charset="0"/>
                          </a:rPr>
                        </m:ctrlPr>
                      </m:fPr>
                      <m:num>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num>
                      <m:den>
                        <m:r>
                          <a:rPr lang="en-US" sz="2800" b="1" i="1">
                            <a:latin typeface="Cambria Math" panose="02040503050406030204" pitchFamily="18" charset="0"/>
                          </a:rPr>
                          <m:t>𝒑</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e>
                        </m:d>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den>
                    </m:f>
                  </m:oMath>
                </a14:m>
                <a:r>
                  <a:rPr lang="en-US" sz="2800" b="1" dirty="0">
                    <a:latin typeface="Calibri" panose="020F0502020204030204" pitchFamily="34" charset="0"/>
                    <a:cs typeface="Calibri" panose="020F0502020204030204" pitchFamily="34" charset="0"/>
                  </a:rPr>
                  <a:t> </a:t>
                </a:r>
              </a:p>
            </p:txBody>
          </p:sp>
        </mc:Choice>
        <mc:Fallback xmlns="">
          <p:sp>
            <p:nvSpPr>
              <p:cNvPr id="3" name="Content Placeholder 2">
                <a:extLst>
                  <a:ext uri="{FF2B5EF4-FFF2-40B4-BE49-F238E27FC236}">
                    <a16:creationId xmlns:a16="http://schemas.microsoft.com/office/drawing/2014/main" id="{DF89F84A-470C-2D46-8D94-D3688B260C93}"/>
                  </a:ext>
                </a:extLst>
              </p:cNvPr>
              <p:cNvSpPr>
                <a:spLocks noGrp="1" noRot="1" noChangeAspect="1" noMove="1" noResize="1" noEditPoints="1" noAdjustHandles="1" noChangeArrowheads="1" noChangeShapeType="1" noTextEdit="1"/>
              </p:cNvSpPr>
              <p:nvPr>
                <p:ph idx="1"/>
              </p:nvPr>
            </p:nvSpPr>
            <p:spPr>
              <a:blipFill>
                <a:blip r:embed="rId3"/>
                <a:stretch>
                  <a:fillRect l="-2774"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8CEBADC-0F5A-0A42-BD20-214980E74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832" y="2498074"/>
            <a:ext cx="2711573" cy="527250"/>
          </a:xfrm>
          <a:prstGeom prst="rect">
            <a:avLst/>
          </a:prstGeom>
        </p:spPr>
      </p:pic>
      <p:sp>
        <p:nvSpPr>
          <p:cNvPr id="6" name="TextBox 5">
            <a:extLst>
              <a:ext uri="{FF2B5EF4-FFF2-40B4-BE49-F238E27FC236}">
                <a16:creationId xmlns:a16="http://schemas.microsoft.com/office/drawing/2014/main" id="{79B3B8AE-42BC-1042-B6A3-5EB108B46753}"/>
              </a:ext>
            </a:extLst>
          </p:cNvPr>
          <p:cNvSpPr txBox="1"/>
          <p:nvPr/>
        </p:nvSpPr>
        <p:spPr>
          <a:xfrm>
            <a:off x="1604750" y="3288280"/>
            <a:ext cx="6077946" cy="523220"/>
          </a:xfrm>
          <a:prstGeom prst="rect">
            <a:avLst/>
          </a:prstGeom>
          <a:noFill/>
        </p:spPr>
        <p:txBody>
          <a:bodyPr wrap="none" rtlCol="0">
            <a:spAutoFit/>
          </a:bodyPr>
          <a:lstStyle/>
          <a:p>
            <a:r>
              <a:rPr lang="en-US" sz="2800" dirty="0">
                <a:solidFill>
                  <a:srgbClr val="0000FF"/>
                </a:solidFill>
                <a:latin typeface="Calibri" panose="020F0502020204030204" pitchFamily="34" charset="0"/>
                <a:cs typeface="Calibri" panose="020F0502020204030204" pitchFamily="34" charset="0"/>
              </a:rPr>
              <a:t>Words like "the" or "it" have very low </a:t>
            </a:r>
            <a:r>
              <a:rPr lang="en-US" sz="2800" dirty="0" err="1">
                <a:solidFill>
                  <a:srgbClr val="0000FF"/>
                </a:solidFill>
                <a:latin typeface="Calibri" panose="020F0502020204030204" pitchFamily="34" charset="0"/>
                <a:cs typeface="Calibri" panose="020F0502020204030204" pitchFamily="34" charset="0"/>
              </a:rPr>
              <a:t>idf</a:t>
            </a:r>
            <a:endParaRPr lang="en-US" sz="2800" dirty="0">
              <a:solidFill>
                <a:srgbClr val="0000FF"/>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4352F49-4AA1-0E41-AE74-88D724D3BFE6}"/>
              </a:ext>
            </a:extLst>
          </p:cNvPr>
          <p:cNvSpPr txBox="1"/>
          <p:nvPr/>
        </p:nvSpPr>
        <p:spPr>
          <a:xfrm>
            <a:off x="1714500" y="5442949"/>
            <a:ext cx="8991600" cy="954107"/>
          </a:xfrm>
          <a:prstGeom prst="rect">
            <a:avLst/>
          </a:prstGeom>
          <a:noFill/>
        </p:spPr>
        <p:txBody>
          <a:bodyPr wrap="square" rtlCol="0">
            <a:spAutoFit/>
          </a:bodyPr>
          <a:lstStyle/>
          <a:p>
            <a:r>
              <a:rPr lang="en-US" sz="2800" dirty="0">
                <a:solidFill>
                  <a:srgbClr val="0000FF"/>
                </a:solidFill>
                <a:latin typeface="Calibri" panose="020F0502020204030204" pitchFamily="34" charset="0"/>
                <a:cs typeface="Calibri" panose="020F0502020204030204" pitchFamily="34" charset="0"/>
              </a:rPr>
              <a:t>See if words like "good" appear more often with "great" than we would expect by chance</a:t>
            </a:r>
          </a:p>
        </p:txBody>
      </p:sp>
    </p:spTree>
    <p:extLst>
      <p:ext uri="{BB962C8B-B14F-4D97-AF65-F5344CB8AC3E}">
        <p14:creationId xmlns:p14="http://schemas.microsoft.com/office/powerpoint/2010/main" val="12795195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Inverse document frequency (</a:t>
            </a:r>
            <a:r>
              <a:rPr lang="en-US" dirty="0" err="1"/>
              <a:t>idf</a:t>
            </a:r>
            <a:r>
              <a:rPr lang="en-US" dirty="0"/>
              <a:t>)</a:t>
            </a:r>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10872" y="1329421"/>
            <a:ext cx="4135794" cy="5013087"/>
          </a:xfrm>
          <a:prstGeom prst="rect">
            <a:avLst/>
          </a:prstGeom>
        </p:spPr>
      </p:pic>
      <p:pic>
        <p:nvPicPr>
          <p:cNvPr id="6" name="Picture 5">
            <a:extLst>
              <a:ext uri="{FF2B5EF4-FFF2-40B4-BE49-F238E27FC236}">
                <a16:creationId xmlns:a16="http://schemas.microsoft.com/office/drawing/2014/main" id="{9187375A-A9F1-2B48-A276-C402CDC5E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378640"/>
            <a:ext cx="4587872" cy="1457324"/>
          </a:xfrm>
          <a:prstGeom prst="rect">
            <a:avLst/>
          </a:prstGeom>
        </p:spPr>
      </p:pic>
      <p:sp>
        <p:nvSpPr>
          <p:cNvPr id="7" name="TextBox 6">
            <a:extLst>
              <a:ext uri="{FF2B5EF4-FFF2-40B4-BE49-F238E27FC236}">
                <a16:creationId xmlns:a16="http://schemas.microsoft.com/office/drawing/2014/main" id="{2CB6F2AC-EBEB-7142-A4FA-33D894525E07}"/>
              </a:ext>
            </a:extLst>
          </p:cNvPr>
          <p:cNvSpPr txBox="1"/>
          <p:nvPr/>
        </p:nvSpPr>
        <p:spPr>
          <a:xfrm>
            <a:off x="457200" y="4578964"/>
            <a:ext cx="6218369" cy="1077218"/>
          </a:xfrm>
          <a:prstGeom prst="rect">
            <a:avLst/>
          </a:prstGeom>
          <a:noFill/>
        </p:spPr>
        <p:txBody>
          <a:bodyPr wrap="none" rtlCol="0">
            <a:spAutoFit/>
          </a:bodyPr>
          <a:lstStyle/>
          <a:p>
            <a:r>
              <a:rPr lang="en-US" sz="3200" dirty="0"/>
              <a:t>N is the total number of documents </a:t>
            </a:r>
          </a:p>
          <a:p>
            <a:r>
              <a:rPr lang="en-US" sz="3200" dirty="0"/>
              <a:t>in the collection</a:t>
            </a:r>
          </a:p>
        </p:txBody>
      </p:sp>
    </p:spTree>
    <p:extLst>
      <p:ext uri="{BB962C8B-B14F-4D97-AF65-F5344CB8AC3E}">
        <p14:creationId xmlns:p14="http://schemas.microsoft.com/office/powerpoint/2010/main" val="695141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13425-B392-134C-A91A-CBD78274B0E4}"/>
              </a:ext>
            </a:extLst>
          </p:cNvPr>
          <p:cNvSpPr>
            <a:spLocks noGrp="1"/>
          </p:cNvSpPr>
          <p:nvPr>
            <p:ph type="title"/>
          </p:nvPr>
        </p:nvSpPr>
        <p:spPr/>
        <p:txBody>
          <a:bodyPr/>
          <a:lstStyle/>
          <a:p>
            <a:r>
              <a:rPr lang="en-US" dirty="0"/>
              <a:t>Final </a:t>
            </a:r>
            <a:r>
              <a:rPr lang="en-US" dirty="0" err="1"/>
              <a:t>tf-idf</a:t>
            </a:r>
            <a:r>
              <a:rPr lang="en-US" dirty="0"/>
              <a:t> weighted value for a word</a:t>
            </a:r>
          </a:p>
        </p:txBody>
      </p:sp>
      <p:sp>
        <p:nvSpPr>
          <p:cNvPr id="3" name="Content Placeholder 2">
            <a:extLst>
              <a:ext uri="{FF2B5EF4-FFF2-40B4-BE49-F238E27FC236}">
                <a16:creationId xmlns:a16="http://schemas.microsoft.com/office/drawing/2014/main" id="{1947FF87-CCDA-0147-8526-9A4108F53A99}"/>
              </a:ext>
            </a:extLst>
          </p:cNvPr>
          <p:cNvSpPr>
            <a:spLocks noGrp="1"/>
          </p:cNvSpPr>
          <p:nvPr>
            <p:ph idx="1"/>
          </p:nvPr>
        </p:nvSpPr>
        <p:spPr/>
        <p:txBody>
          <a:bodyPr/>
          <a:lstStyle/>
          <a:p>
            <a:r>
              <a:rPr lang="en-US" dirty="0"/>
              <a:t>Raw counts:</a:t>
            </a:r>
          </a:p>
          <a:p>
            <a:endParaRPr lang="en-US" dirty="0"/>
          </a:p>
          <a:p>
            <a:endParaRPr lang="en-US" dirty="0"/>
          </a:p>
          <a:p>
            <a:endParaRPr lang="en-US" sz="1800" dirty="0"/>
          </a:p>
          <a:p>
            <a:r>
              <a:rPr lang="en-US" dirty="0" err="1"/>
              <a:t>tf-idf</a:t>
            </a:r>
            <a:r>
              <a:rPr lang="en-US" dirty="0"/>
              <a:t>:</a:t>
            </a:r>
          </a:p>
        </p:txBody>
      </p:sp>
      <p:pic>
        <p:nvPicPr>
          <p:cNvPr id="5" name="Picture 4">
            <a:extLst>
              <a:ext uri="{FF2B5EF4-FFF2-40B4-BE49-F238E27FC236}">
                <a16:creationId xmlns:a16="http://schemas.microsoft.com/office/drawing/2014/main" id="{B795B386-0E68-C441-97D0-F1C03B84F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361" y="1031072"/>
            <a:ext cx="4495800" cy="999067"/>
          </a:xfrm>
          <a:prstGeom prst="rect">
            <a:avLst/>
          </a:prstGeom>
        </p:spPr>
      </p:pic>
      <p:pic>
        <p:nvPicPr>
          <p:cNvPr id="7" name="Picture 6">
            <a:extLst>
              <a:ext uri="{FF2B5EF4-FFF2-40B4-BE49-F238E27FC236}">
                <a16:creationId xmlns:a16="http://schemas.microsoft.com/office/drawing/2014/main" id="{7C7499EC-B221-ED44-8EB8-900DB1F55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061" y="2202202"/>
            <a:ext cx="10058400" cy="1726894"/>
          </a:xfrm>
          <a:prstGeom prst="rect">
            <a:avLst/>
          </a:prstGeom>
        </p:spPr>
      </p:pic>
      <p:pic>
        <p:nvPicPr>
          <p:cNvPr id="9" name="Picture 8">
            <a:extLst>
              <a:ext uri="{FF2B5EF4-FFF2-40B4-BE49-F238E27FC236}">
                <a16:creationId xmlns:a16="http://schemas.microsoft.com/office/drawing/2014/main" id="{6C105256-51E1-6643-BB3D-619392922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502" y="4821107"/>
            <a:ext cx="10058402" cy="1696598"/>
          </a:xfrm>
          <a:prstGeom prst="rect">
            <a:avLst/>
          </a:prstGeom>
        </p:spPr>
      </p:pic>
      <p:sp>
        <p:nvSpPr>
          <p:cNvPr id="10" name="Rectangle 9">
            <a:extLst>
              <a:ext uri="{FF2B5EF4-FFF2-40B4-BE49-F238E27FC236}">
                <a16:creationId xmlns:a16="http://schemas.microsoft.com/office/drawing/2014/main" id="{255DA313-4774-BE4D-85CB-14F6655FD263}"/>
              </a:ext>
            </a:extLst>
          </p:cNvPr>
          <p:cNvSpPr/>
          <p:nvPr/>
        </p:nvSpPr>
        <p:spPr>
          <a:xfrm>
            <a:off x="1079501" y="5486400"/>
            <a:ext cx="9588499" cy="359019"/>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0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685800" y="457200"/>
            <a:ext cx="10668000" cy="742950"/>
          </a:xfrm>
        </p:spPr>
        <p:txBody>
          <a:bodyPr>
            <a:normAutofit/>
          </a:bodyPr>
          <a:lstStyle/>
          <a:p>
            <a:r>
              <a:rPr lang="en-US" sz="4400" dirty="0"/>
              <a:t>Positive </a:t>
            </a:r>
            <a:r>
              <a:rPr lang="en-US" sz="4400" dirty="0" err="1"/>
              <a:t>Pointwise</a:t>
            </a:r>
            <a:r>
              <a:rPr lang="en-US" sz="4400"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914400" y="1524000"/>
                <a:ext cx="11277600" cy="5105400"/>
              </a:xfrm>
            </p:spPr>
            <p:txBody>
              <a:bodyPr>
                <a:noAutofit/>
              </a:bodyPr>
              <a:lstStyle/>
              <a:p>
                <a:pPr marL="342900" lvl="1" indent="-342900">
                  <a:buClr>
                    <a:srgbClr val="CC0000"/>
                  </a:buClr>
                </a:pPr>
                <a:r>
                  <a:rPr lang="en-US" sz="2800" dirty="0"/>
                  <a:t>PMI ranges from </a:t>
                </a:r>
                <a14:m>
                  <m:oMath xmlns:m="http://schemas.openxmlformats.org/officeDocument/2006/math">
                    <m:r>
                      <a:rPr lang="en-US" sz="2800" i="1">
                        <a:latin typeface="Cambria Math" charset="0"/>
                      </a:rPr>
                      <m:t>−</m:t>
                    </m:r>
                    <m:r>
                      <a:rPr lang="en-US" sz="2800" i="1">
                        <a:latin typeface="Cambria Math" charset="0"/>
                        <a:ea typeface="Cambria Math" charset="0"/>
                        <a:cs typeface="Cambria Math" charset="0"/>
                      </a:rPr>
                      <m:t>∞</m:t>
                    </m:r>
                    <m:r>
                      <a:rPr lang="en-US" sz="2800" i="1">
                        <a:latin typeface="Cambria Math" charset="0"/>
                        <a:ea typeface="Cambria Math" charset="0"/>
                        <a:cs typeface="Cambria Math" charset="0"/>
                      </a:rPr>
                      <m:t>  </m:t>
                    </m:r>
                    <m:r>
                      <m:rPr>
                        <m:nor/>
                      </m:rPr>
                      <a:rPr lang="en-US" sz="2800"/>
                      <m:t>to</m:t>
                    </m:r>
                    <m:r>
                      <a:rPr lang="en-US" sz="2800" i="1">
                        <a:latin typeface="Cambria Math" charset="0"/>
                      </a:rPr>
                      <m:t> </m:t>
                    </m:r>
                    <m:r>
                      <a:rPr lang="en-US" sz="2800" i="1">
                        <a:latin typeface="Cambria Math" charset="0"/>
                        <a:ea typeface="Cambria Math" charset="0"/>
                        <a:cs typeface="Cambria Math" charset="0"/>
                      </a:rPr>
                      <m:t>+</m:t>
                    </m:r>
                    <m:r>
                      <a:rPr lang="en-US" sz="2800" i="1">
                        <a:latin typeface="Cambria Math" charset="0"/>
                        <a:ea typeface="Cambria Math" charset="0"/>
                        <a:cs typeface="Cambria Math" charset="0"/>
                      </a:rPr>
                      <m:t>∞</m:t>
                    </m:r>
                  </m:oMath>
                </a14:m>
                <a:endParaRPr lang="en-US" sz="2800" dirty="0"/>
              </a:p>
              <a:p>
                <a:pPr marL="342900" lvl="1" indent="-342900">
                  <a:buClr>
                    <a:srgbClr val="CC0000"/>
                  </a:buClr>
                </a:pPr>
                <a:r>
                  <a:rPr lang="en-US" sz="2800" dirty="0"/>
                  <a:t>But the negative values are problematic</a:t>
                </a:r>
              </a:p>
              <a:p>
                <a:pPr marL="685800" lvl="2" indent="-342900"/>
                <a:r>
                  <a:rPr lang="en-US" sz="2800" dirty="0"/>
                  <a:t>Things are co-occurring </a:t>
                </a:r>
                <a:r>
                  <a:rPr lang="en-US" sz="2800" b="1" dirty="0"/>
                  <a:t>less than </a:t>
                </a:r>
                <a:r>
                  <a:rPr lang="en-US" sz="2800" dirty="0"/>
                  <a:t>we expect by chance</a:t>
                </a:r>
              </a:p>
              <a:p>
                <a:pPr marL="685800" lvl="2" indent="-342900"/>
                <a:r>
                  <a:rPr lang="en-US" sz="2800" dirty="0"/>
                  <a:t>Unreliable without enormous corpora</a:t>
                </a:r>
              </a:p>
              <a:p>
                <a:pPr marL="1028700" lvl="3" indent="-342900"/>
                <a:r>
                  <a:rPr lang="en-US" sz="2400" dirty="0"/>
                  <a:t>Imagine w1 and w2 whose probability is each 10</a:t>
                </a:r>
                <a:r>
                  <a:rPr lang="en-US" sz="2400" baseline="30000" dirty="0"/>
                  <a:t>-6</a:t>
                </a:r>
                <a:endParaRPr lang="en-US" sz="2400" dirty="0"/>
              </a:p>
              <a:p>
                <a:pPr marL="1028700" lvl="3" indent="-342900"/>
                <a:r>
                  <a:rPr lang="en-US" sz="2400" dirty="0"/>
                  <a:t>Hard to be sure p(w1,w2) is significantly different than 10</a:t>
                </a:r>
                <a:r>
                  <a:rPr lang="en-US" sz="2400" baseline="30000" dirty="0"/>
                  <a:t>-12</a:t>
                </a:r>
                <a:r>
                  <a:rPr lang="en-US" sz="2400" dirty="0"/>
                  <a:t> </a:t>
                </a:r>
              </a:p>
              <a:p>
                <a:pPr marL="685800" lvl="2" indent="-342900"/>
                <a:r>
                  <a:rPr lang="en-US" sz="2800" dirty="0"/>
                  <a:t>Plus it’s not clear people are good at “</a:t>
                </a:r>
                <a:r>
                  <a:rPr lang="en-US" sz="2800" dirty="0" err="1"/>
                  <a:t>unrelatedness</a:t>
                </a:r>
                <a:r>
                  <a:rPr lang="en-US" sz="2800" dirty="0"/>
                  <a:t>”</a:t>
                </a:r>
              </a:p>
              <a:p>
                <a:pPr marL="342900" lvl="1" indent="-342900"/>
                <a:r>
                  <a:rPr lang="en-US" sz="2800" dirty="0"/>
                  <a:t>So we just replace negative PMI values by 0</a:t>
                </a:r>
              </a:p>
              <a:p>
                <a:pPr marL="342900" lvl="1" indent="-342900"/>
                <a:r>
                  <a:rPr lang="en-US" sz="2800" dirty="0"/>
                  <a:t>Positive PMI (</a:t>
                </a:r>
                <a:r>
                  <a:rPr lang="en-US" sz="2800" b="1" dirty="0"/>
                  <a:t>PPMI</a:t>
                </a:r>
                <a:r>
                  <a:rPr lang="en-US" sz="2800" dirty="0"/>
                  <a:t>) between word1 and word2:</a:t>
                </a:r>
                <a:endParaRPr lang="en-US" sz="2400" dirty="0"/>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2400">
                          <a:latin typeface="Cambria Math" charset="0"/>
                        </a:rPr>
                        <m:t>PPMI</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e>
                      </m:d>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max</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nor/>
                                    </m:rPr>
                                    <a:rPr lang="en-US" sz="2400">
                                      <a:latin typeface="Cambria Math" charset="0"/>
                                    </a:rPr>
                                    <m:t>log</m:t>
                                  </m:r>
                                </m:e>
                                <m:sub>
                                  <m:r>
                                    <a:rPr lang="en-US" sz="2400" i="1">
                                      <a:latin typeface="Cambria Math" charset="0"/>
                                    </a:rPr>
                                    <m:t>2</m:t>
                                  </m:r>
                                </m:sub>
                              </m:sSub>
                              <m:f>
                                <m:fPr>
                                  <m:ctrlPr>
                                    <a:rPr lang="en-US" sz="2400" i="1">
                                      <a:latin typeface="Cambria Math" panose="02040503050406030204" pitchFamily="18" charset="0"/>
                                    </a:rPr>
                                  </m:ctrlPr>
                                </m:fPr>
                                <m:num>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r>
                                    <a:rPr lang="en-US" sz="2400" i="1">
                                      <a:latin typeface="Cambria Math" charset="0"/>
                                    </a:rPr>
                                    <m:t>)</m:t>
                                  </m:r>
                                </m:num>
                                <m:den>
                                  <m:r>
                                    <a:rPr lang="en-US" sz="2400" i="1">
                                      <a:latin typeface="Cambria Math"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e>
                                  </m:d>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r>
                                    <a:rPr lang="en-US" sz="2400" i="1">
                                      <a:latin typeface="Cambria Math" charset="0"/>
                                    </a:rPr>
                                    <m:t>)</m:t>
                                  </m:r>
                                </m:den>
                              </m:f>
                              <m:r>
                                <a:rPr lang="en-US" sz="2400" i="1">
                                  <a:latin typeface="Cambria Math" charset="0"/>
                                </a:rPr>
                                <m:t>,</m:t>
                              </m:r>
                              <m:r>
                                <a:rPr lang="en-US" sz="2400" i="1">
                                  <a:latin typeface="Cambria Math" charset="0"/>
                                </a:rPr>
                                <m:t>0</m:t>
                              </m:r>
                            </m:e>
                          </m:d>
                        </m:e>
                      </m:func>
                    </m:oMath>
                  </m:oMathPara>
                </a14:m>
                <a:endParaRPr lang="en-US" b="1" dirty="0"/>
              </a:p>
              <a:p>
                <a:pPr lvl="1"/>
                <a:endParaRPr lang="en-US" sz="2000" dirty="0"/>
              </a:p>
              <a:p>
                <a:pPr>
                  <a:buFont typeface="Wingdings" pitchFamily="-65" charset="2"/>
                  <a:buNone/>
                </a:pPr>
                <a:endParaRPr lang="en-US" sz="2400" dirty="0"/>
              </a:p>
              <a:p>
                <a:pPr>
                  <a:buFont typeface="Wingdings" pitchFamily="-65" charset="2"/>
                  <a:buNone/>
                </a:pPr>
                <a:endParaRPr lang="en-US" sz="18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914400" y="1524000"/>
                <a:ext cx="11277600" cy="5105400"/>
              </a:xfrm>
              <a:blipFill>
                <a:blip r:embed="rId3"/>
                <a:stretch>
                  <a:fillRect l="-2025" t="-2481"/>
                </a:stretch>
              </a:blipFill>
            </p:spPr>
            <p:txBody>
              <a:bodyPr/>
              <a:lstStyle/>
              <a:p>
                <a:r>
                  <a:rPr lang="en-US">
                    <a:noFill/>
                  </a:rPr>
                  <a:t> </a:t>
                </a:r>
              </a:p>
            </p:txBody>
          </p:sp>
        </mc:Fallback>
      </mc:AlternateContent>
    </p:spTree>
    <p:extLst>
      <p:ext uri="{BB962C8B-B14F-4D97-AF65-F5344CB8AC3E}">
        <p14:creationId xmlns:p14="http://schemas.microsoft.com/office/powerpoint/2010/main" val="17402478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examples</a:t>
            </a:r>
          </a:p>
        </p:txBody>
      </p:sp>
      <p:graphicFrame>
        <p:nvGraphicFramePr>
          <p:cNvPr id="6" name="Content Placeholder 5"/>
          <p:cNvGraphicFramePr>
            <a:graphicFrameLocks noGrp="1"/>
          </p:cNvGraphicFramePr>
          <p:nvPr>
            <p:ph idx="1"/>
          </p:nvPr>
        </p:nvGraphicFramePr>
        <p:xfrm>
          <a:off x="6629400" y="1447800"/>
          <a:ext cx="4800600" cy="1828800"/>
        </p:xfrm>
        <a:graphic>
          <a:graphicData uri="http://schemas.openxmlformats.org/drawingml/2006/table">
            <a:tbl>
              <a:tblPr firstRow="1" bandRow="1">
                <a:tableStyleId>{5C22544A-7EE6-4342-B048-85BDC9FD1C3A}</a:tableStyleId>
              </a:tblPr>
              <a:tblGrid>
                <a:gridCol w="1703439">
                  <a:extLst>
                    <a:ext uri="{9D8B030D-6E8A-4147-A177-3AD203B41FA5}">
                      <a16:colId xmlns:a16="http://schemas.microsoft.com/office/drawing/2014/main" val="20000"/>
                    </a:ext>
                  </a:extLst>
                </a:gridCol>
                <a:gridCol w="779630">
                  <a:extLst>
                    <a:ext uri="{9D8B030D-6E8A-4147-A177-3AD203B41FA5}">
                      <a16:colId xmlns:a16="http://schemas.microsoft.com/office/drawing/2014/main" val="20001"/>
                    </a:ext>
                  </a:extLst>
                </a:gridCol>
                <a:gridCol w="869731">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400050">
                <a:tc>
                  <a:txBody>
                    <a:bodyPr/>
                    <a:lstStyle/>
                    <a:p>
                      <a:endParaRPr lang="en-US" sz="2400" dirty="0"/>
                    </a:p>
                  </a:txBody>
                  <a:tcPr/>
                </a:tc>
                <a:tc>
                  <a:txBody>
                    <a:bodyPr/>
                    <a:lstStyle/>
                    <a:p>
                      <a:r>
                        <a:rPr lang="en-US" sz="2400" dirty="0"/>
                        <a:t>pie</a:t>
                      </a:r>
                    </a:p>
                  </a:txBody>
                  <a:tcPr/>
                </a:tc>
                <a:tc>
                  <a:txBody>
                    <a:bodyPr/>
                    <a:lstStyle/>
                    <a:p>
                      <a:r>
                        <a:rPr lang="en-US" sz="2400" dirty="0"/>
                        <a:t>data</a:t>
                      </a:r>
                    </a:p>
                  </a:txBody>
                  <a:tcPr/>
                </a:tc>
                <a:tc>
                  <a:txBody>
                    <a:bodyPr/>
                    <a:lstStyle/>
                    <a:p>
                      <a:r>
                        <a:rPr lang="en-US" sz="2400" dirty="0"/>
                        <a:t>computer</a:t>
                      </a:r>
                    </a:p>
                  </a:txBody>
                  <a:tcPr/>
                </a:tc>
                <a:extLst>
                  <a:ext uri="{0D108BD9-81ED-4DB2-BD59-A6C34878D82A}">
                    <a16:rowId xmlns:a16="http://schemas.microsoft.com/office/drawing/2014/main" val="10000"/>
                  </a:ext>
                </a:extLst>
              </a:tr>
              <a:tr h="400050">
                <a:tc>
                  <a:txBody>
                    <a:bodyPr/>
                    <a:lstStyle/>
                    <a:p>
                      <a:r>
                        <a:rPr lang="en-US" sz="2400" dirty="0"/>
                        <a:t>cherry</a:t>
                      </a:r>
                    </a:p>
                  </a:txBody>
                  <a:tcPr/>
                </a:tc>
                <a:tc>
                  <a:txBody>
                    <a:bodyPr/>
                    <a:lstStyle/>
                    <a:p>
                      <a:r>
                        <a:rPr lang="en-US" sz="2400" dirty="0"/>
                        <a:t>442</a:t>
                      </a:r>
                    </a:p>
                  </a:txBody>
                  <a:tcPr/>
                </a:tc>
                <a:tc>
                  <a:txBody>
                    <a:bodyPr/>
                    <a:lstStyle/>
                    <a:p>
                      <a:r>
                        <a:rPr lang="en-US" sz="2400" dirty="0"/>
                        <a:t>8</a:t>
                      </a:r>
                    </a:p>
                  </a:txBody>
                  <a:tcPr/>
                </a:tc>
                <a:tc>
                  <a:txBody>
                    <a:bodyPr/>
                    <a:lstStyle/>
                    <a:p>
                      <a:r>
                        <a:rPr lang="en-US" sz="2400" dirty="0"/>
                        <a:t>2</a:t>
                      </a:r>
                    </a:p>
                  </a:txBody>
                  <a:tcPr/>
                </a:tc>
                <a:extLst>
                  <a:ext uri="{0D108BD9-81ED-4DB2-BD59-A6C34878D82A}">
                    <a16:rowId xmlns:a16="http://schemas.microsoft.com/office/drawing/2014/main" val="10001"/>
                  </a:ext>
                </a:extLst>
              </a:tr>
              <a:tr h="400050">
                <a:tc>
                  <a:txBody>
                    <a:bodyPr/>
                    <a:lstStyle/>
                    <a:p>
                      <a:r>
                        <a:rPr lang="en-US" sz="2400" dirty="0"/>
                        <a:t>digital</a:t>
                      </a:r>
                    </a:p>
                  </a:txBody>
                  <a:tcPr/>
                </a:tc>
                <a:tc>
                  <a:txBody>
                    <a:bodyPr/>
                    <a:lstStyle/>
                    <a:p>
                      <a:r>
                        <a:rPr lang="en-US" sz="2400" dirty="0"/>
                        <a:t>5</a:t>
                      </a:r>
                    </a:p>
                  </a:txBody>
                  <a:tcPr/>
                </a:tc>
                <a:tc>
                  <a:txBody>
                    <a:bodyPr/>
                    <a:lstStyle/>
                    <a:p>
                      <a:r>
                        <a:rPr lang="en-US" sz="2400" dirty="0"/>
                        <a:t>1683</a:t>
                      </a:r>
                    </a:p>
                  </a:txBody>
                  <a:tcPr/>
                </a:tc>
                <a:tc>
                  <a:txBody>
                    <a:bodyPr/>
                    <a:lstStyle/>
                    <a:p>
                      <a:r>
                        <a:rPr lang="en-US" sz="2400" dirty="0"/>
                        <a:t>1670</a:t>
                      </a:r>
                    </a:p>
                  </a:txBody>
                  <a:tcPr/>
                </a:tc>
                <a:extLst>
                  <a:ext uri="{0D108BD9-81ED-4DB2-BD59-A6C34878D82A}">
                    <a16:rowId xmlns:a16="http://schemas.microsoft.com/office/drawing/2014/main" val="10002"/>
                  </a:ext>
                </a:extLst>
              </a:tr>
              <a:tr h="400050">
                <a:tc>
                  <a:txBody>
                    <a:bodyPr/>
                    <a:lstStyle/>
                    <a:p>
                      <a:r>
                        <a:rPr lang="en-US" sz="2400" dirty="0"/>
                        <a:t>information</a:t>
                      </a:r>
                    </a:p>
                  </a:txBody>
                  <a:tcPr/>
                </a:tc>
                <a:tc>
                  <a:txBody>
                    <a:bodyPr/>
                    <a:lstStyle/>
                    <a:p>
                      <a:r>
                        <a:rPr lang="en-US" sz="2400" dirty="0"/>
                        <a:t>5</a:t>
                      </a:r>
                    </a:p>
                  </a:txBody>
                  <a:tcPr/>
                </a:tc>
                <a:tc>
                  <a:txBody>
                    <a:bodyPr/>
                    <a:lstStyle/>
                    <a:p>
                      <a:r>
                        <a:rPr lang="en-US" sz="2400" dirty="0"/>
                        <a:t>3982</a:t>
                      </a:r>
                    </a:p>
                  </a:txBody>
                  <a:tcPr/>
                </a:tc>
                <a:tc>
                  <a:txBody>
                    <a:bodyPr/>
                    <a:lstStyle/>
                    <a:p>
                      <a:r>
                        <a:rPr lang="en-US" sz="2400" dirty="0"/>
                        <a:t>3325</a:t>
                      </a:r>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75</a:t>
            </a:fld>
            <a:endParaRPr lang="en-US"/>
          </a:p>
        </p:txBody>
      </p:sp>
      <p:graphicFrame>
        <p:nvGraphicFramePr>
          <p:cNvPr id="10" name="Content Placeholder 3"/>
          <p:cNvGraphicFramePr>
            <a:graphicFrameLocks noChangeAspect="1"/>
          </p:cNvGraphicFramePr>
          <p:nvPr/>
        </p:nvGraphicFramePr>
        <p:xfrm>
          <a:off x="526511" y="1568463"/>
          <a:ext cx="5430315" cy="1250937"/>
        </p:xfrm>
        <a:graphic>
          <a:graphicData uri="http://schemas.openxmlformats.org/presentationml/2006/ole">
            <mc:AlternateContent xmlns:mc="http://schemas.openxmlformats.org/markup-compatibility/2006">
              <mc:Choice xmlns:v="urn:schemas-microsoft-com:vml" Requires="v">
                <p:oleObj name="Equation" r:id="rId3" imgW="2921000" imgH="673100" progId="Equation.3">
                  <p:embed/>
                </p:oleObj>
              </mc:Choice>
              <mc:Fallback>
                <p:oleObj name="Equation" r:id="rId3" imgW="2921000" imgH="673100" progId="Equation.3">
                  <p:embed/>
                  <p:pic>
                    <p:nvPicPr>
                      <p:cNvPr id="10" name="Content Placeholder 3"/>
                      <p:cNvPicPr>
                        <a:picLocks noChangeAspect="1" noChangeArrowheads="1"/>
                      </p:cNvPicPr>
                      <p:nvPr/>
                    </p:nvPicPr>
                    <p:blipFill>
                      <a:blip r:embed="rId4"/>
                      <a:srcRect/>
                      <a:stretch>
                        <a:fillRect/>
                      </a:stretch>
                    </p:blipFill>
                    <p:spPr bwMode="auto">
                      <a:xfrm>
                        <a:off x="526511" y="1568463"/>
                        <a:ext cx="5430315" cy="1250937"/>
                      </a:xfrm>
                      <a:prstGeom prst="rect">
                        <a:avLst/>
                      </a:prstGeom>
                      <a:noFill/>
                    </p:spPr>
                  </p:pic>
                </p:oleObj>
              </mc:Fallback>
            </mc:AlternateContent>
          </a:graphicData>
        </a:graphic>
      </p:graphicFrame>
      <p:pic>
        <p:nvPicPr>
          <p:cNvPr id="5" name="Picture 4">
            <a:extLst>
              <a:ext uri="{FF2B5EF4-FFF2-40B4-BE49-F238E27FC236}">
                <a16:creationId xmlns:a16="http://schemas.microsoft.com/office/drawing/2014/main" id="{F0937C0B-C150-4844-87D6-977C6E6585B3}"/>
              </a:ext>
            </a:extLst>
          </p:cNvPr>
          <p:cNvPicPr>
            <a:picLocks noChangeAspect="1"/>
          </p:cNvPicPr>
          <p:nvPr/>
        </p:nvPicPr>
        <p:blipFill rotWithShape="1">
          <a:blip r:embed="rId5">
            <a:extLst>
              <a:ext uri="{28A0092B-C50C-407E-A947-70E740481C1C}">
                <a14:useLocalDpi xmlns:a14="http://schemas.microsoft.com/office/drawing/2010/main" val="0"/>
              </a:ext>
            </a:extLst>
          </a:blip>
          <a:srcRect r="65366"/>
          <a:stretch/>
        </p:blipFill>
        <p:spPr>
          <a:xfrm>
            <a:off x="1143000" y="4816508"/>
            <a:ext cx="3908187" cy="963277"/>
          </a:xfrm>
          <a:prstGeom prst="rect">
            <a:avLst/>
          </a:prstGeom>
        </p:spPr>
      </p:pic>
      <p:pic>
        <p:nvPicPr>
          <p:cNvPr id="25" name="Picture 24">
            <a:extLst>
              <a:ext uri="{FF2B5EF4-FFF2-40B4-BE49-F238E27FC236}">
                <a16:creationId xmlns:a16="http://schemas.microsoft.com/office/drawing/2014/main" id="{AFF90E6A-513A-0648-8C3B-0813DAC706B0}"/>
              </a:ext>
            </a:extLst>
          </p:cNvPr>
          <p:cNvPicPr>
            <a:picLocks noChangeAspect="1"/>
          </p:cNvPicPr>
          <p:nvPr/>
        </p:nvPicPr>
        <p:blipFill rotWithShape="1">
          <a:blip r:embed="rId6">
            <a:extLst>
              <a:ext uri="{28A0092B-C50C-407E-A947-70E740481C1C}">
                <a14:useLocalDpi xmlns:a14="http://schemas.microsoft.com/office/drawing/2010/main" val="0"/>
              </a:ext>
            </a:extLst>
          </a:blip>
          <a:srcRect r="61565"/>
          <a:stretch/>
        </p:blipFill>
        <p:spPr>
          <a:xfrm>
            <a:off x="1143000" y="3017148"/>
            <a:ext cx="4197339" cy="960437"/>
          </a:xfrm>
          <a:prstGeom prst="rect">
            <a:avLst/>
          </a:prstGeom>
        </p:spPr>
      </p:pic>
      <p:pic>
        <p:nvPicPr>
          <p:cNvPr id="26" name="Picture 25">
            <a:extLst>
              <a:ext uri="{FF2B5EF4-FFF2-40B4-BE49-F238E27FC236}">
                <a16:creationId xmlns:a16="http://schemas.microsoft.com/office/drawing/2014/main" id="{8D5DFE6E-8C40-3244-B28B-FEDAD8994A54}"/>
              </a:ext>
            </a:extLst>
          </p:cNvPr>
          <p:cNvPicPr>
            <a:picLocks noChangeAspect="1"/>
          </p:cNvPicPr>
          <p:nvPr/>
        </p:nvPicPr>
        <p:blipFill rotWithShape="1">
          <a:blip r:embed="rId6">
            <a:extLst>
              <a:ext uri="{28A0092B-C50C-407E-A947-70E740481C1C}">
                <a14:useLocalDpi xmlns:a14="http://schemas.microsoft.com/office/drawing/2010/main" val="0"/>
              </a:ext>
            </a:extLst>
          </a:blip>
          <a:srcRect l="38536"/>
          <a:stretch/>
        </p:blipFill>
        <p:spPr>
          <a:xfrm>
            <a:off x="3998227" y="3839123"/>
            <a:ext cx="7050773" cy="1008882"/>
          </a:xfrm>
          <a:prstGeom prst="rect">
            <a:avLst/>
          </a:prstGeom>
        </p:spPr>
      </p:pic>
      <p:pic>
        <p:nvPicPr>
          <p:cNvPr id="27" name="Picture 26">
            <a:extLst>
              <a:ext uri="{FF2B5EF4-FFF2-40B4-BE49-F238E27FC236}">
                <a16:creationId xmlns:a16="http://schemas.microsoft.com/office/drawing/2014/main" id="{8CFC8552-69D2-304E-91BE-7A5B7F77A16C}"/>
              </a:ext>
            </a:extLst>
          </p:cNvPr>
          <p:cNvPicPr>
            <a:picLocks noChangeAspect="1"/>
          </p:cNvPicPr>
          <p:nvPr/>
        </p:nvPicPr>
        <p:blipFill rotWithShape="1">
          <a:blip r:embed="rId5">
            <a:extLst>
              <a:ext uri="{28A0092B-C50C-407E-A947-70E740481C1C}">
                <a14:useLocalDpi xmlns:a14="http://schemas.microsoft.com/office/drawing/2010/main" val="0"/>
              </a:ext>
            </a:extLst>
          </a:blip>
          <a:srcRect l="35992"/>
          <a:stretch/>
        </p:blipFill>
        <p:spPr>
          <a:xfrm>
            <a:off x="3241669" y="5648828"/>
            <a:ext cx="7936988" cy="1058531"/>
          </a:xfrm>
          <a:prstGeom prst="rect">
            <a:avLst/>
          </a:prstGeom>
        </p:spPr>
      </p:pic>
    </p:spTree>
    <p:extLst>
      <p:ext uri="{BB962C8B-B14F-4D97-AF65-F5344CB8AC3E}">
        <p14:creationId xmlns:p14="http://schemas.microsoft.com/office/powerpoint/2010/main" val="11227808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501" y="381000"/>
            <a:ext cx="7467600" cy="965200"/>
          </a:xfrm>
        </p:spPr>
        <p:txBody>
          <a:bodyPr/>
          <a:lstStyle/>
          <a:p>
            <a:r>
              <a:rPr lang="en-US" b="0" dirty="0"/>
              <a:t>Sparse versus dense vectors</a:t>
            </a:r>
          </a:p>
        </p:txBody>
      </p:sp>
      <p:sp>
        <p:nvSpPr>
          <p:cNvPr id="3" name="Content Placeholder 2"/>
          <p:cNvSpPr>
            <a:spLocks noGrp="1"/>
          </p:cNvSpPr>
          <p:nvPr>
            <p:ph idx="1"/>
          </p:nvPr>
        </p:nvSpPr>
        <p:spPr>
          <a:xfrm>
            <a:off x="1845501" y="1905000"/>
            <a:ext cx="8534400" cy="4368800"/>
          </a:xfrm>
        </p:spPr>
        <p:txBody>
          <a:bodyPr/>
          <a:lstStyle/>
          <a:p>
            <a:pPr>
              <a:lnSpc>
                <a:spcPct val="100000"/>
              </a:lnSpc>
            </a:pPr>
            <a:r>
              <a:rPr lang="en-US" sz="3600" dirty="0" err="1"/>
              <a:t>tf-idf</a:t>
            </a:r>
            <a:r>
              <a:rPr lang="en-US" sz="3600" dirty="0"/>
              <a:t> (or PMI) vectors are</a:t>
            </a:r>
          </a:p>
          <a:p>
            <a:pPr lvl="1">
              <a:lnSpc>
                <a:spcPct val="100000"/>
              </a:lnSpc>
            </a:pPr>
            <a:r>
              <a:rPr lang="en-US" sz="3200" b="1" dirty="0"/>
              <a:t>long</a:t>
            </a:r>
            <a:r>
              <a:rPr lang="en-US" sz="3200" dirty="0"/>
              <a:t> (length |V|= 20,000 to 50,000)</a:t>
            </a:r>
          </a:p>
          <a:p>
            <a:pPr lvl="1">
              <a:lnSpc>
                <a:spcPct val="100000"/>
              </a:lnSpc>
            </a:pPr>
            <a:r>
              <a:rPr lang="en-US" sz="3200" b="1" dirty="0"/>
              <a:t>sparse </a:t>
            </a:r>
            <a:r>
              <a:rPr lang="en-US" sz="3200" dirty="0"/>
              <a:t>(most elements are zero)</a:t>
            </a:r>
          </a:p>
          <a:p>
            <a:pPr>
              <a:lnSpc>
                <a:spcPct val="100000"/>
              </a:lnSpc>
            </a:pPr>
            <a:r>
              <a:rPr lang="en-US" sz="3600" dirty="0"/>
              <a:t>Alternative: learn vectors which are</a:t>
            </a:r>
          </a:p>
          <a:p>
            <a:pPr lvl="1">
              <a:lnSpc>
                <a:spcPct val="100000"/>
              </a:lnSpc>
            </a:pPr>
            <a:r>
              <a:rPr lang="en-US" sz="3200" b="1" dirty="0"/>
              <a:t>short</a:t>
            </a:r>
            <a:r>
              <a:rPr lang="en-US" sz="3200" dirty="0"/>
              <a:t> (length 50-1000)</a:t>
            </a:r>
          </a:p>
          <a:p>
            <a:pPr lvl="1">
              <a:lnSpc>
                <a:spcPct val="100000"/>
              </a:lnSpc>
            </a:pPr>
            <a:r>
              <a:rPr lang="en-US" sz="3200" b="1" dirty="0"/>
              <a:t>dense</a:t>
            </a:r>
            <a:r>
              <a:rPr lang="en-US" sz="3200" dirty="0"/>
              <a:t> (most elements are non-zero)</a:t>
            </a:r>
          </a:p>
        </p:txBody>
      </p:sp>
    </p:spTree>
    <p:extLst>
      <p:ext uri="{BB962C8B-B14F-4D97-AF65-F5344CB8AC3E}">
        <p14:creationId xmlns:p14="http://schemas.microsoft.com/office/powerpoint/2010/main" val="38838838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81000"/>
            <a:ext cx="7467600" cy="742950"/>
          </a:xfrm>
        </p:spPr>
        <p:txBody>
          <a:bodyPr/>
          <a:lstStyle/>
          <a:p>
            <a:r>
              <a:rPr lang="en-US"/>
              <a:t>Sparse versus dense </a:t>
            </a:r>
            <a:r>
              <a:rPr lang="en-US" dirty="0"/>
              <a:t>vectors</a:t>
            </a:r>
          </a:p>
        </p:txBody>
      </p:sp>
      <p:sp>
        <p:nvSpPr>
          <p:cNvPr id="3" name="Content Placeholder 2"/>
          <p:cNvSpPr>
            <a:spLocks noGrp="1"/>
          </p:cNvSpPr>
          <p:nvPr>
            <p:ph idx="1"/>
          </p:nvPr>
        </p:nvSpPr>
        <p:spPr>
          <a:xfrm>
            <a:off x="982683" y="1600200"/>
            <a:ext cx="10363200" cy="5029200"/>
          </a:xfrm>
        </p:spPr>
        <p:txBody>
          <a:bodyPr>
            <a:normAutofit/>
          </a:bodyPr>
          <a:lstStyle/>
          <a:p>
            <a:r>
              <a:rPr lang="en-US" sz="3600"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explicit counts</a:t>
            </a:r>
          </a:p>
          <a:p>
            <a:pPr lvl="1"/>
            <a:r>
              <a:rPr lang="en-US" dirty="0"/>
              <a:t>Dense vectors may do better at capturing</a:t>
            </a:r>
            <a:r>
              <a:rPr lang="en-US" sz="3200" b="1" dirty="0"/>
              <a:t> synonymy</a:t>
            </a:r>
            <a:r>
              <a:rPr lang="en-US" dirty="0"/>
              <a:t>:</a:t>
            </a:r>
          </a:p>
          <a:p>
            <a:pPr lvl="2"/>
            <a:r>
              <a:rPr lang="en-US" sz="2800" i="1" dirty="0"/>
              <a:t>car</a:t>
            </a:r>
            <a:r>
              <a:rPr lang="en-US" sz="2800" dirty="0"/>
              <a:t> and </a:t>
            </a:r>
            <a:r>
              <a:rPr lang="en-US" sz="2800" i="1" dirty="0"/>
              <a:t>automobile</a:t>
            </a:r>
            <a:r>
              <a:rPr lang="en-US" sz="2800" dirty="0"/>
              <a:t> are synonyms; but are distinct dimensions</a:t>
            </a:r>
          </a:p>
          <a:p>
            <a:pPr lvl="3"/>
            <a:r>
              <a:rPr lang="en-US" sz="2800" dirty="0"/>
              <a:t>a word with </a:t>
            </a:r>
            <a:r>
              <a:rPr lang="en-US" sz="2800" i="1" dirty="0"/>
              <a:t>car</a:t>
            </a:r>
            <a:r>
              <a:rPr lang="en-US" sz="2800" dirty="0"/>
              <a:t> as a neighbor and a word with </a:t>
            </a:r>
            <a:r>
              <a:rPr lang="en-US" sz="2800" i="1" dirty="0"/>
              <a:t>automobile</a:t>
            </a:r>
            <a:r>
              <a:rPr lang="en-US" sz="2800" dirty="0"/>
              <a:t> as a neighbor should be similar, but aren't</a:t>
            </a:r>
          </a:p>
          <a:p>
            <a:pPr lvl="1"/>
            <a:r>
              <a:rPr lang="en-US" b="1" dirty="0"/>
              <a:t>In practice, they work better</a:t>
            </a:r>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77</a:t>
            </a:fld>
            <a:endParaRPr lang="en-US" dirty="0"/>
          </a:p>
        </p:txBody>
      </p:sp>
    </p:spTree>
    <p:extLst>
      <p:ext uri="{BB962C8B-B14F-4D97-AF65-F5344CB8AC3E}">
        <p14:creationId xmlns:p14="http://schemas.microsoft.com/office/powerpoint/2010/main" val="39141408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86605"/>
            <a:ext cx="8900160" cy="1084996"/>
          </a:xfrm>
        </p:spPr>
        <p:txBody>
          <a:bodyPr/>
          <a:lstStyle/>
          <a:p>
            <a:r>
              <a:rPr lang="en-US" b="0" dirty="0"/>
              <a:t>Word2vec</a:t>
            </a:r>
          </a:p>
        </p:txBody>
      </p:sp>
      <p:sp>
        <p:nvSpPr>
          <p:cNvPr id="3" name="Content Placeholder 2"/>
          <p:cNvSpPr>
            <a:spLocks noGrp="1"/>
          </p:cNvSpPr>
          <p:nvPr>
            <p:ph idx="1"/>
          </p:nvPr>
        </p:nvSpPr>
        <p:spPr>
          <a:xfrm>
            <a:off x="1019298" y="1524000"/>
            <a:ext cx="10867901" cy="4555066"/>
          </a:xfrm>
        </p:spPr>
        <p:txBody>
          <a:bodyPr>
            <a:normAutofit/>
          </a:bodyPr>
          <a:lstStyle/>
          <a:p>
            <a:r>
              <a:rPr lang="en-US" sz="4400" dirty="0"/>
              <a:t>Popular embedding method</a:t>
            </a:r>
          </a:p>
          <a:p>
            <a:r>
              <a:rPr lang="en-US" sz="4400" dirty="0"/>
              <a:t>Very fast to train</a:t>
            </a:r>
          </a:p>
          <a:p>
            <a:r>
              <a:rPr lang="en-US" sz="4400" dirty="0"/>
              <a:t>Code available on the web</a:t>
            </a:r>
          </a:p>
          <a:p>
            <a:r>
              <a:rPr lang="en-US" sz="4400" dirty="0"/>
              <a:t>Idea: </a:t>
            </a:r>
            <a:r>
              <a:rPr lang="en-US" sz="4400" b="1" dirty="0"/>
              <a:t>predict</a:t>
            </a:r>
            <a:r>
              <a:rPr lang="en-US" sz="4400" dirty="0"/>
              <a:t> rather than </a:t>
            </a:r>
            <a:r>
              <a:rPr lang="en-US" sz="4400" b="1" dirty="0"/>
              <a:t>count</a:t>
            </a:r>
          </a:p>
          <a:p>
            <a:r>
              <a:rPr lang="en-US" sz="4400" dirty="0"/>
              <a:t>Word2vec provides various options. We'll do:</a:t>
            </a:r>
          </a:p>
          <a:p>
            <a:r>
              <a:rPr lang="en-US" sz="4000" dirty="0"/>
              <a:t>	 </a:t>
            </a:r>
            <a:r>
              <a:rPr lang="en-US" sz="4000" b="1" dirty="0">
                <a:solidFill>
                  <a:srgbClr val="0000FF"/>
                </a:solidFill>
              </a:rPr>
              <a:t>skip-gram with negative sampling (SGNS)</a:t>
            </a:r>
          </a:p>
          <a:p>
            <a:pPr marL="0" indent="0">
              <a:buNone/>
            </a:pPr>
            <a:endParaRPr lang="en-US" sz="4400" b="1" dirty="0"/>
          </a:p>
        </p:txBody>
      </p:sp>
    </p:spTree>
    <p:extLst>
      <p:ext uri="{BB962C8B-B14F-4D97-AF65-F5344CB8AC3E}">
        <p14:creationId xmlns:p14="http://schemas.microsoft.com/office/powerpoint/2010/main" val="17712508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79</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14" name="Picture 13">
            <a:extLst>
              <a:ext uri="{FF2B5EF4-FFF2-40B4-BE49-F238E27FC236}">
                <a16:creationId xmlns:a16="http://schemas.microsoft.com/office/drawing/2014/main" id="{22398593-8B96-4040-B3CE-02A54825C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4216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3E557-8F2E-4292-89F8-458D28861FB5}"/>
              </a:ext>
            </a:extLst>
          </p:cNvPr>
          <p:cNvSpPr>
            <a:spLocks noGrp="1"/>
          </p:cNvSpPr>
          <p:nvPr>
            <p:ph type="title"/>
          </p:nvPr>
        </p:nvSpPr>
        <p:spPr>
          <a:xfrm>
            <a:off x="838200" y="365125"/>
            <a:ext cx="10515600" cy="701675"/>
          </a:xfrm>
        </p:spPr>
        <p:txBody>
          <a:bodyPr/>
          <a:lstStyle/>
          <a:p>
            <a:r>
              <a:rPr lang="en-US" dirty="0"/>
              <a:t>Exercise</a:t>
            </a:r>
          </a:p>
        </p:txBody>
      </p:sp>
      <p:sp>
        <p:nvSpPr>
          <p:cNvPr id="3" name="Content Placeholder 2">
            <a:extLst>
              <a:ext uri="{FF2B5EF4-FFF2-40B4-BE49-F238E27FC236}">
                <a16:creationId xmlns:a16="http://schemas.microsoft.com/office/drawing/2014/main" id="{18FDE105-3B03-4DFC-A336-8EA674E46BE6}"/>
              </a:ext>
            </a:extLst>
          </p:cNvPr>
          <p:cNvSpPr>
            <a:spLocks noGrp="1"/>
          </p:cNvSpPr>
          <p:nvPr>
            <p:ph idx="1"/>
          </p:nvPr>
        </p:nvSpPr>
        <p:spPr>
          <a:xfrm>
            <a:off x="283028" y="1123950"/>
            <a:ext cx="10515600" cy="4351338"/>
          </a:xfrm>
        </p:spPr>
        <p:txBody>
          <a:bodyPr>
            <a:normAutofit/>
          </a:bodyPr>
          <a:lstStyle/>
          <a:p>
            <a:r>
              <a:rPr lang="en-US" dirty="0"/>
              <a:t>Complete the FSA for English money expressions in Fig. 2.15 as suggested in the text following the figure. </a:t>
            </a:r>
          </a:p>
          <a:p>
            <a:r>
              <a:rPr lang="en-US" dirty="0"/>
              <a:t>You should handle amounts up to $100,000, and make sure that </a:t>
            </a:r>
            <a:r>
              <a:rPr lang="en-US" sz="2400" dirty="0"/>
              <a:t>cents and dollars are singular when appropriate (one cent, one dollar), and plural when appropriate (ten cents, two dollars).</a:t>
            </a:r>
          </a:p>
        </p:txBody>
      </p:sp>
      <p:pic>
        <p:nvPicPr>
          <p:cNvPr id="5" name="Picture 4">
            <a:extLst>
              <a:ext uri="{FF2B5EF4-FFF2-40B4-BE49-F238E27FC236}">
                <a16:creationId xmlns:a16="http://schemas.microsoft.com/office/drawing/2014/main" id="{1719ABD8-3BBC-4C3A-8269-4DC798EA2783}"/>
              </a:ext>
            </a:extLst>
          </p:cNvPr>
          <p:cNvPicPr>
            <a:picLocks noChangeAspect="1"/>
          </p:cNvPicPr>
          <p:nvPr/>
        </p:nvPicPr>
        <p:blipFill rotWithShape="1">
          <a:blip r:embed="rId2"/>
          <a:srcRect l="32142" t="27936" r="27501" b="46984"/>
          <a:stretch/>
        </p:blipFill>
        <p:spPr>
          <a:xfrm>
            <a:off x="674914" y="3761808"/>
            <a:ext cx="7434941" cy="2242456"/>
          </a:xfrm>
          <a:prstGeom prst="rect">
            <a:avLst/>
          </a:prstGeom>
        </p:spPr>
      </p:pic>
    </p:spTree>
    <p:extLst>
      <p:ext uri="{BB962C8B-B14F-4D97-AF65-F5344CB8AC3E}">
        <p14:creationId xmlns:p14="http://schemas.microsoft.com/office/powerpoint/2010/main" val="35191730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80</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TextBox 3">
            <a:extLst>
              <a:ext uri="{FF2B5EF4-FFF2-40B4-BE49-F238E27FC236}">
                <a16:creationId xmlns:a16="http://schemas.microsoft.com/office/drawing/2014/main" id="{C3E0C8E6-A824-4A42-8238-D3405C8F8741}"/>
              </a:ext>
            </a:extLst>
          </p:cNvPr>
          <p:cNvSpPr txBox="1"/>
          <p:nvPr/>
        </p:nvSpPr>
        <p:spPr>
          <a:xfrm>
            <a:off x="5874970" y="4300090"/>
            <a:ext cx="4184213" cy="2062103"/>
          </a:xfrm>
          <a:prstGeom prst="rect">
            <a:avLst/>
          </a:prstGeom>
          <a:noFill/>
        </p:spPr>
        <p:txBody>
          <a:bodyPr wrap="square" rtlCol="0">
            <a:spAutoFit/>
          </a:bodyPr>
          <a:lstStyle/>
          <a:p>
            <a:r>
              <a:rPr lang="en-US" sz="3200" dirty="0"/>
              <a:t>For each positive example we'll grab k negative examples, sampling by frequency</a:t>
            </a:r>
          </a:p>
        </p:txBody>
      </p:sp>
      <p:pic>
        <p:nvPicPr>
          <p:cNvPr id="14" name="Picture 13">
            <a:extLst>
              <a:ext uri="{FF2B5EF4-FFF2-40B4-BE49-F238E27FC236}">
                <a16:creationId xmlns:a16="http://schemas.microsoft.com/office/drawing/2014/main" id="{89DAEEC3-C1A3-D945-8852-C6A091A15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23258524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81</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9" name="Picture 8">
            <a:extLst>
              <a:ext uri="{FF2B5EF4-FFF2-40B4-BE49-F238E27FC236}">
                <a16:creationId xmlns:a16="http://schemas.microsoft.com/office/drawing/2014/main" id="{9A4040E3-BE76-DD4C-B3B7-51FB0D3F3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pic>
        <p:nvPicPr>
          <p:cNvPr id="10" name="Picture 9">
            <a:extLst>
              <a:ext uri="{FF2B5EF4-FFF2-40B4-BE49-F238E27FC236}">
                <a16:creationId xmlns:a16="http://schemas.microsoft.com/office/drawing/2014/main" id="{E4D21135-8403-6C40-9C46-5EB9D9F87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4212466"/>
            <a:ext cx="5242922" cy="2621461"/>
          </a:xfrm>
          <a:prstGeom prst="rect">
            <a:avLst/>
          </a:prstGeom>
        </p:spPr>
      </p:pic>
    </p:spTree>
    <p:extLst>
      <p:ext uri="{BB962C8B-B14F-4D97-AF65-F5344CB8AC3E}">
        <p14:creationId xmlns:p14="http://schemas.microsoft.com/office/powerpoint/2010/main" val="29013729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EFB071-82D3-4F59-A1FF-1F8E01F84B82}"/>
              </a:ext>
            </a:extLst>
          </p:cNvPr>
          <p:cNvPicPr>
            <a:picLocks noChangeAspect="1"/>
          </p:cNvPicPr>
          <p:nvPr/>
        </p:nvPicPr>
        <p:blipFill rotWithShape="1">
          <a:blip r:embed="rId2"/>
          <a:srcRect l="9643" t="23016" r="39554" b="18571"/>
          <a:stretch/>
        </p:blipFill>
        <p:spPr>
          <a:xfrm>
            <a:off x="957942" y="761999"/>
            <a:ext cx="7968343" cy="5153515"/>
          </a:xfrm>
          <a:prstGeom prst="rect">
            <a:avLst/>
          </a:prstGeom>
        </p:spPr>
      </p:pic>
    </p:spTree>
    <p:extLst>
      <p:ext uri="{BB962C8B-B14F-4D97-AF65-F5344CB8AC3E}">
        <p14:creationId xmlns:p14="http://schemas.microsoft.com/office/powerpoint/2010/main" val="1332155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7EF-1BFA-4227-B5D8-5E0883302359}"/>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6C6BBD51-F77E-441A-B8AA-3FB14AC5B143}"/>
              </a:ext>
            </a:extLst>
          </p:cNvPr>
          <p:cNvSpPr>
            <a:spLocks noGrp="1"/>
          </p:cNvSpPr>
          <p:nvPr>
            <p:ph idx="1"/>
          </p:nvPr>
        </p:nvSpPr>
        <p:spPr/>
        <p:txBody>
          <a:bodyPr/>
          <a:lstStyle/>
          <a:p>
            <a:r>
              <a:rPr lang="en-US" dirty="0"/>
              <a:t> Write an FSA for time-of-day expressions like eleven o’clock, twelve-thirty, midnight, or a quarter to ten and others. </a:t>
            </a:r>
          </a:p>
        </p:txBody>
      </p:sp>
      <p:pic>
        <p:nvPicPr>
          <p:cNvPr id="4" name="Picture 3">
            <a:extLst>
              <a:ext uri="{FF2B5EF4-FFF2-40B4-BE49-F238E27FC236}">
                <a16:creationId xmlns:a16="http://schemas.microsoft.com/office/drawing/2014/main" id="{AA230BF2-9BFD-49BD-86C7-889B105CAFD2}"/>
              </a:ext>
            </a:extLst>
          </p:cNvPr>
          <p:cNvPicPr>
            <a:picLocks noChangeAspect="1"/>
          </p:cNvPicPr>
          <p:nvPr/>
        </p:nvPicPr>
        <p:blipFill rotWithShape="1">
          <a:blip r:embed="rId2"/>
          <a:srcRect l="34333" t="42964" r="32917" b="23704"/>
          <a:stretch/>
        </p:blipFill>
        <p:spPr>
          <a:xfrm>
            <a:off x="1391920" y="3088640"/>
            <a:ext cx="5344160" cy="3059634"/>
          </a:xfrm>
          <a:prstGeom prst="rect">
            <a:avLst/>
          </a:prstGeom>
        </p:spPr>
      </p:pic>
    </p:spTree>
    <p:extLst>
      <p:ext uri="{BB962C8B-B14F-4D97-AF65-F5344CB8AC3E}">
        <p14:creationId xmlns:p14="http://schemas.microsoft.com/office/powerpoint/2010/main" val="3452229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TotalTime>
  <Words>6819</Words>
  <Application>Microsoft Office PowerPoint</Application>
  <PresentationFormat>Widescreen</PresentationFormat>
  <Paragraphs>877</Paragraphs>
  <Slides>82</Slides>
  <Notes>25</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101" baseType="lpstr">
      <vt:lpstr>Arial</vt:lpstr>
      <vt:lpstr>Arial MT</vt:lpstr>
      <vt:lpstr>Calibri</vt:lpstr>
      <vt:lpstr>Calibri Light</vt:lpstr>
      <vt:lpstr>Cambria Math</vt:lpstr>
      <vt:lpstr>charter</vt:lpstr>
      <vt:lpstr>Comic Sans MS</vt:lpstr>
      <vt:lpstr>Courier New</vt:lpstr>
      <vt:lpstr>inherit</vt:lpstr>
      <vt:lpstr>Open Sans</vt:lpstr>
      <vt:lpstr>Segoe UI Symbol</vt:lpstr>
      <vt:lpstr>sohne</vt:lpstr>
      <vt:lpstr>Symbol</vt:lpstr>
      <vt:lpstr>Tahoma</vt:lpstr>
      <vt:lpstr>Times New Roman</vt:lpstr>
      <vt:lpstr>Verdana</vt:lpstr>
      <vt:lpstr>Wingdings</vt:lpstr>
      <vt:lpstr>Office Theme</vt:lpstr>
      <vt:lpstr>Equation</vt:lpstr>
      <vt:lpstr>Summary for final exam</vt:lpstr>
      <vt:lpstr>PowerPoint Presentation</vt:lpstr>
      <vt:lpstr>Complex Example </vt:lpstr>
      <vt:lpstr>Complex Example “The”</vt:lpstr>
      <vt:lpstr>FSAs as Graphs</vt:lpstr>
      <vt:lpstr>Non-Determinism cont.</vt:lpstr>
      <vt:lpstr>PowerPoint Presentation</vt:lpstr>
      <vt:lpstr>Exercise</vt:lpstr>
      <vt:lpstr>Exercise</vt:lpstr>
      <vt:lpstr>Choose the best answer: </vt:lpstr>
      <vt:lpstr>Homwork</vt:lpstr>
      <vt:lpstr>PowerPoint Presentation</vt:lpstr>
      <vt:lpstr>Morphology</vt:lpstr>
      <vt:lpstr>Morphology</vt:lpstr>
      <vt:lpstr>PowerPoint Presentation</vt:lpstr>
      <vt:lpstr> Finite-State Morphological Parsing</vt:lpstr>
      <vt:lpstr>Finite-State Morphological Parsing (LIST + MODEL)</vt:lpstr>
      <vt:lpstr> Finite-State Morphological Parsing</vt:lpstr>
      <vt:lpstr>Morphological Parsing with FST</vt:lpstr>
      <vt:lpstr>Combining FST Lexicon and Rules</vt:lpstr>
      <vt:lpstr>Porter Stemmer</vt:lpstr>
      <vt:lpstr>Tokenization</vt:lpstr>
      <vt:lpstr>POS</vt:lpstr>
      <vt:lpstr>POS Tagging  Choosing a Tagset</vt:lpstr>
      <vt:lpstr>PowerPoint Presentation</vt:lpstr>
      <vt:lpstr>POS tagging is one disambiguation </vt:lpstr>
      <vt:lpstr>Methods for POS Tagging</vt:lpstr>
      <vt:lpstr>Disambiguating “race” Example</vt:lpstr>
      <vt:lpstr>TransformationBased Brill</vt:lpstr>
      <vt:lpstr>Disambiguating “race” Example</vt:lpstr>
      <vt:lpstr>Stochastic Hidden Markov Models HMM</vt:lpstr>
      <vt:lpstr>Probabilistic Language Modeling</vt:lpstr>
      <vt:lpstr>N-grams </vt:lpstr>
      <vt:lpstr>The Chain Rule applied to compute joint probability of words in sentence</vt:lpstr>
      <vt:lpstr>Markov Assumption</vt:lpstr>
      <vt:lpstr>Estimating bigram probabilities</vt:lpstr>
      <vt:lpstr>Example (MLE)</vt:lpstr>
      <vt:lpstr>Bigram Probabilities</vt:lpstr>
      <vt:lpstr>Result</vt:lpstr>
      <vt:lpstr>Unknown Words</vt:lpstr>
      <vt:lpstr>Smoothing or discounting </vt:lpstr>
      <vt:lpstr>Laplace Smoothing (add-one ) </vt:lpstr>
      <vt:lpstr>Laplace-Smoothed Bigram Counts</vt:lpstr>
      <vt:lpstr>Summary</vt:lpstr>
      <vt:lpstr>PowerPoint Presentation</vt:lpstr>
      <vt:lpstr>Other application N-grams</vt:lpstr>
      <vt:lpstr>Parsing Application</vt:lpstr>
      <vt:lpstr>Context-free grammars (CFGs) </vt:lpstr>
      <vt:lpstr>Derivations</vt:lpstr>
      <vt:lpstr>Parsing</vt:lpstr>
      <vt:lpstr>Parsing with Context-Free Grammars</vt:lpstr>
      <vt:lpstr>structural ambiguity</vt:lpstr>
      <vt:lpstr>PowerPoint Presentation</vt:lpstr>
      <vt:lpstr>PowerPoint Presentation</vt:lpstr>
      <vt:lpstr>Parsing as Dynamic Programming</vt:lpstr>
      <vt:lpstr>CYK Example</vt:lpstr>
      <vt:lpstr>CYK Example</vt:lpstr>
      <vt:lpstr>CYK Example</vt:lpstr>
      <vt:lpstr>Simple PCFG</vt:lpstr>
      <vt:lpstr>Probabilistic CKY Parser</vt:lpstr>
      <vt:lpstr>Probabilistic CKY Parser</vt:lpstr>
      <vt:lpstr>Earley Parsing</vt:lpstr>
      <vt:lpstr>States/Locations</vt:lpstr>
      <vt:lpstr>Example CYK Algorithm</vt:lpstr>
      <vt:lpstr>Final Triangular Table</vt:lpstr>
      <vt:lpstr>We define meaning of a word as a vector</vt:lpstr>
      <vt:lpstr>Intuition: why vectors?</vt:lpstr>
      <vt:lpstr>We'll discuss 2 kinds of embeddings</vt:lpstr>
      <vt:lpstr>Term-document matrix</vt:lpstr>
      <vt:lpstr>More common: word-word matrix (or "term-context matrix")</vt:lpstr>
      <vt:lpstr>Two common solutions for word weighting</vt:lpstr>
      <vt:lpstr>Inverse document frequency (idf)</vt:lpstr>
      <vt:lpstr>Final tf-idf weighted value for a word</vt:lpstr>
      <vt:lpstr>Positive Pointwise Mutual Information</vt:lpstr>
      <vt:lpstr>Cosine examples</vt:lpstr>
      <vt:lpstr>Sparse versus dense vectors</vt:lpstr>
      <vt:lpstr>Sparse versus dense vectors</vt:lpstr>
      <vt:lpstr>Word2vec</vt:lpstr>
      <vt:lpstr>Skip-Gram Training data</vt:lpstr>
      <vt:lpstr>Skip-Gram Training data</vt:lpstr>
      <vt:lpstr>Skip-Gram Training data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Manal Alsahafi</dc:creator>
  <cp:lastModifiedBy>Manal Alsahafi</cp:lastModifiedBy>
  <cp:revision>2</cp:revision>
  <dcterms:created xsi:type="dcterms:W3CDTF">2022-04-03T21:06:41Z</dcterms:created>
  <dcterms:modified xsi:type="dcterms:W3CDTF">2022-12-17T01:14:46Z</dcterms:modified>
</cp:coreProperties>
</file>